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900" r:id="rId4"/>
  </p:sldMasterIdLst>
  <p:notesMasterIdLst>
    <p:notesMasterId r:id="rId23"/>
  </p:notesMasterIdLst>
  <p:handoutMasterIdLst>
    <p:handoutMasterId r:id="rId24"/>
  </p:handoutMasterIdLst>
  <p:sldIdLst>
    <p:sldId id="402" r:id="rId5"/>
    <p:sldId id="520" r:id="rId6"/>
    <p:sldId id="522" r:id="rId7"/>
    <p:sldId id="546" r:id="rId8"/>
    <p:sldId id="28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297" r:id="rId17"/>
    <p:sldId id="556" r:id="rId18"/>
    <p:sldId id="557" r:id="rId19"/>
    <p:sldId id="558" r:id="rId20"/>
    <p:sldId id="559" r:id="rId21"/>
    <p:sldId id="560" r:id="rId22"/>
  </p:sldIdLst>
  <p:sldSz cx="24387175" cy="13716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IBM Plex Sans" panose="020B0503050203000203" pitchFamily="34" charset="0"/>
      <p:regular r:id="rId26"/>
      <p:bold r:id="rId27"/>
      <p:italic r:id="rId28"/>
      <p:boldItalic r:id="rId29"/>
    </p:embeddedFont>
    <p:embeddedFont>
      <p:font typeface="IBM Plex Sans ExtraLight" panose="020B0303050203000203" pitchFamily="34" charset="0"/>
      <p:regular r:id="rId30"/>
      <p:italic r:id="rId31"/>
    </p:embeddedFont>
    <p:embeddedFont>
      <p:font typeface="IBM Plex Sans Light" panose="020B0403050203000203" pitchFamily="34" charset="0"/>
      <p:regular r:id="rId32"/>
      <p:italic r:id="rId33"/>
    </p:embeddedFont>
  </p:embeddedFontLst>
  <p:defaultTextStyle>
    <a:defPPr>
      <a:defRPr lang="en-US"/>
    </a:defPPr>
    <a:lvl1pPr marL="0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8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79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6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759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447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13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827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51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4700659D-582D-3B47-8AF6-59C9324AA29A}">
          <p14:sldIdLst>
            <p14:sldId id="402"/>
            <p14:sldId id="520"/>
            <p14:sldId id="522"/>
            <p14:sldId id="546"/>
            <p14:sldId id="288"/>
            <p14:sldId id="549"/>
            <p14:sldId id="550"/>
            <p14:sldId id="551"/>
            <p14:sldId id="552"/>
            <p14:sldId id="553"/>
            <p14:sldId id="554"/>
            <p14:sldId id="555"/>
            <p14:sldId id="297"/>
            <p14:sldId id="556"/>
            <p14:sldId id="557"/>
            <p14:sldId id="558"/>
            <p14:sldId id="559"/>
            <p14:sldId id="560"/>
          </p14:sldIdLst>
        </p14:section>
        <p14:section name="Charts and graphs" id="{61B08F0B-ECA9-8141-86A2-02D8CC97785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6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27"/>
  </p:normalViewPr>
  <p:slideViewPr>
    <p:cSldViewPr snapToGrid="0" snapToObjects="1">
      <p:cViewPr>
        <p:scale>
          <a:sx n="37" d="100"/>
          <a:sy n="37" d="100"/>
        </p:scale>
        <p:origin x="760" y="549"/>
      </p:cViewPr>
      <p:guideLst/>
    </p:cSldViewPr>
  </p:slideViewPr>
  <p:outlineViewPr>
    <p:cViewPr>
      <p:scale>
        <a:sx n="33" d="100"/>
        <a:sy n="33" d="100"/>
      </p:scale>
      <p:origin x="0" y="-59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41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 Light" panose="020B0503050203000203" pitchFamily="34" charset="0"/>
              <a:ea typeface="IBM Plex Sans Light" charset="0"/>
              <a:cs typeface="IBM Plex Sans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710" y="228600"/>
            <a:ext cx="6419088" cy="36123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6710" y="4087090"/>
            <a:ext cx="6419088" cy="432030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021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1945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2438522" rtl="0" eaLnBrk="1" latinLnBrk="0" hangingPunct="1">
      <a:lnSpc>
        <a:spcPct val="110000"/>
      </a:lnSpc>
      <a:spcBef>
        <a:spcPts val="0"/>
      </a:spcBef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1pPr>
    <a:lvl2pPr marL="465690" indent="-452991" algn="l" defTabSz="2438522" rtl="0" eaLnBrk="1" latinLnBrk="0" hangingPunct="1">
      <a:lnSpc>
        <a:spcPct val="110000"/>
      </a:lnSpc>
      <a:spcBef>
        <a:spcPts val="0"/>
      </a:spcBef>
      <a:buFont typeface="IBM Plex Sans"/>
      <a:buChar char="–"/>
      <a:tabLst/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2pPr>
    <a:lvl3pPr marL="926638" indent="-463319" algn="l" defTabSz="2438522" rtl="0" eaLnBrk="1" latinLnBrk="0" hangingPunct="1">
      <a:lnSpc>
        <a:spcPct val="110000"/>
      </a:lnSpc>
      <a:spcBef>
        <a:spcPts val="0"/>
      </a:spcBef>
      <a:buFont typeface="IBM Plex Sans Light" panose="020B0604020202020204" pitchFamily="34" charset="0"/>
      <a:buChar char="•"/>
      <a:tabLst/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3pPr>
    <a:lvl4pPr marL="1682580" indent="-463319" algn="l" defTabSz="2438522" rtl="0" eaLnBrk="1" latinLnBrk="0" hangingPunct="1">
      <a:lnSpc>
        <a:spcPct val="110000"/>
      </a:lnSpc>
      <a:spcBef>
        <a:spcPts val="0"/>
      </a:spcBef>
      <a:buFont typeface="IBM Plex Sans Light"/>
      <a:buChar char="–"/>
      <a:tabLst/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4pPr>
    <a:lvl5pPr marL="465690" marR="0" indent="-452991" algn="l" defTabSz="2438522" rtl="0" eaLnBrk="1" fontAlgn="base" latinLnBrk="0" hangingPunct="1">
      <a:lnSpc>
        <a:spcPct val="100000"/>
      </a:lnSpc>
      <a:spcBef>
        <a:spcPts val="1600"/>
      </a:spcBef>
      <a:spcAft>
        <a:spcPct val="0"/>
      </a:spcAft>
      <a:buClr>
        <a:srgbClr val="000000"/>
      </a:buClr>
      <a:buSzTx/>
      <a:buFont typeface="IBM Plex Sans Light" charset="-120"/>
      <a:buChar char="»"/>
      <a:tabLst/>
      <a:defRPr sz="2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5pPr>
    <a:lvl6pPr marL="6096305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8" y="228600"/>
            <a:ext cx="6473825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759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4387175" cy="12001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20624"/>
            <a:ext cx="11050588" cy="6288087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04A9AD-5866-6BA4-C928-31A5F88EF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325" y="12094264"/>
            <a:ext cx="4937887" cy="1143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A8A02-E5FB-018D-1574-2015680C3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1026" y="12094264"/>
            <a:ext cx="4937887" cy="1143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F6040-10C6-A4A5-7C1E-09A9F553C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6301" y="12536121"/>
            <a:ext cx="163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951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48056"/>
            <a:ext cx="9909175" cy="2859087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631A-4ED7-F527-1CBC-9AF7BE2CB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70427" y="448056"/>
            <a:ext cx="11042073" cy="8574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1pPr>
            <a:lvl2pPr marL="585216" indent="-585216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2pPr>
            <a:lvl3pPr marL="1097280" indent="-585216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3pPr>
            <a:lvl4pPr marL="1755648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6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8A15A1C-3CA6-9F1A-8EB1-9457489FC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A9BFF-2196-C7EB-8D92-65A9197121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607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02336"/>
            <a:ext cx="14662150" cy="9717087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AC698F3-E0DB-1FF3-7445-7480226D1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541592" y="12900738"/>
            <a:ext cx="270908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37611-FC61-E2BE-9D7D-38E4AAB40E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031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5" y="9296400"/>
            <a:ext cx="11050588" cy="35433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5800" b="0" i="0">
                <a:solidFill>
                  <a:schemeClr val="accent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0" y="9296400"/>
            <a:ext cx="11049000" cy="35433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5800" b="0" i="0">
                <a:solidFill>
                  <a:schemeClr val="accent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C6925-298E-960E-CA92-0BC8FB18C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285B0-4A1E-8885-0C0E-77D0ECA9C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63500" y="569913"/>
            <a:ext cx="7620000" cy="6288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325" y="569913"/>
            <a:ext cx="7623175" cy="6288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1E6B91-2983-AF71-00DD-3FBCA7243F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12193587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781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8263" y="426481"/>
            <a:ext cx="4949825" cy="1906588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59500" y="429654"/>
            <a:ext cx="4949825" cy="1903413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7500" y="426455"/>
            <a:ext cx="4951413" cy="1907912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2859088"/>
          </a:xfrm>
        </p:spPr>
        <p:txBody>
          <a:bodyPr/>
          <a:lstStyle>
            <a:lvl1pPr>
              <a:lnSpc>
                <a:spcPct val="11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05BEB-F3AA-BF3A-70A5-738D5EE7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0" y="12001500"/>
            <a:ext cx="4951413" cy="11430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46304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292608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438912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2333068"/>
            <a:ext cx="4951413" cy="967304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2334654"/>
            <a:ext cx="4953000" cy="96668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98529" y="2333067"/>
            <a:ext cx="4953000" cy="96668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AEFAA-EB42-1E87-74E6-FE0BC9198F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680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568325" y="6096000"/>
            <a:ext cx="232441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402336"/>
            <a:ext cx="4949825" cy="5335588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26407-6C5D-60C9-0C0E-7B195B9AB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0" y="402336"/>
            <a:ext cx="11049000" cy="53355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1pPr>
            <a:lvl2pPr marL="786384" indent="-786384"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2pPr>
            <a:lvl3pPr marL="1499616" indent="-786384"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3pPr>
            <a:lvl4pPr marL="2286000" indent="-786384"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6477000"/>
            <a:ext cx="4949825" cy="5334000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8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86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86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8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00" y="6477000"/>
            <a:ext cx="11049000" cy="533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1pPr>
            <a:lvl2pPr marL="786384" indent="-786384"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2pPr>
            <a:lvl3pPr marL="1499616" indent="-786384"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3pPr>
            <a:lvl4pPr marL="2286000" indent="-786384"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8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180B3-2893-7D56-D6DE-1FBBB98BCF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44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6667500" y="8191500"/>
            <a:ext cx="17145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6667500" y="4000500"/>
            <a:ext cx="17145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7500" y="411480"/>
            <a:ext cx="4951413" cy="2859087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2859088"/>
          </a:xfrm>
        </p:spPr>
        <p:txBody>
          <a:bodyPr/>
          <a:lstStyle>
            <a:lvl1pPr>
              <a:lnSpc>
                <a:spcPct val="11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05BEB-F3AA-BF3A-70A5-738D5EE7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0" y="12001500"/>
            <a:ext cx="4951413" cy="11430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0" y="569913"/>
            <a:ext cx="7620000" cy="2859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4381500"/>
            <a:ext cx="7620000" cy="2857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3500" y="8572500"/>
            <a:ext cx="7620000" cy="2857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500" y="4187952"/>
            <a:ext cx="4951413" cy="2857506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7501" y="8403336"/>
            <a:ext cx="4951411" cy="2857506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83D42-3DD5-2001-8C3E-782B4D95A0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116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3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7B282-9F6A-839A-442D-69BC9DF37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3429000"/>
            <a:ext cx="4956175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3429000"/>
            <a:ext cx="4953000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3429000"/>
            <a:ext cx="4959350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F833F-819E-FEB3-6037-605097B842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134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3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3429000"/>
            <a:ext cx="495300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3429000"/>
            <a:ext cx="495935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0" y="569913"/>
            <a:ext cx="4956175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39EA8E-6B4C-405F-E7F6-ABB450E07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3087" y="3429000"/>
            <a:ext cx="4951413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1FF02-34C5-308A-3988-828D780376C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3429000"/>
            <a:ext cx="0" cy="85725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12188952" y="3429000"/>
            <a:ext cx="0" cy="857707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18288000" y="3429000"/>
            <a:ext cx="0" cy="857707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102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3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3429000"/>
            <a:ext cx="4953000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3429000"/>
            <a:ext cx="4959350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0" y="569913"/>
            <a:ext cx="4956175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569913"/>
            <a:ext cx="4953000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569913"/>
            <a:ext cx="4959350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B47-A14A-7711-58D6-E30775CBE07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6096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12188952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070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2097087"/>
          </a:xfrm>
        </p:spPr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76393-AEDE-7EDE-3939-625DBAB04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3429000"/>
            <a:ext cx="4956175" cy="4000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CF39F-F0FC-7815-2582-A13E0599B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C92137-8AC3-46D8-C9A2-F6F058938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74381" y="3429000"/>
            <a:ext cx="494212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C380211-AA5F-2F8D-309F-DC766DF1E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1" y="3429000"/>
            <a:ext cx="4952999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7500" y="569913"/>
            <a:ext cx="1143000" cy="1141412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776353" y="569913"/>
            <a:ext cx="1143000" cy="1141412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859500" y="572294"/>
            <a:ext cx="1143000" cy="1141412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6096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12188952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994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0"/>
            <a:ext cx="24387175" cy="12001500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4" y="420624"/>
            <a:ext cx="11050589" cy="4573587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A05E1-C4FC-6CB8-4FF6-0C8D93ACE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6301" y="12536121"/>
            <a:ext cx="1638300" cy="609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8CADC67-06E4-9D0B-7A49-159C1E99D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325" y="12094264"/>
            <a:ext cx="4937887" cy="1143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FC6AD-C46B-8438-C789-096006859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1026" y="12094264"/>
            <a:ext cx="4937887" cy="1143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86704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02336"/>
            <a:ext cx="4949825" cy="1141412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3429000"/>
            <a:ext cx="10096500" cy="8572500"/>
          </a:xfrm>
        </p:spPr>
        <p:txBody>
          <a:bodyPr/>
          <a:lstStyle>
            <a:lvl1pPr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0" y="402336"/>
            <a:ext cx="4956175" cy="1141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800"/>
            </a:lvl2pPr>
            <a:lvl3pPr>
              <a:spcBef>
                <a:spcPts val="0"/>
              </a:spcBef>
              <a:defRPr sz="2800"/>
            </a:lvl3pPr>
            <a:lvl4pPr>
              <a:spcBef>
                <a:spcPts val="0"/>
              </a:spcBef>
              <a:defRPr sz="2800"/>
            </a:lvl4pPr>
            <a:lvl5pPr>
              <a:spcBef>
                <a:spcPts val="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496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7424927" cy="1906588"/>
          </a:xfrm>
        </p:spPr>
        <p:txBody>
          <a:bodyPr/>
          <a:lstStyle>
            <a:lvl1pPr>
              <a:lnSpc>
                <a:spcPct val="11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34B11-1656-9EAF-DD45-A5D6A3384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3429000"/>
            <a:ext cx="10099675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0" y="3429000"/>
            <a:ext cx="1009650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451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448056"/>
            <a:ext cx="11045825" cy="4573587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4A615-A6A2-86F8-03A2-CEF572275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63500" y="569913"/>
            <a:ext cx="4953000" cy="11431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59500" y="569913"/>
            <a:ext cx="4953000" cy="11431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17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3"/>
            <a:ext cx="4953000" cy="457358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4A615-A6A2-86F8-03A2-CEF572275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63500" y="569913"/>
            <a:ext cx="4953000" cy="11431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59500" y="569913"/>
            <a:ext cx="4953000" cy="11431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5605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448056"/>
            <a:ext cx="11039476" cy="4573587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51101-FB7D-9102-EFD1-3EDEE9F31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569913"/>
            <a:ext cx="4953000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569913"/>
            <a:ext cx="4959350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63500" y="3429000"/>
            <a:ext cx="495300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65850" y="3429000"/>
            <a:ext cx="495300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083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569913"/>
            <a:ext cx="4949826" cy="4573587"/>
          </a:xfrm>
        </p:spPr>
        <p:txBody>
          <a:bodyPr rIns="0"/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51101-FB7D-9102-EFD1-3EDEE9F31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569913"/>
            <a:ext cx="4953000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569913"/>
            <a:ext cx="4959350" cy="15255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63500" y="3429000"/>
            <a:ext cx="495300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65850" y="3429000"/>
            <a:ext cx="4953000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075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02336"/>
            <a:ext cx="4949825" cy="1141413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3429000"/>
            <a:ext cx="4953000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3429000"/>
            <a:ext cx="4959350" cy="8572500"/>
          </a:xfrm>
        </p:spPr>
        <p:txBody>
          <a:bodyPr/>
          <a:lstStyle>
            <a:lvl1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8288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36576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548640" indent="-182880"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2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0" y="402336"/>
            <a:ext cx="4956175" cy="1141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800"/>
            </a:lvl2pPr>
            <a:lvl3pPr>
              <a:lnSpc>
                <a:spcPct val="90000"/>
              </a:lnSpc>
              <a:spcBef>
                <a:spcPts val="0"/>
              </a:spcBef>
              <a:defRPr sz="2800"/>
            </a:lvl3pPr>
            <a:lvl4pPr>
              <a:lnSpc>
                <a:spcPct val="90000"/>
              </a:lnSpc>
              <a:spcBef>
                <a:spcPts val="0"/>
              </a:spcBef>
              <a:defRPr sz="2800"/>
            </a:lvl4pPr>
            <a:lvl5pPr>
              <a:lnSpc>
                <a:spcPct val="90000"/>
              </a:lnSpc>
              <a:spcBef>
                <a:spcPts val="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763500" y="569913"/>
            <a:ext cx="1143000" cy="1141412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859500" y="569913"/>
            <a:ext cx="1143000" cy="1141412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12188952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1252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EAF36-C07D-DC5F-83A7-C84A1CC9D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99CB-CB87-D5D5-506D-4B49C0816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2476500"/>
            <a:ext cx="6670675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1DA3C4-E728-0E45-C91D-8EDF4B495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0" y="2476500"/>
            <a:ext cx="6667500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65063-698E-31B0-B619-B99A9A0B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325" y="8382000"/>
            <a:ext cx="6670676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E44FFD-1EB7-1873-F6D1-67DE839EF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3501" y="8382000"/>
            <a:ext cx="6667500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912" y="569913"/>
            <a:ext cx="1146175" cy="114141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763500" y="569913"/>
            <a:ext cx="1143000" cy="114141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9912" y="6477000"/>
            <a:ext cx="1146175" cy="114300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763500" y="6477000"/>
            <a:ext cx="1143000" cy="114300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/>
          <p:nvPr userDrawn="1"/>
        </p:nvCxnSpPr>
        <p:spPr bwMode="auto">
          <a:xfrm>
            <a:off x="12192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/>
          <p:nvPr userDrawn="1"/>
        </p:nvCxnSpPr>
        <p:spPr bwMode="auto">
          <a:xfrm>
            <a:off x="568325" y="6096000"/>
            <a:ext cx="232441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9638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1711325"/>
            <a:ext cx="5715000" cy="2276856"/>
          </a:xfrm>
        </p:spPr>
        <p:txBody>
          <a:bodyPr/>
          <a:lstStyle>
            <a:lvl1pPr>
              <a:lnSpc>
                <a:spcPct val="11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569913"/>
            <a:ext cx="495300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569913"/>
            <a:ext cx="495935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63500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9500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8325" y="569913"/>
            <a:ext cx="4956175" cy="114141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3324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3" y="1527048"/>
            <a:ext cx="11044239" cy="2276856"/>
          </a:xfrm>
        </p:spPr>
        <p:txBody>
          <a:bodyPr rIns="457200"/>
          <a:lstStyle>
            <a:lvl1pPr>
              <a:lnSpc>
                <a:spcPct val="11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569913"/>
            <a:ext cx="495300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569913"/>
            <a:ext cx="495935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63500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9500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8325" y="569913"/>
            <a:ext cx="4956175" cy="44805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810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4" y="420624"/>
            <a:ext cx="11050589" cy="4573587"/>
          </a:xfrm>
        </p:spPr>
        <p:txBody>
          <a:bodyPr/>
          <a:lstStyle>
            <a:lvl1pPr>
              <a:lnSpc>
                <a:spcPct val="100000"/>
              </a:lnSpc>
              <a:defRPr sz="8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B9281-0E53-739D-E17B-6D94770D3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6301" y="12536121"/>
            <a:ext cx="163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865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569912"/>
            <a:ext cx="4956175" cy="4573587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D2EFD-B47D-5B95-E333-6FEC577D1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675" y="6656583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3241" y="6667501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70935" y="6667501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667501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229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3" y="448056"/>
            <a:ext cx="11050589" cy="4573587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D2EFD-B47D-5B95-E333-6FEC577D1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675" y="6656583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3241" y="6667501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70935" y="6667501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667501"/>
            <a:ext cx="4949825" cy="534491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848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4573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A3BD0-C0A1-6ADF-602A-13E61E277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569913"/>
            <a:ext cx="495300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569913"/>
            <a:ext cx="495935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63500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9500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D44C30-196F-B4B1-540A-E556579735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5976" y="566928"/>
            <a:ext cx="495300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1A268B-43F5-F600-93B7-6248877F5D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65976" y="6667500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560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2859087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9E673-95F7-7EF4-87D5-476568C52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48C06-F3C6-0E95-A225-29F730DD1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0" y="1333500"/>
            <a:ext cx="4951413" cy="381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FD5E03-A007-B728-4616-E05622A43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1" y="1333500"/>
            <a:ext cx="4953000" cy="381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C06719-7195-BBE7-0154-56A039A4B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59501" y="1333500"/>
            <a:ext cx="4953000" cy="381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04E464-B0E0-CDD0-B14B-FA6386285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7500" y="7429500"/>
            <a:ext cx="4951413" cy="381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6B64B8-6DA8-8704-DD30-37587B3E6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3501" y="7429500"/>
            <a:ext cx="4951413" cy="37926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965C82-A0A6-A670-C10A-6073DD354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59501" y="7429500"/>
            <a:ext cx="4953000" cy="381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 marL="219456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 marL="438912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 marL="658368" indent="-219456"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67500" y="549275"/>
            <a:ext cx="402336" cy="40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763501" y="549275"/>
            <a:ext cx="402336" cy="40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859501" y="549275"/>
            <a:ext cx="402336" cy="40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667500" y="6694631"/>
            <a:ext cx="402336" cy="40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763501" y="6694631"/>
            <a:ext cx="402336" cy="40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859501" y="6694631"/>
            <a:ext cx="402336" cy="40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CDB94-BA57-B58F-95F0-D406FE34BB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6096000"/>
            <a:ext cx="1772285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CBE6E3-0E18-8A57-578D-D314948AF14F}"/>
              </a:ext>
            </a:extLst>
          </p:cNvPr>
          <p:cNvCxnSpPr/>
          <p:nvPr userDrawn="1"/>
        </p:nvCxnSpPr>
        <p:spPr bwMode="auto">
          <a:xfrm>
            <a:off x="6096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200B05-7E36-4E03-3739-0BA983764616}"/>
              </a:ext>
            </a:extLst>
          </p:cNvPr>
          <p:cNvCxnSpPr/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F3B59-8BBA-8C99-9D4D-743723E434FC}"/>
              </a:ext>
            </a:extLst>
          </p:cNvPr>
          <p:cNvCxnSpPr/>
          <p:nvPr userDrawn="1"/>
        </p:nvCxnSpPr>
        <p:spPr bwMode="auto">
          <a:xfrm>
            <a:off x="12188952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20554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48056"/>
            <a:ext cx="11039475" cy="3413126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FF798-3B8E-1F19-EBBE-BEB742312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0" y="569913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65850" y="569913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350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6585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15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750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74675" y="6096000"/>
            <a:ext cx="232441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6096000"/>
            <a:ext cx="0" cy="59055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12188952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1217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3"/>
            <a:ext cx="4949825" cy="3413126"/>
          </a:xfrm>
        </p:spPr>
        <p:txBody>
          <a:bodyPr rIns="0"/>
          <a:lstStyle>
            <a:lvl1pPr>
              <a:lnSpc>
                <a:spcPct val="11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FF798-3B8E-1F19-EBBE-BEB742312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0" y="569913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65850" y="569913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350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6585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15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7500" y="6667500"/>
            <a:ext cx="4953000" cy="4954587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74675" y="6096000"/>
            <a:ext cx="232441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6096000"/>
            <a:ext cx="0" cy="59055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12188952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216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325" y="3429000"/>
            <a:ext cx="4956175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F00625-4E10-D884-2256-56B294B4B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00" y="3429000"/>
            <a:ext cx="4951413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25DFF-EC8A-8C67-14A3-80DE024D8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763500" y="569913"/>
            <a:ext cx="11049000" cy="12574587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322483623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DE688-75EF-DA04-F0B3-24F53FFC6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325" y="3429000"/>
            <a:ext cx="4956175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18291175" cy="137160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83015442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325" y="3429000"/>
            <a:ext cx="4956175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7500" y="565151"/>
            <a:ext cx="17151350" cy="12579349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32776850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4387174" cy="13715999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40662709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20624"/>
            <a:ext cx="11050588" cy="4573587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325" y="12478477"/>
            <a:ext cx="11050588" cy="762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DCEBD-8062-3355-4A71-D28385043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6301" y="12536121"/>
            <a:ext cx="163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495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8325" y="569913"/>
            <a:ext cx="23244175" cy="12580936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769490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8325" y="61214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F49A0-96BE-0B44-B1C8-17D765B10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6121400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325" y="95250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72377-8015-4C99-7ED3-E4475C52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9525001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8325" y="2667000"/>
            <a:ext cx="2473325" cy="2476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D025A0-5106-DFB0-90B1-8B366B789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9000" y="2667000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757150" y="61214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52D1EA1-405F-7875-BAB9-B258776E1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617825" y="6121400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757150" y="95250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3849969-24A3-113A-C58E-4A4B0FB29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617825" y="9525001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757150" y="26670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E3566C7-C728-77B2-2A34-BBB83D482F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17825" y="2667000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671927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4573587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667500" y="569913"/>
            <a:ext cx="17145000" cy="1143158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902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03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28863-5461-63E4-5E4C-381DE7E84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325" y="569913"/>
            <a:ext cx="4956175" cy="285908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9500" y="569913"/>
            <a:ext cx="4953000" cy="1143158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46304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292608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438912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8795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28863-5461-63E4-5E4C-381DE7E84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55959" y="12896848"/>
            <a:ext cx="25654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325" y="569913"/>
            <a:ext cx="4956175" cy="285908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6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9500" y="569913"/>
            <a:ext cx="4953000" cy="1143158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46304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292608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438912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63500" y="569913"/>
            <a:ext cx="4953000" cy="1143158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46304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292608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438912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</p:spTree>
    <p:extLst>
      <p:ext uri="{BB962C8B-B14F-4D97-AF65-F5344CB8AC3E}">
        <p14:creationId xmlns:p14="http://schemas.microsoft.com/office/powerpoint/2010/main" val="1919616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086" y="6186138"/>
            <a:ext cx="3456432" cy="13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8491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C46B-0CE2-4D33-A6AC-BAFA178F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0D15-0FEF-478D-988A-6F13D1CF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C7C19-C467-4E6B-8CBA-6E944C48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9CF-B8CD-4594-9670-EA2E7313F4DA}" type="datetimeFigureOut">
              <a:rPr lang="LID4096" smtClean="0"/>
              <a:t>08/28/2024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5605-2DC2-4A7F-8DAE-77FBB346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F116-8D35-457D-9500-88F98489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14FF-3DD6-49EA-80DD-A4F708AF989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267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63500" y="569913"/>
            <a:ext cx="11049000" cy="12574587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9" y="420624"/>
            <a:ext cx="10101072" cy="10479087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5CD4FC-3A11-28F6-09EF-9089FE959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33" y="12534282"/>
            <a:ext cx="163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140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63500" y="569913"/>
            <a:ext cx="11049000" cy="12574587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1711324"/>
            <a:ext cx="10099675" cy="9337675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325" y="571500"/>
            <a:ext cx="10099675" cy="571500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E1290-FE86-28FE-CC32-A32973D2D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33" y="12534282"/>
            <a:ext cx="163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93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48056"/>
            <a:ext cx="4956175" cy="4573587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3500" y="569913"/>
            <a:ext cx="4953000" cy="11431587"/>
          </a:xfrm>
        </p:spPr>
        <p:txBody>
          <a:bodyPr/>
          <a:lstStyle>
            <a:lvl1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47AD3-098B-D1AB-C8D8-463E38402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62675" y="569913"/>
            <a:ext cx="4949825" cy="11431587"/>
          </a:xfrm>
        </p:spPr>
        <p:txBody>
          <a:bodyPr/>
          <a:lstStyle>
            <a:lvl1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F4D3A79-AFC3-BF88-B6CC-E6183F61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41592" y="12900738"/>
            <a:ext cx="270908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DCF13-4170-1EDA-F05B-655609585E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39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48056"/>
            <a:ext cx="11050588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1796CE7-FE67-2667-09E7-6A5DEF68AE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541592" y="12900738"/>
            <a:ext cx="270908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A44BF-58DD-7FDA-8FF0-96DD7616B7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391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81000"/>
            <a:ext cx="17141825" cy="8191500"/>
          </a:xfrm>
        </p:spPr>
        <p:txBody>
          <a:bodyPr/>
          <a:lstStyle>
            <a:lvl1pPr>
              <a:defRPr sz="17200" b="0" i="0">
                <a:solidFill>
                  <a:schemeClr val="tx2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0C9739F-E9DC-E9F7-C95C-1CC2D2A4A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541592" y="12900738"/>
            <a:ext cx="270908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9283E-393C-983A-4DEF-680312DA49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083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41592" y="129007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74675" y="549274"/>
            <a:ext cx="22590125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574675" y="3200399"/>
            <a:ext cx="22590125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763500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Footer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34471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04" r:id="rId3"/>
    <p:sldLayoutId id="2147483905" r:id="rId4"/>
    <p:sldLayoutId id="2147483901" r:id="rId5"/>
    <p:sldLayoutId id="2147483692" r:id="rId6"/>
    <p:sldLayoutId id="2147483906" r:id="rId7"/>
    <p:sldLayoutId id="2147483907" r:id="rId8"/>
    <p:sldLayoutId id="2147483910" r:id="rId9"/>
    <p:sldLayoutId id="2147483908" r:id="rId10"/>
    <p:sldLayoutId id="2147483909" r:id="rId11"/>
    <p:sldLayoutId id="2147483912" r:id="rId12"/>
    <p:sldLayoutId id="2147483914" r:id="rId13"/>
    <p:sldLayoutId id="2147483915" r:id="rId14"/>
    <p:sldLayoutId id="2147483913" r:id="rId15"/>
    <p:sldLayoutId id="2147483917" r:id="rId16"/>
    <p:sldLayoutId id="2147483942" r:id="rId17"/>
    <p:sldLayoutId id="2147483919" r:id="rId18"/>
    <p:sldLayoutId id="2147483929" r:id="rId19"/>
    <p:sldLayoutId id="2147483920" r:id="rId20"/>
    <p:sldLayoutId id="2147483930" r:id="rId21"/>
    <p:sldLayoutId id="2147483928" r:id="rId22"/>
    <p:sldLayoutId id="2147483948" r:id="rId23"/>
    <p:sldLayoutId id="2147483927" r:id="rId24"/>
    <p:sldLayoutId id="2147483950" r:id="rId25"/>
    <p:sldLayoutId id="2147483921" r:id="rId26"/>
    <p:sldLayoutId id="2147483916" r:id="rId27"/>
    <p:sldLayoutId id="2147483922" r:id="rId28"/>
    <p:sldLayoutId id="2147483953" r:id="rId29"/>
    <p:sldLayoutId id="2147483956" r:id="rId30"/>
    <p:sldLayoutId id="2147483923" r:id="rId31"/>
    <p:sldLayoutId id="2147483924" r:id="rId32"/>
    <p:sldLayoutId id="2147483926" r:id="rId33"/>
    <p:sldLayoutId id="2147483925" r:id="rId34"/>
    <p:sldLayoutId id="2147483959" r:id="rId35"/>
    <p:sldLayoutId id="2147483937" r:id="rId36"/>
    <p:sldLayoutId id="2147483932" r:id="rId37"/>
    <p:sldLayoutId id="2147483934" r:id="rId38"/>
    <p:sldLayoutId id="2147483935" r:id="rId39"/>
    <p:sldLayoutId id="2147483936" r:id="rId40"/>
    <p:sldLayoutId id="2147483938" r:id="rId41"/>
    <p:sldLayoutId id="2147483939" r:id="rId42"/>
    <p:sldLayoutId id="2147483943" r:id="rId43"/>
    <p:sldLayoutId id="2147483940" r:id="rId44"/>
    <p:sldLayoutId id="2147483960" r:id="rId45"/>
    <p:sldLayoutId id="2147483941" r:id="rId46"/>
    <p:sldLayoutId id="2147483961" r:id="rId47"/>
  </p:sldLayoutIdLst>
  <p:transition spd="med"/>
  <p:hf hdr="0" dt="0"/>
  <p:txStyles>
    <p:titleStyle>
      <a:lvl1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chemeClr val="tx2"/>
          </a:solidFill>
          <a:uFillTx/>
          <a:latin typeface="+mj-lt"/>
          <a:ea typeface="+mj-ea"/>
          <a:cs typeface="+mj-cs"/>
          <a:sym typeface="IBM Plex Sans Light"/>
        </a:defRPr>
      </a:lvl1pPr>
      <a:lvl2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362568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725139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1087706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1450276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1pPr>
      <a:lvl2pPr marL="329184" marR="0" indent="-329184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2pPr>
      <a:lvl3pPr marL="658368" marR="0" indent="-329184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3pPr>
      <a:lvl4pPr marL="987552" marR="0" indent="-329184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4pPr>
      <a:lvl5pPr marL="1143000" marR="0" indent="-457200" algn="l" defTabSz="2438400" rtl="0" eaLnBrk="1" latinLnBrk="0" hangingPunct="1">
        <a:lnSpc>
          <a:spcPct val="110000"/>
        </a:lnSpc>
        <a:spcBef>
          <a:spcPts val="29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1843060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2205631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2568200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2930769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342991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685982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1028974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1371965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1714956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2057948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2400940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2743931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0F62FE"/>
          </p15:clr>
        </p15:guide>
        <p15:guide id="3" pos="358" userDrawn="1">
          <p15:clr>
            <a:srgbClr val="EE5396"/>
          </p15:clr>
        </p15:guide>
        <p15:guide id="4" pos="3840" userDrawn="1">
          <p15:clr>
            <a:srgbClr val="0F62FE"/>
          </p15:clr>
        </p15:guide>
        <p15:guide id="5" pos="1916" userDrawn="1">
          <p15:clr>
            <a:srgbClr val="EE5396"/>
          </p15:clr>
        </p15:guide>
        <p15:guide id="6" pos="5756" userDrawn="1">
          <p15:clr>
            <a:srgbClr val="EE5396"/>
          </p15:clr>
        </p15:guide>
        <p15:guide id="7" pos="7319" userDrawn="1">
          <p15:clr>
            <a:srgbClr val="EE5396"/>
          </p15:clr>
        </p15:guide>
        <p15:guide id="8" pos="8040" userDrawn="1">
          <p15:clr>
            <a:srgbClr val="EE5396"/>
          </p15:clr>
        </p15:guide>
        <p15:guide id="9" pos="4200" userDrawn="1">
          <p15:clr>
            <a:srgbClr val="EE5396"/>
          </p15:clr>
        </p15:guide>
        <p15:guide id="10" pos="3480" userDrawn="1">
          <p15:clr>
            <a:srgbClr val="EE5396"/>
          </p15:clr>
        </p15:guide>
        <p15:guide id="11" pos="9594" userDrawn="1">
          <p15:clr>
            <a:srgbClr val="EE5396"/>
          </p15:clr>
        </p15:guide>
        <p15:guide id="13" pos="11160" userDrawn="1">
          <p15:clr>
            <a:srgbClr val="EE5396"/>
          </p15:clr>
        </p15:guide>
        <p15:guide id="14" pos="11880" userDrawn="1">
          <p15:clr>
            <a:srgbClr val="EE5396"/>
          </p15:clr>
        </p15:guide>
        <p15:guide id="15" pos="13440" userDrawn="1">
          <p15:clr>
            <a:srgbClr val="EE5396"/>
          </p15:clr>
        </p15:guide>
        <p15:guide id="16" pos="15000" userDrawn="1">
          <p15:clr>
            <a:srgbClr val="EE5396"/>
          </p15:clr>
        </p15:guide>
        <p15:guide id="17" orient="horz" pos="2160" userDrawn="1">
          <p15:clr>
            <a:srgbClr val="0F62FE"/>
          </p15:clr>
        </p15:guide>
        <p15:guide id="19" orient="horz" pos="3240" userDrawn="1">
          <p15:clr>
            <a:srgbClr val="EE5396"/>
          </p15:clr>
        </p15:guide>
        <p15:guide id="20" orient="horz" pos="1078" userDrawn="1">
          <p15:clr>
            <a:srgbClr val="EE5396"/>
          </p15:clr>
        </p15:guide>
        <p15:guide id="21" orient="horz" pos="384" userDrawn="1">
          <p15:clr>
            <a:srgbClr val="EE5396"/>
          </p15:clr>
        </p15:guide>
        <p15:guide id="22" orient="horz" pos="5400" userDrawn="1">
          <p15:clr>
            <a:srgbClr val="EE5396"/>
          </p15:clr>
        </p15:guide>
        <p15:guide id="24" orient="horz" pos="7560" userDrawn="1">
          <p15:clr>
            <a:srgbClr val="EE5396"/>
          </p15:clr>
        </p15:guide>
        <p15:guide id="25" orient="horz" pos="8280" userDrawn="1">
          <p15:clr>
            <a:srgbClr val="EE5396"/>
          </p15:clr>
        </p15:guide>
        <p15:guide id="26" pos="7680" userDrawn="1">
          <p15:clr>
            <a:srgbClr val="0F62FE"/>
          </p15:clr>
        </p15:guide>
        <p15:guide id="27" pos="11520" userDrawn="1">
          <p15:clr>
            <a:srgbClr val="0F62FE"/>
          </p15:clr>
        </p15:guide>
        <p15:guide id="28" orient="horz" pos="6480" userDrawn="1">
          <p15:clr>
            <a:srgbClr val="0F62F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38CC-3118-1EAD-4DE6-F54AC9BF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4" y="420624"/>
            <a:ext cx="18587777" cy="4573587"/>
          </a:xfrm>
        </p:spPr>
        <p:txBody>
          <a:bodyPr/>
          <a:lstStyle/>
          <a:p>
            <a:r>
              <a:rPr lang="en-US" sz="15000" dirty="0"/>
              <a:t>Multivariate Blind Signatures Revisited</a:t>
            </a:r>
            <a:br>
              <a:rPr lang="en-US" dirty="0"/>
            </a:br>
            <a:br>
              <a:rPr lang="en-US" sz="2800" dirty="0"/>
            </a:br>
            <a:r>
              <a:rPr lang="en-US" sz="6000" dirty="0"/>
              <a:t>Ward Beullens</a:t>
            </a:r>
            <a:br>
              <a:rPr lang="en-US" sz="6000" dirty="0"/>
            </a:br>
            <a:r>
              <a:rPr lang="en-US" sz="6000" dirty="0"/>
              <a:t>IBM Research - Zurich</a:t>
            </a:r>
          </a:p>
        </p:txBody>
      </p:sp>
    </p:spTree>
    <p:extLst>
      <p:ext uri="{BB962C8B-B14F-4D97-AF65-F5344CB8AC3E}">
        <p14:creationId xmlns:p14="http://schemas.microsoft.com/office/powerpoint/2010/main" val="3233157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Multivariate blind signatures. </a:t>
            </a:r>
            <a:endParaRPr lang="LID4096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248" y="2772137"/>
                <a:ext cx="20155582" cy="8785183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/>
                  <a:t>Client(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/>
                  <a:t>):                                                                                Signer(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4400" b="1" dirty="0"/>
                  <a:t>):</a:t>
                </a:r>
                <a:br>
                  <a:rPr lang="en-US" sz="4400" b="1" dirty="0"/>
                </a:br>
                <a:br>
                  <a:rPr lang="en-US" sz="4400" b="1" dirty="0"/>
                </a:b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/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/>
                  <a:t> </a:t>
                </a:r>
                <a:br>
                  <a:rPr lang="en-US" sz="4400" b="1" dirty="0"/>
                </a:br>
                <a:r>
                  <a:rPr lang="en-US" sz="3400" b="1" dirty="0"/>
                  <a:t>Where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400" b="1" dirty="0"/>
                  <a:t> is a random multivariate quadratic map</a:t>
                </a:r>
              </a:p>
              <a:p>
                <a:r>
                  <a:rPr lang="en-US" sz="4400" b="1" dirty="0"/>
                  <a:t>			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solidFill>
                    <a:srgbClr val="8A3FFC"/>
                  </a:solidFill>
                </a:endParaRPr>
              </a:p>
              <a:p>
                <a:r>
                  <a:rPr lang="en-US" sz="4400" b="1" dirty="0">
                    <a:solidFill>
                      <a:srgbClr val="8A3FFC"/>
                    </a:solidFill>
                  </a:rPr>
                  <a:t>                                                                                           (sample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using trapdoor)</a:t>
                </a:r>
              </a:p>
              <a:p>
                <a:r>
                  <a:rPr lang="en-US" sz="4400" b="1" dirty="0"/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/>
                  <a:t>         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Output ZK-proof of knowledge of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</a:t>
                </a:r>
              </a:p>
              <a:p>
                <a:endParaRPr lang="en-US" sz="4400" b="1" dirty="0">
                  <a:solidFill>
                    <a:srgbClr val="8A3FFC"/>
                  </a:solidFill>
                </a:endParaRPr>
              </a:p>
              <a:p>
                <a:r>
                  <a:rPr lang="en-US" sz="4400" b="1" dirty="0"/>
                  <a:t>And output a proof of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8A3FF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4400" b="1" dirty="0">
                    <a:solidFill>
                      <a:srgbClr val="8A3FFC"/>
                    </a:solidFill>
                  </a:rPr>
                </a:br>
                <a:br>
                  <a:rPr lang="en-US" sz="4400" b="1" dirty="0">
                    <a:solidFill>
                      <a:srgbClr val="8A3FFC"/>
                    </a:solidFill>
                  </a:rPr>
                </a:br>
                <a:r>
                  <a:rPr lang="en-US" sz="4400" b="1" dirty="0"/>
                  <a:t>The client can sign two messages for the price of 1 = BAD</a:t>
                </a:r>
                <a:endParaRPr lang="en-US" sz="4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248" y="2772137"/>
                <a:ext cx="20155582" cy="8785183"/>
              </a:xfrm>
              <a:blipFill>
                <a:blip r:embed="rId2"/>
                <a:stretch>
                  <a:fillRect l="-1663" t="-1666" b="-105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E0E9D-D0A5-D121-8069-5F3BB9AEBAE4}"/>
              </a:ext>
            </a:extLst>
          </p:cNvPr>
          <p:cNvCxnSpPr/>
          <p:nvPr/>
        </p:nvCxnSpPr>
        <p:spPr bwMode="auto">
          <a:xfrm>
            <a:off x="8356922" y="6250329"/>
            <a:ext cx="38366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DD7BA-BF7D-ECF8-279C-64A534C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8509322" y="7755038"/>
            <a:ext cx="36842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8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Countermeasure: use a proper commitment scheme </a:t>
            </a:r>
            <a:endParaRPr lang="LID4096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248" y="2772137"/>
                <a:ext cx="20155582" cy="9450729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/>
                  <a:t>Client(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):                                                                                Signer(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4400" b="1" dirty="0"/>
                  <a:t>):</a:t>
                </a:r>
                <a:br>
                  <a:rPr lang="en-US" sz="4400" b="1" dirty="0"/>
                </a:br>
                <a:br>
                  <a:rPr lang="en-US" sz="4400" b="1" dirty="0"/>
                </a:b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𝑪𝒐𝒎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4400" b="1" dirty="0"/>
                </a:br>
                <a:r>
                  <a:rPr lang="en-US" sz="3400" b="1" dirty="0"/>
                  <a:t>Where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400" b="1" dirty="0"/>
                  <a:t> is a random multivariate quadratic map</a:t>
                </a:r>
              </a:p>
              <a:p>
                <a:r>
                  <a:rPr lang="en-US" sz="4400" b="1" dirty="0"/>
                  <a:t>			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solidFill>
                    <a:srgbClr val="8A3FFC"/>
                  </a:solidFill>
                </a:endParaRPr>
              </a:p>
              <a:p>
                <a:r>
                  <a:rPr lang="en-US" sz="4400" b="1" dirty="0">
                    <a:solidFill>
                      <a:srgbClr val="8A3FFC"/>
                    </a:solidFill>
                  </a:rPr>
                  <a:t>                                                                                           (sample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using trapdoor)</a:t>
                </a:r>
              </a:p>
              <a:p>
                <a:r>
                  <a:rPr lang="en-US" sz="4400" b="1" dirty="0"/>
                  <a:t>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/>
                  <a:t>         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Output ZK-proof of knowledge of </a:t>
                </a:r>
                <a:br>
                  <a:rPr lang="en-US" sz="4400" b="1" dirty="0"/>
                </a:b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𝑪𝒐𝒎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4400" b="1" dirty="0"/>
                  <a:t> ZK-proof needs to prove commitment + </a:t>
                </a:r>
              </a:p>
              <a:p>
                <a:r>
                  <a:rPr lang="en-US" sz="4400" b="1" dirty="0"/>
                  <a:t>                                                                           quadratic equations.</a:t>
                </a:r>
              </a:p>
              <a:p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248" y="2772137"/>
                <a:ext cx="20155582" cy="9450729"/>
              </a:xfrm>
              <a:blipFill>
                <a:blip r:embed="rId2"/>
                <a:stretch>
                  <a:fillRect l="-1663" t="-15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E0E9D-D0A5-D121-8069-5F3BB9AEBAE4}"/>
              </a:ext>
            </a:extLst>
          </p:cNvPr>
          <p:cNvCxnSpPr/>
          <p:nvPr/>
        </p:nvCxnSpPr>
        <p:spPr bwMode="auto">
          <a:xfrm>
            <a:off x="9120851" y="6250329"/>
            <a:ext cx="38366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DD7BA-BF7D-ECF8-279C-64A534C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0101" y="7755038"/>
            <a:ext cx="36842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6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Countermeasure: use a proper commitment scheme </a:t>
            </a:r>
            <a:endParaRPr lang="LID4096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248" y="2772137"/>
                <a:ext cx="20155582" cy="9450729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/>
                  <a:t>Client(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):                                                                                Signer(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4400" b="1" dirty="0"/>
                  <a:t>):</a:t>
                </a:r>
                <a:br>
                  <a:rPr lang="en-US" sz="4400" b="1" dirty="0"/>
                </a:br>
                <a:br>
                  <a:rPr lang="en-US" sz="4400" b="1" dirty="0"/>
                </a:b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𝑪𝒐𝒎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4400" b="1" dirty="0"/>
                </a:br>
                <a:r>
                  <a:rPr lang="en-US" sz="3400" b="1" dirty="0"/>
                  <a:t>Where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400" b="1" dirty="0"/>
                  <a:t> is a random multivariate quadratic map</a:t>
                </a:r>
              </a:p>
              <a:p>
                <a:r>
                  <a:rPr lang="en-US" sz="4400" b="1" dirty="0"/>
                  <a:t>			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solidFill>
                    <a:srgbClr val="8A3FFC"/>
                  </a:solidFill>
                </a:endParaRPr>
              </a:p>
              <a:p>
                <a:r>
                  <a:rPr lang="en-US" sz="4400" b="1" dirty="0">
                    <a:solidFill>
                      <a:srgbClr val="8A3FFC"/>
                    </a:solidFill>
                  </a:rPr>
                  <a:t>                                                                                           (sample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using trapdoor)</a:t>
                </a:r>
              </a:p>
              <a:p>
                <a:r>
                  <a:rPr lang="en-US" sz="4400" b="1" dirty="0"/>
                  <a:t>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/>
                  <a:t>         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Output ZK-proof of knowledge of </a:t>
                </a:r>
                <a:br>
                  <a:rPr lang="en-US" sz="4400" b="1" dirty="0"/>
                </a:b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𝑪𝒐𝒎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4400" b="1" dirty="0"/>
                  <a:t> ZK-proof needs to prove commitment.</a:t>
                </a:r>
              </a:p>
              <a:p>
                <a:endParaRPr lang="en-US" sz="4400" b="1" dirty="0"/>
              </a:p>
              <a:p>
                <a:r>
                  <a:rPr lang="en-US" sz="6000" b="1" dirty="0"/>
                  <a:t>I don’t claim that this is secure, </a:t>
                </a:r>
                <a:br>
                  <a:rPr lang="en-US" sz="6000" b="1" dirty="0"/>
                </a:br>
                <a:r>
                  <a:rPr lang="en-US" sz="6000" b="1" dirty="0"/>
                  <a:t>but at least the attack doesn’t work anymore !</a:t>
                </a:r>
                <a:endParaRPr lang="en-US" sz="4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248" y="2772137"/>
                <a:ext cx="20155582" cy="9450729"/>
              </a:xfrm>
              <a:blipFill>
                <a:blip r:embed="rId2"/>
                <a:stretch>
                  <a:fillRect l="-2268" t="-1548" b="-95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E0E9D-D0A5-D121-8069-5F3BB9AEBAE4}"/>
              </a:ext>
            </a:extLst>
          </p:cNvPr>
          <p:cNvCxnSpPr/>
          <p:nvPr/>
        </p:nvCxnSpPr>
        <p:spPr bwMode="auto">
          <a:xfrm>
            <a:off x="9120851" y="6250329"/>
            <a:ext cx="38366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DD7BA-BF7D-ECF8-279C-64A534C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0101" y="7755038"/>
            <a:ext cx="36842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7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3FD-46C2-464A-B11A-E15D1725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break the commitment scheme?</a:t>
            </a:r>
            <a:endParaRPr lang="LID4096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4A303-7929-4DB8-96EB-DB3A18027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use the so-called </a:t>
                </a:r>
                <a:r>
                  <a:rPr lang="en-US" i="1" dirty="0"/>
                  <a:t>polar form</a:t>
                </a:r>
                <a:r>
                  <a:rPr lang="en-US" dirty="0"/>
                  <a:t> of a quadratic map.</a:t>
                </a:r>
              </a:p>
              <a:p>
                <a:endParaRPr lang="en-US" u="sng" dirty="0"/>
              </a:p>
              <a:p>
                <a:r>
                  <a:rPr lang="en-US" u="sng" dirty="0"/>
                  <a:t>Definition</a:t>
                </a:r>
                <a:r>
                  <a:rPr lang="en-US" dirty="0"/>
                  <a:t>: (Polar form)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, be a homogeneous multivariate quadratic map. Then we define the polar form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as:</a:t>
                </a:r>
              </a:p>
              <a:p>
                <a:r>
                  <a:rPr lang="en-US" dirty="0"/>
                  <a:t> 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i="1" dirty="0">
                    <a:latin typeface="Cambria Math" panose="02040503050406030204" pitchFamily="18" charset="0"/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symmetric: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And bilinear: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4A303-7929-4DB8-96EB-DB3A18027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4" t="-11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1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3FD-46C2-464A-B11A-E15D1725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break the commitment scheme?</a:t>
            </a:r>
            <a:endParaRPr lang="LID4096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1)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:=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uniformly at random.</a:t>
                </a:r>
              </a:p>
              <a:p>
                <a:endParaRPr lang="en-US" dirty="0"/>
              </a:p>
              <a:p>
                <a:r>
                  <a:rPr lang="en-US" dirty="0"/>
                  <a:t>2)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solution.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Step 2) is easy because it comes down to solving a system of linear(!) equations. 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4" t="-11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41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3FD-46C2-464A-B11A-E15D1725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break the commitment scheme?</a:t>
            </a:r>
            <a:endParaRPr lang="LID4096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1)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:=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uniformly at random.</a:t>
                </a:r>
              </a:p>
              <a:p>
                <a:endParaRPr lang="en-US" dirty="0"/>
              </a:p>
              <a:p>
                <a:r>
                  <a:rPr lang="en-US" dirty="0"/>
                  <a:t>2)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solution.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Step 2) is easy because it comes down to solving a system of linear(!) equations. 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4" t="-11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38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3FD-46C2-464A-B11A-E15D1725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break the commitment scheme?</a:t>
            </a:r>
            <a:endParaRPr lang="LID4096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1)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:=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uniformly at random.</a:t>
                </a:r>
              </a:p>
              <a:p>
                <a:endParaRPr lang="en-US" dirty="0"/>
              </a:p>
              <a:p>
                <a:r>
                  <a:rPr lang="en-US" dirty="0"/>
                  <a:t>2)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solution.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Step 2) is easy because it comes down to solving a system of linear(!) equations. 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4" t="-11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74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3FD-46C2-464A-B11A-E15D1725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break the commitment scheme?</a:t>
            </a:r>
            <a:endParaRPr lang="LID4096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1)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:=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uniformly at random.</a:t>
                </a:r>
              </a:p>
              <a:p>
                <a:endParaRPr lang="en-US" dirty="0"/>
              </a:p>
              <a:p>
                <a:r>
                  <a:rPr lang="en-US" dirty="0"/>
                  <a:t>2)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solution.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Step 2) is easy because it comes down to solving a system of linear(!) equations. 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trike="sngStrike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trike="sngStrik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trike="sngStrike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trike="sngStrik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trike="sngStrike" dirty="0"/>
                </a:br>
                <a:endParaRPr lang="en-US" strike="sngStrike" dirty="0"/>
              </a:p>
              <a:p>
                <a:endParaRPr lang="en-US" strike="sngStrike" dirty="0"/>
              </a:p>
              <a:p>
                <a:r>
                  <a:rPr lang="en-US" dirty="0"/>
                  <a:t>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equations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so one can efficiently find a solution. </a:t>
                </a:r>
                <a:br>
                  <a:rPr lang="en-US" dirty="0"/>
                </a:br>
                <a:r>
                  <a:rPr lang="en-US" dirty="0"/>
                  <a:t>(Which is likely to exist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  <a:endParaRPr lang="en-C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7976C0-6393-B5D0-1C08-9FD87167F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4" t="-87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66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3FD-46C2-464A-B11A-E15D1725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  <a:endParaRPr lang="LID4096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7976C0-6393-B5D0-1C08-9FD87167F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en-US" sz="4600" dirty="0"/>
              <a:t>Multivariate quadratic maps are not binding commitments.</a:t>
            </a:r>
          </a:p>
          <a:p>
            <a:pPr marL="571500" indent="-571500">
              <a:buFontTx/>
              <a:buChar char="-"/>
            </a:pPr>
            <a:r>
              <a:rPr lang="en-US" sz="4600" dirty="0"/>
              <a:t>The blind signature scheme of Petzoldt et al. is not one-more unforgeable.</a:t>
            </a:r>
          </a:p>
          <a:p>
            <a:pPr marL="571500" indent="-571500">
              <a:buFontTx/>
              <a:buChar char="-"/>
            </a:pPr>
            <a:r>
              <a:rPr lang="en-US" sz="4600" dirty="0"/>
              <a:t>It might be possible to fix the scheme by using a proper commitment. </a:t>
            </a:r>
          </a:p>
          <a:p>
            <a:pPr marL="571500" indent="-571500">
              <a:buFontTx/>
              <a:buChar char="-"/>
            </a:pPr>
            <a:endParaRPr lang="en-US" sz="4600" dirty="0"/>
          </a:p>
          <a:p>
            <a:r>
              <a:rPr lang="en-US" sz="4600" dirty="0"/>
              <a:t>Future work:</a:t>
            </a:r>
          </a:p>
          <a:p>
            <a:pPr marL="571500" indent="-571500">
              <a:buFontTx/>
              <a:buChar char="-"/>
            </a:pPr>
            <a:r>
              <a:rPr lang="en-US" sz="4600" dirty="0"/>
              <a:t>Try to prove that the fixed blind signature scheme is secure under reasonable assumptions.</a:t>
            </a:r>
          </a:p>
        </p:txBody>
      </p:sp>
    </p:spTree>
    <p:extLst>
      <p:ext uri="{BB962C8B-B14F-4D97-AF65-F5344CB8AC3E}">
        <p14:creationId xmlns:p14="http://schemas.microsoft.com/office/powerpoint/2010/main" val="242354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52BC-A31A-3AFD-FA62-5B081B61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7550753" cy="1525588"/>
          </a:xfrm>
        </p:spPr>
        <p:txBody>
          <a:bodyPr/>
          <a:lstStyle/>
          <a:p>
            <a:r>
              <a:rPr lang="en-US" sz="6000" dirty="0"/>
              <a:t>Blind signatures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CC869-3DC0-C484-9B56-99E5475D2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0F604-0481-AD77-9049-C690DC1A4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077" y="6180425"/>
            <a:ext cx="21106355" cy="3810000"/>
          </a:xfrm>
        </p:spPr>
        <p:txBody>
          <a:bodyPr/>
          <a:lstStyle/>
          <a:p>
            <a:r>
              <a:rPr lang="en-US" sz="5000" dirty="0"/>
              <a:t>Blind signatures are similar to normal digital signatures, but signing is distributed between a </a:t>
            </a:r>
            <a:r>
              <a:rPr lang="en-US" sz="5000" b="1" dirty="0"/>
              <a:t>Client</a:t>
            </a:r>
            <a:r>
              <a:rPr lang="en-US" sz="5000" dirty="0"/>
              <a:t> and </a:t>
            </a:r>
            <a:r>
              <a:rPr lang="en-US" sz="5000" b="1" dirty="0"/>
              <a:t>Server</a:t>
            </a:r>
            <a:r>
              <a:rPr lang="en-US" sz="5000" dirty="0"/>
              <a:t>.</a:t>
            </a:r>
            <a:br>
              <a:rPr lang="en-US" sz="5000" dirty="0"/>
            </a:br>
            <a:br>
              <a:rPr lang="en-US" sz="5000" dirty="0"/>
            </a:br>
            <a:r>
              <a:rPr lang="en-US" sz="5000" b="1" dirty="0"/>
              <a:t>Client</a:t>
            </a:r>
            <a:r>
              <a:rPr lang="en-US" sz="5000" dirty="0"/>
              <a:t> has a message, </a:t>
            </a:r>
            <a:r>
              <a:rPr lang="en-US" sz="5000" b="1" dirty="0"/>
              <a:t>Server</a:t>
            </a:r>
            <a:r>
              <a:rPr lang="en-US" sz="5000" dirty="0"/>
              <a:t> has the secret key. </a:t>
            </a:r>
            <a:br>
              <a:rPr lang="en-US" sz="5000" dirty="0"/>
            </a:br>
            <a:r>
              <a:rPr lang="en-US" sz="5000" dirty="0"/>
              <a:t>After some interaction the Client has a signature for his message, Server doesn’t learn anything about the message.</a:t>
            </a:r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Security = </a:t>
            </a:r>
            <a:r>
              <a:rPr lang="en-US" sz="5000" b="1" dirty="0"/>
              <a:t>One-more unforgeability </a:t>
            </a:r>
            <a:r>
              <a:rPr lang="en-US" sz="5000" dirty="0"/>
              <a:t>and </a:t>
            </a:r>
            <a:r>
              <a:rPr lang="en-US" sz="5000" b="1" dirty="0"/>
              <a:t>Blindness </a:t>
            </a:r>
            <a:r>
              <a:rPr lang="en-US" sz="5000" dirty="0"/>
              <a:t>(Client Privacy)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5C6E-9935-614F-FDDF-F1F6697CD6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A28F1D4-4036-EDC0-036A-440AF30E61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/>
          <a:stretch/>
        </p:blipFill>
        <p:spPr>
          <a:xfrm>
            <a:off x="8095325" y="912163"/>
            <a:ext cx="15076449" cy="4876430"/>
          </a:xfrm>
        </p:spPr>
      </p:pic>
    </p:spTree>
    <p:extLst>
      <p:ext uri="{BB962C8B-B14F-4D97-AF65-F5344CB8AC3E}">
        <p14:creationId xmlns:p14="http://schemas.microsoft.com/office/powerpoint/2010/main" val="24806085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52BC-A31A-3AFD-FA62-5B081B61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69912"/>
            <a:ext cx="7166410" cy="1525588"/>
          </a:xfrm>
        </p:spPr>
        <p:txBody>
          <a:bodyPr/>
          <a:lstStyle/>
          <a:p>
            <a:r>
              <a:rPr lang="en-US" sz="6000" dirty="0"/>
              <a:t>Blind Signatures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CC869-3DC0-C484-9B56-99E5475D2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1F429-A819-1589-FBA7-B0AB71D7DF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325" y="3429000"/>
            <a:ext cx="10417001" cy="8572500"/>
          </a:xfrm>
        </p:spPr>
        <p:txBody>
          <a:bodyPr/>
          <a:lstStyle/>
          <a:p>
            <a:r>
              <a:rPr lang="en-US" sz="4000" dirty="0"/>
              <a:t>Applications: </a:t>
            </a:r>
          </a:p>
          <a:p>
            <a:endParaRPr lang="en-US" sz="4000" dirty="0"/>
          </a:p>
          <a:p>
            <a:pPr marL="457200" indent="-457200">
              <a:buFontTx/>
              <a:buChar char="-"/>
            </a:pPr>
            <a:r>
              <a:rPr lang="en-US" sz="4000" dirty="0"/>
              <a:t>e-Cash (Chaum, Original application)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Privacy Pass 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Anonymous credentials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e-Voting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…</a:t>
            </a:r>
          </a:p>
          <a:p>
            <a:pPr marL="457200" indent="-457200">
              <a:buFontTx/>
              <a:buChar char="-"/>
            </a:pPr>
            <a:endParaRPr lang="en-US" sz="4000" dirty="0"/>
          </a:p>
          <a:p>
            <a:pPr marL="457200" indent="-457200">
              <a:buFontTx/>
              <a:buChar char="-"/>
            </a:pPr>
            <a:endParaRPr lang="en-US" sz="4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5C6E-9935-614F-FDDF-F1F6697CD6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C1939D7-ABD4-32AF-358E-94C869858AE2}"/>
              </a:ext>
            </a:extLst>
          </p:cNvPr>
          <p:cNvSpPr txBox="1">
            <a:spLocks/>
          </p:cNvSpPr>
          <p:nvPr/>
        </p:nvSpPr>
        <p:spPr>
          <a:xfrm>
            <a:off x="12482664" y="3429000"/>
            <a:ext cx="10417001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256032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512064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768096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1143000" marR="0" indent="-45720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184306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2205631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256820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2930769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US" sz="4000" kern="0" dirty="0"/>
              <a:t>Assumptions:</a:t>
            </a:r>
          </a:p>
          <a:p>
            <a:endParaRPr lang="en-US" sz="4000" kern="0" dirty="0"/>
          </a:p>
          <a:p>
            <a:pPr marL="571500" indent="-571500">
              <a:buFontTx/>
              <a:buChar char="-"/>
            </a:pPr>
            <a:r>
              <a:rPr lang="en-US" sz="4000" kern="0" dirty="0"/>
              <a:t>Classical Assumptions (RSA, ECC)</a:t>
            </a:r>
          </a:p>
          <a:p>
            <a:pPr marL="571500" indent="-571500">
              <a:buFontTx/>
              <a:buChar char="-"/>
            </a:pPr>
            <a:r>
              <a:rPr lang="en-US" sz="4000" kern="0" dirty="0"/>
              <a:t>Lattice-based</a:t>
            </a:r>
          </a:p>
          <a:p>
            <a:pPr marL="571500" indent="-571500">
              <a:buFontTx/>
              <a:buChar char="-"/>
            </a:pPr>
            <a:r>
              <a:rPr lang="en-US" sz="4000" kern="0" dirty="0"/>
              <a:t>Code-based</a:t>
            </a:r>
          </a:p>
          <a:p>
            <a:pPr marL="571500" indent="-571500">
              <a:buFontTx/>
              <a:buChar char="-"/>
            </a:pPr>
            <a:r>
              <a:rPr lang="en-US" sz="4000" kern="0" dirty="0"/>
              <a:t>Isogeny-based</a:t>
            </a:r>
          </a:p>
          <a:p>
            <a:pPr marL="571500" indent="-571500">
              <a:buFontTx/>
              <a:buChar char="-"/>
            </a:pPr>
            <a:r>
              <a:rPr lang="en-US" sz="5000" b="1" kern="0" dirty="0"/>
              <a:t>Multivariate</a:t>
            </a:r>
          </a:p>
        </p:txBody>
      </p:sp>
    </p:spTree>
    <p:extLst>
      <p:ext uri="{BB962C8B-B14F-4D97-AF65-F5344CB8AC3E}">
        <p14:creationId xmlns:p14="http://schemas.microsoft.com/office/powerpoint/2010/main" val="25107276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B2E0-B8B3-03FE-A4BF-1B386D79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743" y="569912"/>
            <a:ext cx="9890125" cy="1525588"/>
          </a:xfrm>
        </p:spPr>
        <p:txBody>
          <a:bodyPr/>
          <a:lstStyle/>
          <a:p>
            <a:r>
              <a:rPr lang="en-US" sz="6400" dirty="0"/>
              <a:t>Multivariate Quadratic Cryptography</a:t>
            </a:r>
            <a:endParaRPr lang="en-CH" sz="6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37483-02B6-0CC9-3A9F-8DBE3C888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F1624D-B85A-2727-43EC-06429C698978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638827" y="3128376"/>
                <a:ext cx="13778631" cy="8572500"/>
              </a:xfrm>
            </p:spPr>
            <p:txBody>
              <a:bodyPr/>
              <a:lstStyle/>
              <a:p>
                <a:r>
                  <a:rPr lang="en-US" sz="4000" dirty="0"/>
                  <a:t>Cryptography based on the hardness of finding solutions to systems of multivariate quadratic equations. </a:t>
                </a:r>
                <a:br>
                  <a:rPr lang="en-US" sz="4000" dirty="0"/>
                </a:br>
                <a:br>
                  <a:rPr lang="en-US" sz="4000" dirty="0"/>
                </a:br>
                <a:r>
                  <a:rPr lang="en-US" sz="4000" dirty="0"/>
                  <a:t>Example: Solve for integers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dirty="0"/>
                  <a:t>:</a:t>
                </a:r>
                <a:br>
                  <a:rPr lang="en-US" sz="4000" dirty="0"/>
                </a:br>
                <a:br>
                  <a:rPr lang="en-US" sz="4000" dirty="0"/>
                </a:br>
                <a:r>
                  <a:rPr lang="en-US" sz="400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= 4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7</m:t>
                    </m:r>
                  </m:oMath>
                </a14:m>
                <a:br>
                  <a:rPr lang="en-US" sz="4000" dirty="0"/>
                </a:br>
                <a:r>
                  <a:rPr lang="en-US" sz="400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= 1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7</m:t>
                    </m:r>
                  </m:oMath>
                </a14:m>
                <a:br>
                  <a:rPr lang="en-US" sz="4000" dirty="0"/>
                </a:br>
                <a:endParaRPr lang="en-US" sz="4000" dirty="0"/>
              </a:p>
              <a:p>
                <a:r>
                  <a:rPr lang="en-US" sz="4000" dirty="0"/>
                  <a:t>Solution: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/>
                  <a:t>.</a:t>
                </a:r>
                <a:br>
                  <a:rPr lang="en-US" sz="4000" dirty="0"/>
                </a:br>
                <a:br>
                  <a:rPr lang="en-US" sz="4000" dirty="0"/>
                </a:br>
                <a:r>
                  <a:rPr lang="en-US" sz="4000" dirty="0"/>
                  <a:t>For only 2 variables this is still doable, but for more variables this problem quickly becomes very difficult. </a:t>
                </a:r>
                <a:br>
                  <a:rPr lang="en-US" sz="4000" dirty="0"/>
                </a:br>
                <a:br>
                  <a:rPr lang="en-US" sz="4000" dirty="0"/>
                </a:br>
                <a:r>
                  <a:rPr lang="en-US" sz="4000" dirty="0"/>
                  <a:t>E.g. The current record mod 31 is solving a system of only 20 equations in 20 variables! (1 core-year of computation effort)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F1624D-B85A-2727-43EC-06429C698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638827" y="3128376"/>
                <a:ext cx="13778631" cy="8572500"/>
              </a:xfrm>
              <a:blipFill>
                <a:blip r:embed="rId2"/>
                <a:stretch>
                  <a:fillRect l="-2257" t="-1494" r="-2212" b="-205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9315A59C-3E3E-6EC0-FC5E-DA2CF618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376" y="634227"/>
            <a:ext cx="8330505" cy="124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57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trapdoors/signatures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0098" y="3200399"/>
                <a:ext cx="14009426" cy="9589625"/>
              </a:xfrm>
            </p:spPr>
            <p:txBody>
              <a:bodyPr>
                <a:noAutofit/>
              </a:bodyPr>
              <a:lstStyle/>
              <a:p>
                <a:r>
                  <a:rPr lang="en-US" sz="4400" dirty="0"/>
                  <a:t>Based on </a:t>
                </a:r>
                <a:r>
                  <a:rPr lang="en-US" sz="4400" i="1" dirty="0"/>
                  <a:t>trapdoored</a:t>
                </a:r>
                <a:r>
                  <a:rPr lang="en-US" sz="4400" dirty="0"/>
                  <a:t> multivariate maps. </a:t>
                </a:r>
                <a:br>
                  <a:rPr lang="en-US" sz="4400" dirty="0"/>
                </a:br>
                <a:r>
                  <a:rPr lang="en-US" sz="4400" dirty="0"/>
                  <a:t>I.e. quadratic functions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4400" dirty="0"/>
                  <a:t>.</a:t>
                </a:r>
              </a:p>
              <a:p>
                <a:r>
                  <a:rPr lang="en-US" sz="4400" dirty="0"/>
                  <a:t>That look random (difficult to find preimages), but that have some hidden structure, that allows to compute preimages efficiently. </a:t>
                </a:r>
                <a:br>
                  <a:rPr lang="en-US" sz="4400" dirty="0"/>
                </a:br>
                <a:endParaRPr lang="en-US" sz="4400" dirty="0"/>
              </a:p>
              <a:p>
                <a:r>
                  <a:rPr lang="en-US" sz="4400" dirty="0"/>
                  <a:t>Full-Domain-Hash signatures (think RSA signatures)</a:t>
                </a:r>
              </a:p>
              <a:p>
                <a:endParaRPr lang="en-US" sz="4400" dirty="0"/>
              </a:p>
              <a:p>
                <a:r>
                  <a:rPr lang="en-US" sz="4400" u="sng" dirty="0"/>
                  <a:t>PK: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4400" dirty="0"/>
              </a:p>
              <a:p>
                <a:r>
                  <a:rPr lang="en-US" sz="4400" u="sng" dirty="0"/>
                  <a:t>SK:</a:t>
                </a:r>
                <a:r>
                  <a:rPr lang="en-US" sz="4400" dirty="0"/>
                  <a:t> trapdoor information</a:t>
                </a:r>
              </a:p>
              <a:p>
                <a:r>
                  <a:rPr lang="en-US" sz="4400" u="sng" dirty="0"/>
                  <a:t>Signature: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400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/>
                  <a:t>, where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4400" dirty="0"/>
                  <a:t> is a hash digest of message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0098" y="3200399"/>
                <a:ext cx="14009426" cy="9589625"/>
              </a:xfrm>
              <a:blipFill>
                <a:blip r:embed="rId2"/>
                <a:stretch>
                  <a:fillRect l="-2437" t="-1526" r="-269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BC4CAFF-00B9-7A4A-E05A-DF022102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119" y="3626673"/>
            <a:ext cx="7412230" cy="52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blind signatures.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248" y="2772137"/>
                <a:ext cx="20155582" cy="8785183"/>
              </a:xfrm>
            </p:spPr>
            <p:txBody>
              <a:bodyPr>
                <a:noAutofit/>
              </a:bodyPr>
              <a:lstStyle/>
              <a:p>
                <a:r>
                  <a:rPr lang="en-US" sz="4400" dirty="0"/>
                  <a:t>General idea: “zero-knowledge proof of knowledge of a signature”</a:t>
                </a:r>
                <a:br>
                  <a:rPr lang="en-US" sz="4400" dirty="0"/>
                </a:br>
                <a:br>
                  <a:rPr lang="en-US" sz="4400" dirty="0"/>
                </a:br>
                <a:r>
                  <a:rPr lang="en-US" sz="4400" b="1" dirty="0"/>
                  <a:t>Client(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):                                                                                Signer(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4400" b="1" dirty="0"/>
                  <a:t>):</a:t>
                </a:r>
                <a:br>
                  <a:rPr lang="en-US" sz="4400" b="1" dirty="0"/>
                </a:br>
                <a:br>
                  <a:rPr lang="en-US" sz="4400" b="1" dirty="0"/>
                </a:b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𝑪𝒐𝒎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b="1" dirty="0"/>
              </a:p>
              <a:p>
                <a:r>
                  <a:rPr lang="en-US" sz="4400" b="1" dirty="0"/>
                  <a:t>			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𝑺𝒊𝒈𝒏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/>
              </a:p>
              <a:p>
                <a:r>
                  <a:rPr lang="en-US" sz="4400" b="1" dirty="0"/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/>
                  <a:t>         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Output ZK-proof of knowledge of </a:t>
                </a:r>
                <a:br>
                  <a:rPr lang="en-US" sz="4400" b="1" dirty="0"/>
                </a:b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𝑽𝒆𝒓𝒊𝒇𝒚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𝑪𝒐𝒎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𝒑𝒌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/>
                  <a:t>.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Verify blind signature = Verify ZK-proof.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248" y="2772137"/>
                <a:ext cx="20155582" cy="8785183"/>
              </a:xfrm>
              <a:blipFill>
                <a:blip r:embed="rId2"/>
                <a:stretch>
                  <a:fillRect l="-1663" t="-1666" b="-40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E0E9D-D0A5-D121-8069-5F3BB9AEBAE4}"/>
              </a:ext>
            </a:extLst>
          </p:cNvPr>
          <p:cNvCxnSpPr/>
          <p:nvPr/>
        </p:nvCxnSpPr>
        <p:spPr bwMode="auto">
          <a:xfrm>
            <a:off x="8356922" y="7164729"/>
            <a:ext cx="38366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DD7BA-BF7D-ECF8-279C-64A534C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8509322" y="7905509"/>
            <a:ext cx="36842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blind signatures. </a:t>
            </a:r>
            <a:r>
              <a:rPr lang="en-US" sz="4000" dirty="0"/>
              <a:t>[Petzoldt,Szepieniec,Mohamed 2017]</a:t>
            </a:r>
            <a:endParaRPr lang="LID4096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248" y="2772137"/>
                <a:ext cx="19738894" cy="8785183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/>
                  <a:t>Client(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):                                                                                Signer(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4400" b="1" dirty="0"/>
                  <a:t>):</a:t>
                </a:r>
                <a:br>
                  <a:rPr lang="en-US" sz="4400" b="1" dirty="0"/>
                </a:br>
                <a:br>
                  <a:rPr lang="en-US" sz="4400" b="1" dirty="0"/>
                </a:b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br>
                  <a:rPr lang="en-US" sz="4400" b="1" dirty="0"/>
                </a:br>
                <a:r>
                  <a:rPr lang="en-US" sz="3400" b="1" dirty="0"/>
                  <a:t>Where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400" b="1" dirty="0"/>
                  <a:t> is a random multivariate quadratic map</a:t>
                </a:r>
              </a:p>
              <a:p>
                <a:r>
                  <a:rPr lang="en-US" sz="4400" b="1" dirty="0"/>
                  <a:t>			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solidFill>
                    <a:srgbClr val="8A3FFC"/>
                  </a:solidFill>
                </a:endParaRPr>
              </a:p>
              <a:p>
                <a:r>
                  <a:rPr lang="en-US" sz="4400" b="1" dirty="0">
                    <a:solidFill>
                      <a:srgbClr val="8A3FFC"/>
                    </a:solidFill>
                  </a:rPr>
                  <a:t>                                                                                           (sample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using trapdoor)</a:t>
                </a:r>
              </a:p>
              <a:p>
                <a:r>
                  <a:rPr lang="en-US" sz="4400" b="1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/>
                  <a:t>         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Output ZK-proof of knowledge of </a:t>
                </a:r>
                <a:br>
                  <a:rPr lang="en-US" sz="4400" b="1" dirty="0"/>
                </a:b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4400" b="1" dirty="0"/>
                  <a:t> ZK-proof only needs to prove </a:t>
                </a:r>
              </a:p>
              <a:p>
                <a:r>
                  <a:rPr lang="en-US" sz="4400" b="1" dirty="0"/>
                  <a:t>				  quadratic equations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Proof size = Signature size = 28.5KB  </a:t>
                </a:r>
                <a:r>
                  <a:rPr lang="en-US" sz="4000" b="1" dirty="0"/>
                  <a:t>(Could be improved a lot, by using better ZKP)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248" y="2772137"/>
                <a:ext cx="19738894" cy="8785183"/>
              </a:xfrm>
              <a:blipFill>
                <a:blip r:embed="rId2"/>
                <a:stretch>
                  <a:fillRect l="-1699" t="-1666" r="-525" b="-105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E0E9D-D0A5-D121-8069-5F3BB9AEBAE4}"/>
              </a:ext>
            </a:extLst>
          </p:cNvPr>
          <p:cNvCxnSpPr/>
          <p:nvPr/>
        </p:nvCxnSpPr>
        <p:spPr bwMode="auto">
          <a:xfrm>
            <a:off x="9259747" y="6250329"/>
            <a:ext cx="38366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DD7BA-BF7D-ECF8-279C-64A534C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9319549" y="7720313"/>
            <a:ext cx="36842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0C8D9B6F-53E8-8AB8-B281-25AB6BA6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0483" y="95143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63C-0F6C-44E4-8754-9DCC1655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blind signatures. </a:t>
            </a:r>
            <a:r>
              <a:rPr lang="en-US" sz="4000" dirty="0"/>
              <a:t>[Petzoldt,Szepieniec,Mohamed 2017]</a:t>
            </a:r>
            <a:endParaRPr lang="LID4096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248" y="2772137"/>
                <a:ext cx="20155582" cy="8785183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/>
                  <a:t>Client(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):                                                                                Signer(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4400" b="1" dirty="0"/>
                  <a:t>):</a:t>
                </a:r>
                <a:br>
                  <a:rPr lang="en-US" sz="4400" b="1" dirty="0"/>
                </a:br>
                <a:br>
                  <a:rPr lang="en-US" sz="4400" b="1" dirty="0"/>
                </a:b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br>
                  <a:rPr lang="en-US" sz="4400" b="1" dirty="0"/>
                </a:br>
                <a:r>
                  <a:rPr lang="en-US" sz="3400" b="1" dirty="0"/>
                  <a:t>Where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400" b="1" dirty="0"/>
                  <a:t> is a random multivariate quadratic map</a:t>
                </a:r>
              </a:p>
              <a:p>
                <a:r>
                  <a:rPr lang="en-US" sz="4400" b="1" dirty="0"/>
                  <a:t>			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solidFill>
                    <a:srgbClr val="8A3FFC"/>
                  </a:solidFill>
                </a:endParaRPr>
              </a:p>
              <a:p>
                <a:r>
                  <a:rPr lang="en-US" sz="4400" b="1" dirty="0">
                    <a:solidFill>
                      <a:srgbClr val="8A3FFC"/>
                    </a:solidFill>
                  </a:rPr>
                  <a:t>                                                                                           (sample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 using trapdoor)</a:t>
                </a:r>
              </a:p>
              <a:p>
                <a:r>
                  <a:rPr lang="en-US" sz="4400" b="1" dirty="0"/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/>
                  <a:t>          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Output ZK-proof of knowledge of </a:t>
                </a:r>
                <a:br>
                  <a:rPr lang="en-US" sz="4400" b="1" dirty="0"/>
                </a:b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such that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8A3FFC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8A3FFC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8A3FFC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4400" b="1" dirty="0"/>
                  <a:t> ZK-proof only needs to prove </a:t>
                </a:r>
              </a:p>
              <a:p>
                <a:r>
                  <a:rPr lang="en-US" sz="4400" b="1" dirty="0"/>
                  <a:t>				  quadratic equations 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Proof size = Signature size = 28.5KB  </a:t>
                </a:r>
                <a:r>
                  <a:rPr lang="en-US" sz="4000" b="1" dirty="0"/>
                  <a:t>(Could be improved a lot, by using better ZKP)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43B8-56DB-4FD3-AB79-24A7796CC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248" y="2772137"/>
                <a:ext cx="20155582" cy="8785183"/>
              </a:xfrm>
              <a:blipFill>
                <a:blip r:embed="rId2"/>
                <a:stretch>
                  <a:fillRect l="-1663" t="-1666" b="-105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FE0E9D-D0A5-D121-8069-5F3BB9AEBAE4}"/>
              </a:ext>
            </a:extLst>
          </p:cNvPr>
          <p:cNvCxnSpPr/>
          <p:nvPr/>
        </p:nvCxnSpPr>
        <p:spPr bwMode="auto">
          <a:xfrm>
            <a:off x="8356922" y="6250329"/>
            <a:ext cx="38366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DD7BA-BF7D-ECF8-279C-64A534C40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8509322" y="7755038"/>
            <a:ext cx="36842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0C8D9B6F-53E8-8AB8-B281-25AB6BA6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0483" y="9514391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CCBBE2-EA1D-1DDE-006B-BE9E353DB6A6}"/>
              </a:ext>
            </a:extLst>
          </p:cNvPr>
          <p:cNvSpPr/>
          <p:nvPr/>
        </p:nvSpPr>
        <p:spPr>
          <a:xfrm rot="19958991">
            <a:off x="4543041" y="6062606"/>
            <a:ext cx="13430679" cy="24006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NOT SECURE!  </a:t>
            </a:r>
          </a:p>
        </p:txBody>
      </p:sp>
    </p:spTree>
    <p:extLst>
      <p:ext uri="{BB962C8B-B14F-4D97-AF65-F5344CB8AC3E}">
        <p14:creationId xmlns:p14="http://schemas.microsoft.com/office/powerpoint/2010/main" val="400445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052BC-A31A-3AFD-FA62-5B081B61CD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675" y="569912"/>
                <a:ext cx="15595158" cy="15255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000" dirty="0"/>
                  <a:t> is not a binding commitment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052BC-A31A-3AFD-FA62-5B081B61C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675" y="569912"/>
                <a:ext cx="15595158" cy="1525588"/>
              </a:xfrm>
              <a:blipFill>
                <a:blip r:embed="rId2"/>
                <a:stretch>
                  <a:fillRect t="-131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CC869-3DC0-C484-9B56-99E5475D2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D61F429-A819-1589-FBA7-B0AB71D7DF2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89112" y="3347977"/>
                <a:ext cx="19046665" cy="8572500"/>
              </a:xfrm>
            </p:spPr>
            <p:txBody>
              <a:bodyPr/>
              <a:lstStyle/>
              <a:p>
                <a:r>
                  <a:rPr lang="en-US" sz="4000" u="sng" dirty="0"/>
                  <a:t>Algorithm</a:t>
                </a:r>
                <a:r>
                  <a:rPr lang="en-US" sz="4000" dirty="0"/>
                  <a:t> (Folklore):</a:t>
                </a:r>
              </a:p>
              <a:p>
                <a:r>
                  <a:rPr lang="en-US" sz="4000" dirty="0"/>
                  <a:t>Given a multivariate quadratic map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/>
                  <a:t> 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/>
                  <a:t> and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4000" dirty="0"/>
                  <a:t>, one can efficiently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such that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endParaRPr lang="en-US" sz="4000" dirty="0"/>
              </a:p>
              <a:p>
                <a:endParaRPr lang="en-US" sz="4000" dirty="0"/>
              </a:p>
              <a:p>
                <a:r>
                  <a:rPr lang="en-US" sz="4000" dirty="0"/>
                  <a:t>Therefore,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is not a binding commitment. Given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with the algorithm above, and then </a:t>
                </a:r>
              </a:p>
              <a:p>
                <a:endParaRPr lang="en-US" sz="4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So for any two messages, we can come up with a commitment that opens to both of them! 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D61F429-A819-1589-FBA7-B0AB71D7D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89112" y="3347977"/>
                <a:ext cx="19046665" cy="8572500"/>
              </a:xfrm>
              <a:blipFill>
                <a:blip r:embed="rId3"/>
                <a:stretch>
                  <a:fillRect l="-1600" t="-14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5C6E-9935-614F-FDDF-F1F6697CD6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32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BM Brand Template 2022 (Microgrid)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6FF"/>
        </a:solidFill>
        <a:ln w="19050">
          <a:solidFill>
            <a:srgbClr val="E5F6FF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Template_2022_Plex_v12" id="{74E459BE-ED66-804A-8662-910104196D28}" vid="{16362FD8-CCFE-7F47-A3C6-77FA7D7D1C94}"/>
    </a:ext>
  </a:extLst>
</a:theme>
</file>

<file path=ppt/theme/theme2.xml><?xml version="1.0" encoding="utf-8"?>
<a:theme xmlns:a="http://schemas.openxmlformats.org/drawingml/2006/main" name="IBM Brand Template 2022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Master_Presentation_2021_V01_Plex" id="{BD398A2B-0B96-D843-9A4A-05239798B6A1}" vid="{46683C84-C800-D441-9101-471717108C97}"/>
    </a:ext>
  </a:extLst>
</a:theme>
</file>

<file path=ppt/theme/theme3.xml><?xml version="1.0" encoding="utf-8"?>
<a:theme xmlns:a="http://schemas.openxmlformats.org/drawingml/2006/main" name="IBM Brand Template 2022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Master_Presentation_2021_V01_Plex" id="{BD398A2B-0B96-D843-9A4A-05239798B6A1}" vid="{46683C84-C800-D441-9101-471717108C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6BF2624DC954FA1B91EDD12615883" ma:contentTypeVersion="5" ma:contentTypeDescription="Create a new document." ma:contentTypeScope="" ma:versionID="f70da41f02f6861b1d3871c2edcf6ba9">
  <xsd:schema xmlns:xsd="http://www.w3.org/2001/XMLSchema" xmlns:xs="http://www.w3.org/2001/XMLSchema" xmlns:p="http://schemas.microsoft.com/office/2006/metadata/properties" xmlns:ns3="a2a9773d-bb74-42a3-b0ed-20f59a386513" targetNamespace="http://schemas.microsoft.com/office/2006/metadata/properties" ma:root="true" ma:fieldsID="2b12b101f9b36ca53a85136c357f54a7" ns3:_="">
    <xsd:import namespace="a2a9773d-bb74-42a3-b0ed-20f59a3865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9773d-bb74-42a3-b0ed-20f59a386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a9773d-bb74-42a3-b0ed-20f59a386513" xsi:nil="true"/>
  </documentManagement>
</p:properties>
</file>

<file path=customXml/itemProps1.xml><?xml version="1.0" encoding="utf-8"?>
<ds:datastoreItem xmlns:ds="http://schemas.openxmlformats.org/officeDocument/2006/customXml" ds:itemID="{24EFCBCB-BCA7-4E16-B313-DC21B2C450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9773d-bb74-42a3-b0ed-20f59a386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98E0E0-909D-4A47-93AC-0288674EFA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B1E63-EFAC-42E7-AA75-F5C2AAAAF64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2a9773d-bb74-42a3-b0ed-20f59a38651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IBM_template</Template>
  <TotalTime>1520</TotalTime>
  <Words>1669</Words>
  <Application>Microsoft Office PowerPoint</Application>
  <PresentationFormat>Custom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IBM Plex Sans ExtraLight</vt:lpstr>
      <vt:lpstr>Arial</vt:lpstr>
      <vt:lpstr>IBM Plex Sans</vt:lpstr>
      <vt:lpstr>IBM Plex Sans Light</vt:lpstr>
      <vt:lpstr>Cambria Math</vt:lpstr>
      <vt:lpstr>IBM Brand Template 2022 (Microgrid)</vt:lpstr>
      <vt:lpstr>Multivariate Blind Signatures Revisited  Ward Beullens IBM Research - Zurich</vt:lpstr>
      <vt:lpstr>Blind signatures</vt:lpstr>
      <vt:lpstr>Blind Signatures</vt:lpstr>
      <vt:lpstr>Multivariate Quadratic Cryptography</vt:lpstr>
      <vt:lpstr>Multivariate trapdoors/signatures</vt:lpstr>
      <vt:lpstr>Generic blind signatures.</vt:lpstr>
      <vt:lpstr>Multivariate blind signatures. [Petzoldt,Szepieniec,Mohamed 2017]</vt:lpstr>
      <vt:lpstr>Multivariate blind signatures. [Petzoldt,Szepieniec,Mohamed 2017]</vt:lpstr>
      <vt:lpstr>H(M)+R(r) is not a binding commitment</vt:lpstr>
      <vt:lpstr>Attack on Multivariate blind signatures. </vt:lpstr>
      <vt:lpstr>Countermeasure: use a proper commitment scheme </vt:lpstr>
      <vt:lpstr>Countermeasure: use a proper commitment scheme </vt:lpstr>
      <vt:lpstr>How to break the commitment scheme?</vt:lpstr>
      <vt:lpstr>How to break the commitment scheme?</vt:lpstr>
      <vt:lpstr>How to break the commitment scheme?</vt:lpstr>
      <vt:lpstr>How to break the commitment scheme?</vt:lpstr>
      <vt:lpstr>How to break the commitment scheme?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Ward Beullens</dc:creator>
  <cp:lastModifiedBy>Ward Beullens</cp:lastModifiedBy>
  <cp:revision>11</cp:revision>
  <cp:lastPrinted>2019-04-25T15:14:05Z</cp:lastPrinted>
  <dcterms:created xsi:type="dcterms:W3CDTF">2024-08-26T10:53:54Z</dcterms:created>
  <dcterms:modified xsi:type="dcterms:W3CDTF">2024-08-29T04:13:03Z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0x01010030E6BF2624DC954FA1B91EDD12615883</vt:lpwstr>
  </property>
</Properties>
</file>