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76" r:id="rId2"/>
    <p:sldMasterId id="2147483664" r:id="rId3"/>
  </p:sldMasterIdLst>
  <p:notesMasterIdLst>
    <p:notesMasterId r:id="rId23"/>
  </p:notesMasterIdLst>
  <p:handoutMasterIdLst>
    <p:handoutMasterId r:id="rId24"/>
  </p:handoutMasterIdLst>
  <p:sldIdLst>
    <p:sldId id="260" r:id="rId4"/>
    <p:sldId id="319" r:id="rId5"/>
    <p:sldId id="295" r:id="rId6"/>
    <p:sldId id="535" r:id="rId7"/>
    <p:sldId id="536" r:id="rId8"/>
    <p:sldId id="537" r:id="rId9"/>
    <p:sldId id="538" r:id="rId10"/>
    <p:sldId id="546" r:id="rId11"/>
    <p:sldId id="547" r:id="rId12"/>
    <p:sldId id="299" r:id="rId13"/>
    <p:sldId id="549" r:id="rId14"/>
    <p:sldId id="540" r:id="rId15"/>
    <p:sldId id="552" r:id="rId16"/>
    <p:sldId id="541" r:id="rId17"/>
    <p:sldId id="542" r:id="rId18"/>
    <p:sldId id="554" r:id="rId19"/>
    <p:sldId id="543" r:id="rId20"/>
    <p:sldId id="545" r:id="rId21"/>
    <p:sldId id="382" r:id="rId22"/>
  </p:sldIdLst>
  <p:sldSz cx="18288000" cy="10285413"/>
  <p:notesSz cx="6858000" cy="9144000"/>
  <p:embeddedFontLst>
    <p:embeddedFont>
      <p:font typeface="Spica Neue" panose="02000503000000000000" pitchFamily="2" charset="-128"/>
      <p:regular r:id="rId25"/>
    </p:embeddedFont>
    <p:embeddedFont>
      <p:font typeface="Spica Neue Light" panose="02000303000000000000" pitchFamily="2" charset="-128"/>
      <p:regular r:id="rId26"/>
    </p:embeddedFont>
    <p:embeddedFont>
      <p:font typeface="Cambria Math" panose="02040503050406030204" pitchFamily="18" charset="0"/>
      <p:regular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  <p:embeddedFont>
      <p:font typeface="Spica Neue Bold" panose="02000803000000000000" pitchFamily="2" charset="-128"/>
      <p:bold r:id="rId36"/>
    </p:embeddedFont>
    <p:embeddedFont>
      <p:font typeface="Spica Neue P" panose="02000503000000000000" pitchFamily="2" charset="-128"/>
      <p:regular r:id="rId37"/>
    </p:embeddedFont>
    <p:embeddedFont>
      <p:font typeface="Spica Neue P Bold" panose="02000803000000000000" pitchFamily="2" charset="-128"/>
      <p:bold r:id="rId38"/>
    </p:embeddedFont>
    <p:embeddedFont>
      <p:font typeface="游ゴシック" panose="020B0400000000000000" pitchFamily="50" charset="-128"/>
      <p:regular r:id="rId39"/>
      <p:bold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0E5"/>
    <a:srgbClr val="E8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6274" autoAdjust="0"/>
  </p:normalViewPr>
  <p:slideViewPr>
    <p:cSldViewPr snapToGrid="0" showGuides="1">
      <p:cViewPr varScale="1">
        <p:scale>
          <a:sx n="72" d="100"/>
          <a:sy n="72" d="100"/>
        </p:scale>
        <p:origin x="612" y="9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05B072-6611-4B8D-939F-9C829A84A9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01DD180-D7EB-4167-8C27-AFC7D4F613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9AC0D-3064-4204-AFF5-7F25595A9372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9D2B46-D61A-4738-9E52-9DBB4448DD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5D40AD-52E7-4AF7-82D4-BB22A6912F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C2812-2CAF-45F4-8EFC-3D88E76309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86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5ABCC-732D-4DFB-BF35-D5B0D3F49F74}" type="datetimeFigureOut">
              <a:rPr kumimoji="1" lang="ja-JP" altLang="en-US" smtClean="0"/>
              <a:t>2024/8/28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FBDB-533E-4526-9ECF-B2ACD996C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61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2FBDB-533E-4526-9ECF-B2ACD996C9F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3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2FBDB-533E-4526-9ECF-B2ACD996C9F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93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2FBDB-533E-4526-9ECF-B2ACD996C9F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16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2FBDB-533E-4526-9ECF-B2ACD996C9F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010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2FBDB-533E-4526-9ECF-B2ACD996C9F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60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2FBDB-533E-4526-9ECF-B2ACD996C9F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69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ヘッダーとフッター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907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つのキーワ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5375812" y="2872125"/>
            <a:ext cx="0" cy="1538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0" y="3200389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501836" y="3036256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5375812" y="4816369"/>
            <a:ext cx="0" cy="1538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7100" y="5144633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501836" y="4980500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17" name="直線コネクタ 16"/>
          <p:cNvCxnSpPr/>
          <p:nvPr userDrawn="1"/>
        </p:nvCxnSpPr>
        <p:spPr>
          <a:xfrm>
            <a:off x="5375812" y="6760613"/>
            <a:ext cx="0" cy="1538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27100" y="7088877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501836" y="6924744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2420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つのキーワ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5375812" y="2111045"/>
            <a:ext cx="0" cy="1538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0" y="2439309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501836" y="2275176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5375812" y="3914594"/>
            <a:ext cx="0" cy="1538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7100" y="4242858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501836" y="4078725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17" name="直線コネクタ 16"/>
          <p:cNvCxnSpPr/>
          <p:nvPr userDrawn="1"/>
        </p:nvCxnSpPr>
        <p:spPr>
          <a:xfrm>
            <a:off x="5375812" y="5718143"/>
            <a:ext cx="0" cy="1538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27100" y="6046407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501836" y="5882274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20" name="直線コネクタ 19"/>
          <p:cNvCxnSpPr/>
          <p:nvPr userDrawn="1"/>
        </p:nvCxnSpPr>
        <p:spPr>
          <a:xfrm>
            <a:off x="5375812" y="7521693"/>
            <a:ext cx="0" cy="1538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0" y="7849957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501836" y="7685824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701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つのキーワー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5375812" y="1905140"/>
            <a:ext cx="0" cy="1374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0" y="2151338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501836" y="1987206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5375812" y="3401787"/>
            <a:ext cx="0" cy="1374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27100" y="3647985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501836" y="3483853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5375812" y="4898434"/>
            <a:ext cx="0" cy="1374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27100" y="5144632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5501836" y="4980500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29" name="直線コネクタ 28"/>
          <p:cNvCxnSpPr/>
          <p:nvPr userDrawn="1"/>
        </p:nvCxnSpPr>
        <p:spPr>
          <a:xfrm>
            <a:off x="5375812" y="6395081"/>
            <a:ext cx="0" cy="1374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0" y="6641279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5501836" y="6477147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32" name="直線コネクタ 31"/>
          <p:cNvCxnSpPr/>
          <p:nvPr userDrawn="1"/>
        </p:nvCxnSpPr>
        <p:spPr>
          <a:xfrm>
            <a:off x="5375812" y="7891728"/>
            <a:ext cx="0" cy="1374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927100" y="8137926"/>
            <a:ext cx="4322689" cy="881856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キーワード</a:t>
            </a:r>
            <a:endParaRPr kumimoji="1" lang="en-US" altLang="ja-JP" dirty="0"/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501836" y="7973794"/>
            <a:ext cx="11916116" cy="1210121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0612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箇条書きスライド - 画面いっぱ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1549400"/>
            <a:ext cx="13030200" cy="8072438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24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393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に画像を挿入できるレイアウト -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677053" y="2110512"/>
            <a:ext cx="9175847" cy="6892118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24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1645920" y="2110511"/>
            <a:ext cx="5776546" cy="6892119"/>
          </a:xfrm>
          <a:solidFill>
            <a:schemeClr val="accent1">
              <a:lumMod val="20000"/>
              <a:lumOff val="80000"/>
            </a:schemeClr>
          </a:solidFill>
          <a:effectLst>
            <a:outerShdw dist="127000" dir="2700000" algn="tl" rotWithShape="0">
              <a:schemeClr val="accent1"/>
            </a:outerShdw>
          </a:effectLst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02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に画像を挿入できるレイアウト - 箇条書き - 2つず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677053" y="2110512"/>
            <a:ext cx="9175847" cy="3320981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1640645" y="2110512"/>
            <a:ext cx="5781821" cy="3320981"/>
          </a:xfrm>
          <a:solidFill>
            <a:schemeClr val="accent1">
              <a:lumMod val="20000"/>
              <a:lumOff val="80000"/>
            </a:schemeClr>
          </a:solidFill>
          <a:effectLst>
            <a:outerShdw dist="127000" dir="2700000" algn="tl" rotWithShape="0">
              <a:schemeClr val="accent1"/>
            </a:outerShdw>
          </a:effectLst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kumimoji="1" lang="ja-JP" altLang="en-US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677053" y="5866117"/>
            <a:ext cx="9175847" cy="3320981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15"/>
          </p:nvPr>
        </p:nvSpPr>
        <p:spPr>
          <a:xfrm>
            <a:off x="1640645" y="5866117"/>
            <a:ext cx="5781821" cy="3320981"/>
          </a:xfrm>
          <a:solidFill>
            <a:schemeClr val="accent1">
              <a:lumMod val="20000"/>
              <a:lumOff val="80000"/>
            </a:schemeClr>
          </a:solidFill>
          <a:effectLst>
            <a:outerShdw dist="127000" dir="2700000" algn="tl" rotWithShape="0">
              <a:schemeClr val="accent1"/>
            </a:outerShdw>
          </a:effectLst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439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幅の広い画像を挿入できる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/>
          </p:nvPr>
        </p:nvSpPr>
        <p:spPr>
          <a:xfrm>
            <a:off x="0" y="1969832"/>
            <a:ext cx="18288000" cy="5043558"/>
          </a:xfrm>
          <a:solidFill>
            <a:schemeClr val="accent1">
              <a:lumMod val="20000"/>
              <a:lumOff val="80000"/>
            </a:schemeClr>
          </a:solidFill>
          <a:effectLst/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kumimoji="1" lang="ja-JP" altLang="en-US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458869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2628900" y="7306469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5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補足 - メインカラーの背景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2392472"/>
            <a:ext cx="18288000" cy="5500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751516"/>
            <a:ext cx="16878300" cy="946851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2595282"/>
            <a:ext cx="16878299" cy="5136777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600"/>
            </a:lvl1pPr>
            <a:lvl2pPr marL="900046" indent="-342900">
              <a:buFont typeface="Wingdings" panose="05000000000000000000" pitchFamily="2" charset="2"/>
              <a:buChar char="l"/>
              <a:defRPr sz="3200"/>
            </a:lvl2pPr>
            <a:lvl3pP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2736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 - 番号付き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7576457" cy="10285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56344" y="2051163"/>
            <a:ext cx="6110514" cy="618308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171543" y="1783556"/>
            <a:ext cx="9100457" cy="6718300"/>
          </a:xfrm>
        </p:spPr>
        <p:txBody>
          <a:bodyPr anchor="ctr">
            <a:normAutofit/>
          </a:bodyPr>
          <a:lstStyle>
            <a:lvl1pPr marL="504000" indent="-828000" algn="l">
              <a:lnSpc>
                <a:spcPct val="100000"/>
              </a:lnSpc>
              <a:spcBef>
                <a:spcPts val="4200"/>
              </a:spcBef>
              <a:buClr>
                <a:schemeClr val="accent1"/>
              </a:buClr>
              <a:buSzPct val="150000"/>
              <a:buFont typeface="+mj-lt"/>
              <a:buAutoNum type="arabicPeriod"/>
              <a:defRPr sz="3200"/>
            </a:lvl1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25330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が左半分を占める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340948" y="1856206"/>
            <a:ext cx="8054746" cy="314284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accent1"/>
                </a:solidFill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  <a:endParaRPr kumimoji="1" lang="en-US" altLang="ja-JP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5153800"/>
            <a:ext cx="182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9340948" y="5266345"/>
            <a:ext cx="8054746" cy="3807314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9780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360F0718-D54E-468F-884C-DA7588A750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100" y="1816100"/>
            <a:ext cx="16687800" cy="8178800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600"/>
            </a:lvl1pPr>
            <a:lvl2pPr>
              <a:lnSpc>
                <a:spcPct val="120000"/>
              </a:lnSpc>
              <a:buClr>
                <a:schemeClr val="tx1"/>
              </a:buClr>
              <a:defRPr sz="3200"/>
            </a:lvl2pPr>
            <a:lvl3pPr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6948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画像が上半分を占める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54301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5728337"/>
            <a:ext cx="13030200" cy="1077996"/>
          </a:xfrm>
        </p:spPr>
        <p:txBody>
          <a:bodyPr anchor="b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7045482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2628900" y="6911839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328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タイトルとテキスト - 中央寄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3728076"/>
            <a:ext cx="13030200" cy="1077996"/>
          </a:xfrm>
        </p:spPr>
        <p:txBody>
          <a:bodyPr anchor="b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5045221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2628900" y="4911578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7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4147741"/>
            <a:ext cx="13030200" cy="198993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388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印象的な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6243827"/>
            <a:ext cx="13030200" cy="198993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8288000" cy="514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45588" y="829993"/>
            <a:ext cx="16796825" cy="389675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</p:spTree>
    <p:extLst>
      <p:ext uri="{BB962C8B-B14F-4D97-AF65-F5344CB8AC3E}">
        <p14:creationId xmlns:p14="http://schemas.microsoft.com/office/powerpoint/2010/main" val="169054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4102100"/>
            <a:ext cx="13030200" cy="4583906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n"/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3911600"/>
            <a:ext cx="15659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2738355"/>
            <a:ext cx="13030200" cy="1077996"/>
          </a:xfrm>
        </p:spPr>
        <p:txBody>
          <a:bodyPr anchor="b"/>
          <a:lstStyle>
            <a:lvl1pPr algn="l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スライドのタイトル</a:t>
            </a:r>
          </a:p>
        </p:txBody>
      </p:sp>
    </p:spTree>
    <p:extLst>
      <p:ext uri="{BB962C8B-B14F-4D97-AF65-F5344CB8AC3E}">
        <p14:creationId xmlns:p14="http://schemas.microsoft.com/office/powerpoint/2010/main" val="821454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シンプ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403704"/>
            <a:ext cx="16878300" cy="147800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540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7829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サブタイトル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3830596"/>
            <a:ext cx="16878300" cy="1478004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5308600"/>
            <a:ext cx="13030200" cy="1473200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1916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サブタイトル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846596"/>
            <a:ext cx="16878300" cy="133830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40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3937000"/>
            <a:ext cx="13030200" cy="90959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34456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サブタイトル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846596"/>
            <a:ext cx="16878300" cy="133830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540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3937000"/>
            <a:ext cx="13030200" cy="90959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4"/>
          </p:nvPr>
        </p:nvSpPr>
        <p:spPr>
          <a:xfrm>
            <a:off x="8570687" y="2790374"/>
            <a:ext cx="1146627" cy="1146626"/>
          </a:xfrm>
          <a:noFill/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3472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矩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505200" y="4494202"/>
            <a:ext cx="14077950" cy="109540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517900" y="5791210"/>
            <a:ext cx="13030200" cy="2024856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0" y="4494202"/>
            <a:ext cx="3238500" cy="1297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8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とテキスト - 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458869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6533660"/>
            <a:ext cx="13030200" cy="88185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6527800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7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矩形と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479800" y="4986296"/>
            <a:ext cx="14243050" cy="11351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400"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505200" y="4152900"/>
            <a:ext cx="12319000" cy="909596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4494202"/>
            <a:ext cx="3238500" cy="1297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084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画像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30000"/>
            </a:schemeClr>
          </a:solidFill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417956" y="7924800"/>
            <a:ext cx="844913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9392557" y="5160468"/>
            <a:ext cx="8474529" cy="182090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417957" y="4269016"/>
            <a:ext cx="8450833" cy="90959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110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 - 画像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78287"/>
            <a:ext cx="18288000" cy="3381828"/>
          </a:xfrm>
          <a:solidFill>
            <a:schemeClr val="accent1">
              <a:alpha val="30000"/>
            </a:schemeClr>
          </a:solidFill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671661" y="8069943"/>
            <a:ext cx="10944679" cy="1008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029597" y="6761719"/>
            <a:ext cx="16228806" cy="996933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  <a:latin typeface="Spica Neue P Bold" panose="02000803000000000000" pitchFamily="2" charset="-128"/>
                <a:ea typeface="Spica Neue P Bold" panose="02000803000000000000" pitchFamily="2" charset="-128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プレゼンテーションタイトル</a:t>
            </a: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2286" y="5870267"/>
            <a:ext cx="16183428" cy="90959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1950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おわりに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403704"/>
            <a:ext cx="16878300" cy="147800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テキスト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8920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おわりに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4994547"/>
            <a:ext cx="16878300" cy="147800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800"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テキスト</a:t>
            </a:r>
          </a:p>
        </p:txBody>
      </p:sp>
      <p:sp>
        <p:nvSpPr>
          <p:cNvPr id="3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924800"/>
            <a:ext cx="13030200" cy="2024856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3"/>
          </p:nvPr>
        </p:nvSpPr>
        <p:spPr>
          <a:xfrm>
            <a:off x="8570687" y="3468094"/>
            <a:ext cx="1146627" cy="1146626"/>
          </a:xfrm>
          <a:noFill/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5043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 - メインカラーの背景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2392472"/>
            <a:ext cx="18288000" cy="5500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3178600"/>
            <a:ext cx="16878300" cy="946851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1" y="4531628"/>
            <a:ext cx="13253357" cy="2667207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2628900" y="4389064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230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 - メインカラーの背景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>
            <a:spLocks noChangeAspect="1"/>
          </p:cNvSpPr>
          <p:nvPr userDrawn="1"/>
        </p:nvSpPr>
        <p:spPr>
          <a:xfrm>
            <a:off x="535147" y="542571"/>
            <a:ext cx="17217707" cy="920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517322" y="2552032"/>
            <a:ext cx="13253357" cy="5181349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7044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足 - メインカラーの背景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2392472"/>
            <a:ext cx="18288000" cy="5500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704850" y="751516"/>
            <a:ext cx="16878300" cy="946851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bg1"/>
                </a:solidFill>
                <a:latin typeface="+mj-ea"/>
                <a:ea typeface="+mj-ea"/>
                <a:cs typeface="Spica Neue P Bold" panose="02000803000000000000" pitchFamily="2" charset="-128"/>
              </a:defRPr>
            </a:lvl1pPr>
          </a:lstStyle>
          <a:p>
            <a:r>
              <a:rPr kumimoji="1" lang="ja-JP" altLang="en-US" dirty="0"/>
              <a:t>テキスト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2595282"/>
            <a:ext cx="16878299" cy="5136777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600"/>
            </a:lvl1pPr>
            <a:lvl2pPr marL="900046" indent="-342900">
              <a:buFont typeface="Wingdings" panose="05000000000000000000" pitchFamily="2" charset="2"/>
              <a:buChar char="l"/>
              <a:defRPr sz="3200"/>
            </a:lvl2pPr>
            <a:lvl3pPr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4605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ブレイク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8124859"/>
            <a:ext cx="15659100" cy="1077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セクションタイトル</a:t>
            </a:r>
          </a:p>
        </p:txBody>
      </p:sp>
      <p:cxnSp>
        <p:nvCxnSpPr>
          <p:cNvPr id="3" name="直線コネクタ 2"/>
          <p:cNvCxnSpPr/>
          <p:nvPr userDrawn="1"/>
        </p:nvCxnSpPr>
        <p:spPr>
          <a:xfrm>
            <a:off x="2628900" y="7994650"/>
            <a:ext cx="15659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1051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とテキスト - メインカラーの背景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14450" y="3733231"/>
            <a:ext cx="15659100" cy="1292568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見出しを入力</a:t>
            </a:r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5221798"/>
            <a:ext cx="13030200" cy="1989931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5799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順番説明用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628900" y="2101453"/>
            <a:ext cx="14986000" cy="5031978"/>
          </a:xfrm>
        </p:spPr>
        <p:txBody>
          <a:bodyPr anchor="ctr">
            <a:normAutofit/>
          </a:bodyPr>
          <a:lstStyle>
            <a:lvl1pPr marL="742950" indent="-792000" algn="l">
              <a:lnSpc>
                <a:spcPct val="120000"/>
              </a:lnSpc>
              <a:spcBef>
                <a:spcPts val="3000"/>
              </a:spcBef>
              <a:buClr>
                <a:schemeClr val="accent1"/>
              </a:buClr>
              <a:buSzPct val="150000"/>
              <a:buFont typeface="+mj-lt"/>
              <a:buAutoNum type="arabicPeriod"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458869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2628900" y="7306469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58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フルスクリーン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90853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フルスクリーン画像と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8004517"/>
            <a:ext cx="18288000" cy="1224475"/>
          </a:xfrm>
          <a:solidFill>
            <a:schemeClr val="tx1">
              <a:alpha val="20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スライドタイトル</a:t>
            </a:r>
          </a:p>
        </p:txBody>
      </p:sp>
    </p:spTree>
    <p:extLst>
      <p:ext uri="{BB962C8B-B14F-4D97-AF65-F5344CB8AC3E}">
        <p14:creationId xmlns:p14="http://schemas.microsoft.com/office/powerpoint/2010/main" val="31385479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フルスクリーン画像とタイトルおよび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44529"/>
            <a:ext cx="18288000" cy="3940884"/>
          </a:xfrm>
          <a:solidFill>
            <a:schemeClr val="accent1">
              <a:alpha val="30000"/>
            </a:schemeClr>
          </a:solidFill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628900" y="6541481"/>
            <a:ext cx="13030200" cy="1097866"/>
          </a:xfrm>
          <a:noFill/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スライドタイトル</a:t>
            </a:r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628900" y="7696462"/>
            <a:ext cx="13030200" cy="2024318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3278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順番説明用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458869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6533660"/>
            <a:ext cx="13030200" cy="88185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6527800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628900" y="2101453"/>
            <a:ext cx="14986000" cy="4253309"/>
          </a:xfrm>
        </p:spPr>
        <p:txBody>
          <a:bodyPr anchor="ctr">
            <a:normAutofit/>
          </a:bodyPr>
          <a:lstStyle>
            <a:lvl1pPr marL="742950" indent="-792000" algn="l">
              <a:lnSpc>
                <a:spcPct val="120000"/>
              </a:lnSpc>
              <a:spcBef>
                <a:spcPts val="3000"/>
              </a:spcBef>
              <a:buClr>
                <a:schemeClr val="accent1"/>
              </a:buClr>
              <a:buSzPct val="150000"/>
              <a:buFont typeface="+mj-lt"/>
              <a:buAutoNum type="arabicPeriod"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782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 - 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7458869"/>
            <a:ext cx="13030200" cy="198993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テキストを入力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7306469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6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箇条書き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4102100"/>
            <a:ext cx="13030200" cy="4583906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3911600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2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箇条書きスライド - 上が広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5689600"/>
            <a:ext cx="13030200" cy="3403600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32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5499100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00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箇条書きスライド - 見出し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 dirty="0"/>
              <a:t>スライドのタイトル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628900" y="3259137"/>
            <a:ext cx="13030200" cy="2336800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628900" y="3170237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628900" y="2204150"/>
            <a:ext cx="13030200" cy="88185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  <a:endParaRPr kumimoji="1" lang="en-US" altLang="ja-JP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628900" y="6821092"/>
            <a:ext cx="13030200" cy="2336800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</a:t>
            </a:r>
            <a:r>
              <a:rPr kumimoji="1" lang="en-US" altLang="ja-JP" dirty="0"/>
              <a:t>3</a:t>
            </a:r>
            <a:r>
              <a:rPr kumimoji="1" lang="ja-JP" altLang="en-US" dirty="0"/>
              <a:t>レベル</a:t>
            </a:r>
            <a:endParaRPr kumimoji="1" lang="en-US" altLang="ja-JP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2628900" y="6749656"/>
            <a:ext cx="15659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2628900" y="5780619"/>
            <a:ext cx="13030200" cy="88185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n-ea"/>
                <a:ea typeface="+mn-ea"/>
                <a:cs typeface="Spica Neue P Bold" panose="02000803000000000000" pitchFamily="2" charset="-128"/>
              </a:defRPr>
            </a:lvl1pPr>
          </a:lstStyle>
          <a:p>
            <a:pPr lvl="0"/>
            <a:r>
              <a:rPr kumimoji="1" lang="ja-JP" altLang="en-US" dirty="0"/>
              <a:t>見出しを入力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640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7100" y="471404"/>
            <a:ext cx="16687800" cy="1077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841500"/>
            <a:ext cx="16675100" cy="754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7043400" y="9533055"/>
            <a:ext cx="736600" cy="752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43400" y="9621955"/>
            <a:ext cx="7366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>
          <a:xfrm>
            <a:off x="10680700" y="96218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2700" y="589932"/>
            <a:ext cx="736600" cy="752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556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0" r:id="rId4"/>
    <p:sldLayoutId id="2147483691" r:id="rId5"/>
    <p:sldLayoutId id="2147483670" r:id="rId6"/>
    <p:sldLayoutId id="2147483671" r:id="rId7"/>
    <p:sldLayoutId id="2147483674" r:id="rId8"/>
    <p:sldLayoutId id="2147483673" r:id="rId9"/>
    <p:sldLayoutId id="2147483687" r:id="rId10"/>
    <p:sldLayoutId id="2147483688" r:id="rId11"/>
    <p:sldLayoutId id="2147483689" r:id="rId12"/>
    <p:sldLayoutId id="2147483672" r:id="rId13"/>
    <p:sldLayoutId id="2147483679" r:id="rId14"/>
    <p:sldLayoutId id="2147483693" r:id="rId15"/>
    <p:sldLayoutId id="2147483680" r:id="rId16"/>
    <p:sldLayoutId id="2147483707" r:id="rId17"/>
  </p:sldLayoutIdLst>
  <p:hf hdr="0" ft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90000"/>
        </a:lnSpc>
        <a:spcBef>
          <a:spcPts val="1500"/>
        </a:spcBef>
        <a:buFont typeface="Wingdings" panose="05000000000000000000" pitchFamily="2" charset="2"/>
        <a:buNone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32000" indent="-342854" algn="l" defTabSz="1371417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7100" y="471404"/>
            <a:ext cx="16687800" cy="1077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100" y="1981200"/>
            <a:ext cx="16675100" cy="740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7" name="正方形/長方形 6"/>
          <p:cNvSpPr/>
          <p:nvPr userDrawn="1"/>
        </p:nvSpPr>
        <p:spPr>
          <a:xfrm>
            <a:off x="17043400" y="9533055"/>
            <a:ext cx="736600" cy="752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043400" y="9621955"/>
            <a:ext cx="7366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fld id="{D28C7C6D-0F52-4FBA-8358-35C6083C21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>
          <a:xfrm>
            <a:off x="10680700" y="9621838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819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4" r:id="rId2"/>
    <p:sldLayoutId id="2147483692" r:id="rId3"/>
    <p:sldLayoutId id="2147483685" r:id="rId4"/>
    <p:sldLayoutId id="2147483686" r:id="rId5"/>
    <p:sldLayoutId id="2147483696" r:id="rId6"/>
    <p:sldLayoutId id="2147483697" r:id="rId7"/>
  </p:sldLayoutIdLst>
  <p:hf hdr="0" ft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90000"/>
        </a:lnSpc>
        <a:spcBef>
          <a:spcPts val="1500"/>
        </a:spcBef>
        <a:buFont typeface="Wingdings" panose="05000000000000000000" pitchFamily="2" charset="2"/>
        <a:buNone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32000" indent="-342854" algn="l" defTabSz="1371417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484104"/>
            <a:ext cx="16878300" cy="1077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981200"/>
            <a:ext cx="16878300" cy="740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4536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700" r:id="rId4"/>
    <p:sldLayoutId id="2147483668" r:id="rId5"/>
    <p:sldLayoutId id="2147483669" r:id="rId6"/>
    <p:sldLayoutId id="2147483701" r:id="rId7"/>
    <p:sldLayoutId id="2147483702" r:id="rId8"/>
    <p:sldLayoutId id="2147483694" r:id="rId9"/>
    <p:sldLayoutId id="2147483695" r:id="rId10"/>
    <p:sldLayoutId id="2147483698" r:id="rId11"/>
    <p:sldLayoutId id="2147483699" r:id="rId12"/>
    <p:sldLayoutId id="2147483706" r:id="rId13"/>
    <p:sldLayoutId id="2147483675" r:id="rId14"/>
    <p:sldLayoutId id="2147483703" r:id="rId15"/>
    <p:sldLayoutId id="2147483682" r:id="rId16"/>
    <p:sldLayoutId id="2147483681" r:id="rId17"/>
    <p:sldLayoutId id="2147483683" r:id="rId18"/>
  </p:sldLayoutIdLst>
  <p:hf hdr="0" ft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90000"/>
        </a:lnSpc>
        <a:spcBef>
          <a:spcPts val="1500"/>
        </a:spcBef>
        <a:buFont typeface="Wingdings" panose="05000000000000000000" pitchFamily="2" charset="2"/>
        <a:buNone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6" indent="0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32000" indent="-342854" algn="l" defTabSz="1371417" rtl="0" eaLnBrk="1" latinLnBrk="0" hangingPunct="1">
        <a:lnSpc>
          <a:spcPct val="90000"/>
        </a:lnSpc>
        <a:spcBef>
          <a:spcPts val="1200"/>
        </a:spcBef>
        <a:buFont typeface="Wingdings" panose="05000000000000000000" pitchFamily="2" charset="2"/>
        <a:buChar char="l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18" Type="http://schemas.openxmlformats.org/officeDocument/2006/relationships/image" Target="../media/image53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17" Type="http://schemas.openxmlformats.org/officeDocument/2006/relationships/image" Target="../media/image3.png"/><Relationship Id="rId2" Type="http://schemas.openxmlformats.org/officeDocument/2006/relationships/image" Target="../media/image4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18" Type="http://schemas.openxmlformats.org/officeDocument/2006/relationships/image" Target="../media/image53.png"/><Relationship Id="rId3" Type="http://schemas.openxmlformats.org/officeDocument/2006/relationships/image" Target="../media/image5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17" Type="http://schemas.openxmlformats.org/officeDocument/2006/relationships/image" Target="../media/image3.png"/><Relationship Id="rId2" Type="http://schemas.openxmlformats.org/officeDocument/2006/relationships/image" Target="../media/image54.png"/><Relationship Id="rId16" Type="http://schemas.openxmlformats.org/officeDocument/2006/relationships/image" Target="../media/image52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6.png"/><Relationship Id="rId15" Type="http://schemas.openxmlformats.org/officeDocument/2006/relationships/image" Target="../media/image51.png"/><Relationship Id="rId10" Type="http://schemas.openxmlformats.org/officeDocument/2006/relationships/image" Target="../media/image60.png"/><Relationship Id="rId19" Type="http://schemas.openxmlformats.org/officeDocument/2006/relationships/image" Target="../media/image64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3.png"/><Relationship Id="rId3" Type="http://schemas.openxmlformats.org/officeDocument/2006/relationships/image" Target="../media/image54.png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17" Type="http://schemas.openxmlformats.org/officeDocument/2006/relationships/image" Target="../media/image52.png"/><Relationship Id="rId2" Type="http://schemas.openxmlformats.org/officeDocument/2006/relationships/image" Target="../media/image66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19" Type="http://schemas.openxmlformats.org/officeDocument/2006/relationships/image" Target="../media/image53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4.png"/><Relationship Id="rId3" Type="http://schemas.openxmlformats.org/officeDocument/2006/relationships/image" Target="../media/image77.png"/><Relationship Id="rId7" Type="http://schemas.openxmlformats.org/officeDocument/2006/relationships/image" Target="../media/image8.png"/><Relationship Id="rId12" Type="http://schemas.openxmlformats.org/officeDocument/2006/relationships/image" Target="../media/image8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2.png"/><Relationship Id="rId5" Type="http://schemas.openxmlformats.org/officeDocument/2006/relationships/image" Target="../media/image79.png"/><Relationship Id="rId10" Type="http://schemas.openxmlformats.org/officeDocument/2006/relationships/image" Target="../media/image4.png"/><Relationship Id="rId4" Type="http://schemas.openxmlformats.org/officeDocument/2006/relationships/image" Target="../media/image78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90.png"/><Relationship Id="rId18" Type="http://schemas.openxmlformats.org/officeDocument/2006/relationships/image" Target="../media/image451.png"/><Relationship Id="rId3" Type="http://schemas.openxmlformats.org/officeDocument/2006/relationships/image" Target="../media/image392.png"/><Relationship Id="rId12" Type="http://schemas.openxmlformats.org/officeDocument/2006/relationships/image" Target="../media/image421.png"/><Relationship Id="rId17" Type="http://schemas.openxmlformats.org/officeDocument/2006/relationships/image" Target="../media/image600.png"/><Relationship Id="rId2" Type="http://schemas.openxmlformats.org/officeDocument/2006/relationships/image" Target="../media/image87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89.png"/><Relationship Id="rId5" Type="http://schemas.openxmlformats.org/officeDocument/2006/relationships/image" Target="../media/image180.png"/><Relationship Id="rId15" Type="http://schemas.openxmlformats.org/officeDocument/2006/relationships/image" Target="../media/image270.png"/><Relationship Id="rId10" Type="http://schemas.openxmlformats.org/officeDocument/2006/relationships/image" Target="../media/image220.png"/><Relationship Id="rId19" Type="http://schemas.openxmlformats.org/officeDocument/2006/relationships/image" Target="../media/image8.png"/><Relationship Id="rId4" Type="http://schemas.openxmlformats.org/officeDocument/2006/relationships/image" Target="../media/image88.png"/><Relationship Id="rId9" Type="http://schemas.openxmlformats.org/officeDocument/2006/relationships/image" Target="../media/image210.png"/><Relationship Id="rId1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10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8.png"/><Relationship Id="rId21" Type="http://schemas.openxmlformats.org/officeDocument/2006/relationships/image" Target="../media/image6.png"/><Relationship Id="rId7" Type="http://schemas.openxmlformats.org/officeDocument/2006/relationships/image" Target="../media/image5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505200" y="3875529"/>
            <a:ext cx="14654012" cy="2534353"/>
          </a:xfrm>
        </p:spPr>
        <p:txBody>
          <a:bodyPr anchor="ctr">
            <a:normAutofit/>
          </a:bodyPr>
          <a:lstStyle/>
          <a:p>
            <a:pPr algn="l"/>
            <a:r>
              <a:rPr lang="en-US" altLang="ja-JP" sz="5200" dirty="0"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Multi-User Dynamic Searchable Encryption</a:t>
            </a:r>
            <a:br>
              <a:rPr lang="en-US" altLang="ja-JP" sz="5200" dirty="0"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</a:br>
            <a:r>
              <a:rPr lang="en-US" altLang="ja-JP" sz="5200" dirty="0"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for Prefix-Fixing Predicates</a:t>
            </a:r>
            <a:br>
              <a:rPr lang="en-US" altLang="ja-JP" sz="5200" dirty="0"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</a:br>
            <a:r>
              <a:rPr lang="en-US" altLang="ja-JP" sz="5200" dirty="0"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from Symmetric-Key Primitives</a:t>
            </a:r>
            <a:endParaRPr lang="ja-JP" altLang="en-US" sz="5200" dirty="0">
              <a:latin typeface="Spica Neue Bold" panose="02000803000000000000" pitchFamily="2" charset="-128"/>
              <a:ea typeface="Spica Neue Bold" panose="02000803000000000000" pitchFamily="2" charset="-128"/>
              <a:cs typeface="Spica Neue Bold" panose="02000803000000000000" pitchFamily="2" charset="-128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2"/>
          </p:nvPr>
        </p:nvSpPr>
        <p:spPr>
          <a:xfrm>
            <a:off x="1" y="4498041"/>
            <a:ext cx="3240740" cy="1297641"/>
          </a:xfrm>
        </p:spPr>
        <p:txBody>
          <a:bodyPr anchor="ctr">
            <a:normAutofit/>
          </a:bodyPr>
          <a:lstStyle/>
          <a:p>
            <a:r>
              <a:rPr lang="en-US" altLang="ja-JP" sz="4800" dirty="0">
                <a:solidFill>
                  <a:schemeClr val="bg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SAC 2024</a:t>
            </a:r>
            <a:endParaRPr lang="ja-JP" altLang="en-US" sz="4800" dirty="0">
              <a:solidFill>
                <a:schemeClr val="bg1"/>
              </a:solidFill>
              <a:latin typeface="Spica Neue Bold" panose="02000803000000000000" pitchFamily="2" charset="-128"/>
              <a:ea typeface="Spica Neue Bold" panose="02000803000000000000" pitchFamily="2" charset="-128"/>
              <a:cs typeface="Spica Neue Bold" panose="02000803000000000000" pitchFamily="2" charset="-128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/>
          </p:nvPr>
        </p:nvSpPr>
        <p:spPr>
          <a:xfrm>
            <a:off x="3505200" y="6161112"/>
            <a:ext cx="14654012" cy="378409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kumimoji="1" lang="en-US" altLang="ja-JP" sz="3600" b="1" dirty="0"/>
              <a:t>Takato Hirano</a:t>
            </a:r>
            <a:r>
              <a:rPr kumimoji="1" lang="en-US" altLang="ja-JP" sz="3600" b="1" baseline="30000" dirty="0"/>
              <a:t>1</a:t>
            </a:r>
            <a:r>
              <a:rPr kumimoji="1" lang="en-US" altLang="ja-JP" sz="3600" b="1" dirty="0"/>
              <a:t>, Yutaka Kawai</a:t>
            </a:r>
            <a:r>
              <a:rPr kumimoji="1" lang="en-US" altLang="ja-JP" sz="3600" b="1" baseline="30000" dirty="0"/>
              <a:t>1</a:t>
            </a:r>
            <a:r>
              <a:rPr kumimoji="1" lang="en-US" altLang="ja-JP" sz="3600" b="1" dirty="0"/>
              <a:t>, Yoshihiro Koseki</a:t>
            </a:r>
            <a:r>
              <a:rPr kumimoji="1" lang="en-US" altLang="ja-JP" sz="3600" b="1" baseline="30000" dirty="0"/>
              <a:t>1</a:t>
            </a:r>
            <a:r>
              <a:rPr kumimoji="1" lang="en-US" altLang="ja-JP" sz="3600" b="1" dirty="0"/>
              <a:t>, Satoshi Yasuda</a:t>
            </a:r>
            <a:r>
              <a:rPr kumimoji="1" lang="en-US" altLang="ja-JP" sz="3600" b="1" baseline="30000" dirty="0"/>
              <a:t>1</a:t>
            </a:r>
            <a:r>
              <a:rPr kumimoji="1" lang="en-US" altLang="ja-JP" sz="3600" b="1" dirty="0"/>
              <a:t>,</a:t>
            </a:r>
          </a:p>
          <a:p>
            <a:pPr>
              <a:spcAft>
                <a:spcPts val="1800"/>
              </a:spcAft>
            </a:pPr>
            <a:r>
              <a:rPr kumimoji="1" lang="en-US" altLang="ja-JP" sz="3600" b="1" u="sng" dirty="0"/>
              <a:t>Yohei Watanabe</a:t>
            </a:r>
            <a:r>
              <a:rPr kumimoji="1" lang="en-US" altLang="ja-JP" sz="3600" b="1" u="sng" baseline="30000" dirty="0"/>
              <a:t>2</a:t>
            </a:r>
            <a:r>
              <a:rPr kumimoji="1" lang="en-US" altLang="ja-JP" sz="3600" b="1" dirty="0"/>
              <a:t>, Takumi Amada</a:t>
            </a:r>
            <a:r>
              <a:rPr kumimoji="1" lang="en-US" altLang="ja-JP" sz="3600" b="1" baseline="30000" dirty="0"/>
              <a:t>2</a:t>
            </a:r>
            <a:r>
              <a:rPr kumimoji="1" lang="en-US" altLang="ja-JP" sz="3600" b="1" dirty="0"/>
              <a:t>, </a:t>
            </a:r>
            <a:r>
              <a:rPr kumimoji="1" lang="en-US" altLang="ja-JP" sz="3600" b="1" dirty="0" err="1"/>
              <a:t>Mitsugu</a:t>
            </a:r>
            <a:r>
              <a:rPr kumimoji="1" lang="en-US" altLang="ja-JP" sz="3600" b="1" dirty="0"/>
              <a:t> Iwamoto</a:t>
            </a:r>
            <a:r>
              <a:rPr kumimoji="1" lang="en-US" altLang="ja-JP" sz="3600" b="1" baseline="30000" dirty="0"/>
              <a:t>2</a:t>
            </a:r>
            <a:r>
              <a:rPr kumimoji="1" lang="en-US" altLang="ja-JP" sz="3600" b="1" dirty="0"/>
              <a:t>, Kazuo Ohta</a:t>
            </a:r>
            <a:r>
              <a:rPr kumimoji="1" lang="en-US" altLang="ja-JP" sz="3600" b="1" baseline="30000" dirty="0"/>
              <a:t>2</a:t>
            </a:r>
            <a:endParaRPr lang="en-US" altLang="ja-JP" sz="3600" baseline="30000" dirty="0"/>
          </a:p>
          <a:p>
            <a:pPr>
              <a:spcBef>
                <a:spcPts val="600"/>
              </a:spcBef>
            </a:pPr>
            <a:r>
              <a:rPr lang="en-US" altLang="ja-JP" sz="3200" dirty="0"/>
              <a:t>Mitsubishi Electric Corporation, Japan</a:t>
            </a:r>
          </a:p>
          <a:p>
            <a:pPr>
              <a:spcBef>
                <a:spcPts val="600"/>
              </a:spcBef>
            </a:pPr>
            <a:r>
              <a:rPr lang="en-US" altLang="ja-JP" sz="3200" dirty="0"/>
              <a:t>The University of Electro-Communications, Japan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0B8574-E3F5-739D-2CA8-A959BCDF52DA}"/>
              </a:ext>
            </a:extLst>
          </p:cNvPr>
          <p:cNvSpPr txBox="1"/>
          <p:nvPr/>
        </p:nvSpPr>
        <p:spPr>
          <a:xfrm>
            <a:off x="11487150" y="91440"/>
            <a:ext cx="6800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cs typeface="Segoe UI" panose="020B0502040204020203" pitchFamily="34" charset="0"/>
              </a:rPr>
              <a:t>Icons: Material Design by Google | Apache License Version 2.0</a:t>
            </a:r>
          </a:p>
          <a:p>
            <a:r>
              <a:rPr lang="en-US" altLang="ja-JP" dirty="0">
                <a:cs typeface="Segoe UI" panose="020B0502040204020203" pitchFamily="34" charset="0"/>
              </a:rPr>
              <a:t>            Font Awesome by Dave Gandy | CC BY 3.0                     </a:t>
            </a:r>
            <a:r>
              <a:rPr lang="en-US" altLang="ja-JP" dirty="0">
                <a:solidFill>
                  <a:schemeClr val="bg1"/>
                </a:solidFill>
                <a:cs typeface="Segoe UI" panose="020B0502040204020203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6483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10AAD7-B72E-499C-A557-E5F8342EA85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</m:d>
                  </m:oMath>
                </a14:m>
                <a:r>
                  <a:rPr kumimoji="1" lang="en-US" altLang="ja-JP" dirty="0"/>
                  <a:t>-</a:t>
                </a:r>
                <a:r>
                  <a:rPr lang="en-US" altLang="ja-JP" dirty="0"/>
                  <a:t>Adaptive Security: Overview and Leakage Functions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3C10AAD7-B72E-499C-A557-E5F8342EA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4520" b="-146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42E7C8E-D236-4302-9708-0CA4FF550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FEBC9FE2-B0EE-4274-91E5-E82CA7022CCC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927100" y="5265881"/>
                <a:ext cx="17360900" cy="4778106"/>
              </a:xfrm>
            </p:spPr>
            <p:txBody>
              <a:bodyPr>
                <a:normAutofit/>
              </a:bodyPr>
              <a:lstStyle/>
              <a:p>
                <a:pPr marL="325800"/>
                <a:r>
                  <a:rPr kumimoji="1" lang="en-US" altLang="ja-JP" dirty="0">
                    <a:solidFill>
                      <a:schemeClr val="tx1"/>
                    </a:solidFill>
                  </a:rPr>
                  <a:t>Leakage function</a:t>
                </a:r>
                <a:r>
                  <a:rPr kumimoji="1" lang="ja-JP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1" i="1">
                        <a:solidFill>
                          <a:schemeClr val="tx1"/>
                        </a:solidFill>
                      </a:rPr>
                      <m:t>ℒ</m:t>
                    </m:r>
                    <m:r>
                      <a:rPr lang="en-US" altLang="ja-JP" i="1">
                        <a:solidFill>
                          <a:schemeClr val="tx1"/>
                        </a:solidFill>
                      </a:rPr>
                      <m:t>≔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tx1"/>
                                </a:solidFill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</a:rPr>
                              <m:t>𝑆𝑒𝑡𝑢𝑝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chemeClr val="tx1"/>
                            </a:solidFill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tx1"/>
                                </a:solidFill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</a:rPr>
                              <m:t>𝐾𝐺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chemeClr val="tx1"/>
                            </a:solidFill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tx1"/>
                                </a:solidFill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</a:rPr>
                              <m:t>𝐸𝑛𝑐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chemeClr val="tx1"/>
                            </a:solidFill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tx1"/>
                                </a:solidFill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</a:rPr>
                              <m:t>𝐴𝑑𝑑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chemeClr val="tx1"/>
                            </a:solidFill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altLang="ja-JP" b="1" i="1">
                                <a:solidFill>
                                  <a:schemeClr val="tx1"/>
                                </a:solidFill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</a:rPr>
                              <m:t>𝑆𝑟𝑐h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2600" dirty="0">
                  <a:solidFill>
                    <a:schemeClr val="tx1"/>
                  </a:solidFill>
                </a:endParaRP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</a:rPr>
                          <m:t>ℒ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</a:rPr>
                          <m:t>𝑆𝑒𝑡𝑢𝑝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solidFill>
                                  <a:schemeClr val="tx1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chemeClr val="tx1"/>
                                </a:solidFill>
                              </a:rPr>
                              <m:t>𝜅</m:t>
                            </m:r>
                          </m:sup>
                        </m:s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</a:rPr>
                          <m:t>𝒫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</a:rPr>
                          <m:t>𝒰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: Leakage during setup operation, where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</a:rPr>
                      <m:t>𝒰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is an attribute universe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𝐾𝐺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b="0" i="0" smtClean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: Leakage during key generation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chemeClr val="tx1"/>
                            </a:solidFill>
                          </a:rPr>
                          <m:t>ℒ</m:t>
                        </m:r>
                      </m:e>
                      <m:sub>
                        <m:r>
                          <a:rPr lang="en-US" altLang="ja-JP" i="1">
                            <a:solidFill>
                              <a:schemeClr val="tx1"/>
                            </a:solidFill>
                          </a:rPr>
                          <m:t>𝐸𝑛𝑐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</a:rPr>
                          <m:t>𝑓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</a:rPr>
                          <m:t>,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</a:rPr>
                          <m:t>𝒜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: Leakage during encryption, where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</a:rPr>
                      <m:t>𝑓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is a file</a:t>
                </a:r>
                <a:endParaRPr lang="en-US" altLang="ja-JP" b="1" i="1" dirty="0">
                  <a:solidFill>
                    <a:schemeClr val="tx1"/>
                  </a:solidFill>
                </a:endParaRP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en-US" altLang="ja-JP" b="0" i="1">
                            <a:solidFill>
                              <a:schemeClr val="tx1"/>
                            </a:solidFill>
                          </a:rPr>
                          <m:t>ℒ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</a:rPr>
                          <m:t>𝐴𝑑𝑑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i="1" smtClean="0">
                                <a:solidFill>
                                  <a:schemeClr val="tx1"/>
                                </a:solidFill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i="0" smtClean="0">
                                <a:solidFill>
                                  <a:schemeClr val="tx1"/>
                                </a:solidFill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ja-JP">
                                <a:solidFill>
                                  <a:schemeClr val="tx1"/>
                                </a:solidFill>
                              </a:rPr>
                              <m:t>d</m:t>
                            </m:r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</a:rPr>
                              <m:t>𝑤</m:t>
                            </m:r>
                          </m:e>
                        </m:d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</a:rPr>
                          <m:t>,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</a:rPr>
                          <m:t>𝒜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: Leakage during addition, 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b="0" i="0" smtClean="0">
                        <a:solidFill>
                          <a:schemeClr val="tx1"/>
                        </a:solidFill>
                      </a:rPr>
                      <m:t>id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is file identifier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tx1"/>
                        </a:solidFill>
                      </a:rPr>
                      <m:t>𝑤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 is keyword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𝑆𝑟𝑐h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+mn-ea"/>
                  </a:rPr>
                  <a:t>: Leakage during search for a keyword</a:t>
                </a:r>
                <a:r>
                  <a:rPr lang="ja-JP" altLang="en-US" dirty="0">
                    <a:solidFill>
                      <a:schemeClr val="tx1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schemeClr val="tx1"/>
                        </a:solidFill>
                        <a:latin typeface="+mn-ea"/>
                      </a:rPr>
                      <m:t>𝑞</m:t>
                    </m:r>
                  </m:oMath>
                </a14:m>
                <a:r>
                  <a:rPr lang="ja-JP" altLang="en-US" dirty="0">
                    <a:solidFill>
                      <a:schemeClr val="tx1"/>
                    </a:solidFill>
                    <a:latin typeface="+mn-ea"/>
                  </a:rPr>
                  <a:t> </a:t>
                </a:r>
                <a:r>
                  <a:rPr lang="en-US" altLang="ja-JP" dirty="0">
                    <a:solidFill>
                      <a:schemeClr val="tx1"/>
                    </a:solidFill>
                    <a:latin typeface="+mn-ea"/>
                  </a:rPr>
                  <a:t>by a secret key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m:t>P</m:t>
                    </m:r>
                  </m:oMath>
                </a14:m>
                <a:endParaRPr lang="ja-JP" altLang="en-US" dirty="0">
                  <a:solidFill>
                    <a:schemeClr val="tx1"/>
                  </a:solidFill>
                </a:endParaRPr>
              </a:p>
              <a:p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FEBC9FE2-B0EE-4274-91E5-E82CA7022C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927100" y="5265881"/>
                <a:ext cx="17360900" cy="4778106"/>
              </a:xfrm>
              <a:blipFill>
                <a:blip r:embed="rId4"/>
                <a:stretch>
                  <a:fillRect l="-948" b="-11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角丸四角形 6">
            <a:extLst>
              <a:ext uri="{FF2B5EF4-FFF2-40B4-BE49-F238E27FC236}">
                <a16:creationId xmlns:a16="http://schemas.microsoft.com/office/drawing/2014/main" id="{4D613946-12E6-4B57-8595-FC61E6F323F2}"/>
              </a:ext>
            </a:extLst>
          </p:cNvPr>
          <p:cNvSpPr/>
          <p:nvPr/>
        </p:nvSpPr>
        <p:spPr>
          <a:xfrm>
            <a:off x="927100" y="2443641"/>
            <a:ext cx="16687800" cy="2673958"/>
          </a:xfrm>
          <a:prstGeom prst="roundRect">
            <a:avLst>
              <a:gd name="adj" fmla="val 10869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7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E94D0628-438B-4F0C-9C2C-3A2F4D2E6A8D}"/>
                  </a:ext>
                </a:extLst>
              </p:cNvPr>
              <p:cNvSpPr/>
              <p:nvPr/>
            </p:nvSpPr>
            <p:spPr>
              <a:xfrm>
                <a:off x="1040238" y="2089698"/>
                <a:ext cx="6038988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altLang="ja-JP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</m:d>
                  </m:oMath>
                </a14:m>
                <a:r>
                  <a:rPr lang="en-US" altLang="ja-JP" sz="4000" dirty="0">
                    <a:solidFill>
                      <a:schemeClr val="accent1"/>
                    </a:solidFill>
                    <a:latin typeface="+mn-ea"/>
                  </a:rPr>
                  <a:t>-Adaptive Security</a:t>
                </a:r>
                <a:endParaRPr lang="ja-JP" altLang="en-US" sz="4000" dirty="0">
                  <a:solidFill>
                    <a:schemeClr val="accent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E94D0628-438B-4F0C-9C2C-3A2F4D2E6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38" y="2089698"/>
                <a:ext cx="6038988" cy="707886"/>
              </a:xfrm>
              <a:prstGeom prst="rect">
                <a:avLst/>
              </a:prstGeom>
              <a:blipFill>
                <a:blip r:embed="rId5"/>
                <a:stretch>
                  <a:fillRect t="-15517" r="-1111" b="-36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C4622D8-9837-449D-923D-970D7DD0AC6B}"/>
                  </a:ext>
                </a:extLst>
              </p:cNvPr>
              <p:cNvSpPr/>
              <p:nvPr/>
            </p:nvSpPr>
            <p:spPr>
              <a:xfrm>
                <a:off x="1434094" y="2764142"/>
                <a:ext cx="16180805" cy="2170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5500"/>
                  </a:lnSpc>
                </a:pPr>
                <a:r>
                  <a:rPr lang="en-US" altLang="ja-JP" sz="4000" dirty="0">
                    <a:latin typeface="+mn-ea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4000" b="0" i="0" smtClean="0">
                        <a:latin typeface="+mn-ea"/>
                      </a:rPr>
                      <m:t>Π</m:t>
                    </m:r>
                  </m:oMath>
                </a14:m>
                <a:r>
                  <a:rPr lang="en-US" altLang="ja-JP" sz="4000" dirty="0">
                    <a:latin typeface="+mn-ea"/>
                  </a:rPr>
                  <a:t> be a MUSE scheme that support a predicate class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latin typeface="+mn-ea"/>
                      </a:rPr>
                      <m:t>𝒫</m:t>
                    </m:r>
                  </m:oMath>
                </a14:m>
                <a:r>
                  <a:rPr lang="en-US" altLang="ja-JP" sz="4000" dirty="0">
                    <a:latin typeface="+mn-ea"/>
                  </a:rPr>
                  <a:t>.</a:t>
                </a:r>
              </a:p>
              <a:p>
                <a:pPr>
                  <a:lnSpc>
                    <a:spcPts val="5500"/>
                  </a:lnSpc>
                </a:pPr>
                <a:r>
                  <a:rPr lang="en-US" altLang="ja-JP" sz="4000" dirty="0">
                    <a:latin typeface="+mn-ea"/>
                  </a:rPr>
                  <a:t>Adversary obtains no information other than</a:t>
                </a:r>
                <a:r>
                  <a:rPr lang="ja-JP" altLang="en-US" sz="4000" dirty="0">
                    <a:latin typeface="+mn-ea"/>
                  </a:rPr>
                  <a:t> </a:t>
                </a:r>
                <a:r>
                  <a:rPr lang="en-US" altLang="ja-JP" sz="4000" u="sng" dirty="0">
                    <a:solidFill>
                      <a:schemeClr val="accent2"/>
                    </a:solidFill>
                    <a:latin typeface="+mn-ea"/>
                  </a:rPr>
                  <a:t>leakage functions </a:t>
                </a:r>
                <a14:m>
                  <m:oMath xmlns:m="http://schemas.openxmlformats.org/officeDocument/2006/math">
                    <m:r>
                      <a:rPr lang="en-US" altLang="ja-JP" sz="4000" b="1" i="1" u="sng">
                        <a:solidFill>
                          <a:schemeClr val="accent2"/>
                        </a:solidFill>
                        <a:latin typeface="+mn-ea"/>
                      </a:rPr>
                      <m:t>ℒ</m:t>
                    </m:r>
                  </m:oMath>
                </a14:m>
                <a:r>
                  <a:rPr lang="ja-JP" altLang="en-US" sz="4000" dirty="0">
                    <a:solidFill>
                      <a:schemeClr val="accent2"/>
                    </a:solidFill>
                    <a:latin typeface="+mn-ea"/>
                  </a:rPr>
                  <a:t> </a:t>
                </a:r>
                <a:r>
                  <a:rPr lang="en-US" altLang="ja-JP" sz="4000" dirty="0">
                    <a:latin typeface="+mn-ea"/>
                  </a:rPr>
                  <a:t>even if they adaptively performs update and search operations.</a:t>
                </a:r>
                <a:endParaRPr lang="ja-JP" altLang="en-US" sz="4000" dirty="0">
                  <a:solidFill>
                    <a:srgbClr val="0070C0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C4622D8-9837-449D-923D-970D7DD0A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094" y="2764142"/>
                <a:ext cx="16180805" cy="2170209"/>
              </a:xfrm>
              <a:prstGeom prst="rect">
                <a:avLst/>
              </a:prstGeom>
              <a:blipFill>
                <a:blip r:embed="rId6"/>
                <a:stretch>
                  <a:fillRect l="-1318" t="-2809" b="-109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吹き出し: 角を丸めた四角形 7">
                <a:extLst>
                  <a:ext uri="{FF2B5EF4-FFF2-40B4-BE49-F238E27FC236}">
                    <a16:creationId xmlns:a16="http://schemas.microsoft.com/office/drawing/2014/main" id="{C270A09C-0C16-2987-E06C-46876C7DA4B0}"/>
                  </a:ext>
                </a:extLst>
              </p:cNvPr>
              <p:cNvSpPr/>
              <p:nvPr/>
            </p:nvSpPr>
            <p:spPr>
              <a:xfrm>
                <a:off x="12311475" y="1686146"/>
                <a:ext cx="5810418" cy="1077996"/>
              </a:xfrm>
              <a:prstGeom prst="wedgeRoundRectCallout">
                <a:avLst>
                  <a:gd name="adj1" fmla="val 24350"/>
                  <a:gd name="adj2" fmla="val 125427"/>
                  <a:gd name="adj3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200" dirty="0">
                    <a:latin typeface="+mn-ea"/>
                  </a:rPr>
                  <a:t>Note: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+mn-ea"/>
                      </a:rPr>
                      <m:t>ℒ</m:t>
                    </m:r>
                  </m:oMath>
                </a14:m>
                <a:r>
                  <a:rPr kumimoji="1" lang="ja-JP" altLang="en-US" sz="3200" dirty="0">
                    <a:latin typeface="+mn-ea"/>
                  </a:rPr>
                  <a:t> </a:t>
                </a:r>
                <a:r>
                  <a:rPr kumimoji="1" lang="en-US" altLang="ja-JP" sz="3200" dirty="0">
                    <a:latin typeface="+mn-ea"/>
                  </a:rPr>
                  <a:t>itself might leak </a:t>
                </a:r>
              </a:p>
              <a:p>
                <a:pPr algn="ctr"/>
                <a:r>
                  <a:rPr kumimoji="1" lang="en-US" altLang="ja-JP" sz="3200" dirty="0">
                    <a:latin typeface="+mn-ea"/>
                  </a:rPr>
                  <a:t>some important information</a:t>
                </a:r>
                <a:endParaRPr kumimoji="1" lang="ja-JP" altLang="en-US" sz="3200" dirty="0">
                  <a:latin typeface="+mn-ea"/>
                </a:endParaRPr>
              </a:p>
            </p:txBody>
          </p:sp>
        </mc:Choice>
        <mc:Fallback>
          <p:sp>
            <p:nvSpPr>
              <p:cNvPr id="8" name="吹き出し: 角を丸めた四角形 7">
                <a:extLst>
                  <a:ext uri="{FF2B5EF4-FFF2-40B4-BE49-F238E27FC236}">
                    <a16:creationId xmlns:a16="http://schemas.microsoft.com/office/drawing/2014/main" id="{C270A09C-0C16-2987-E06C-46876C7DA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475" y="1686146"/>
                <a:ext cx="5810418" cy="1077996"/>
              </a:xfrm>
              <a:prstGeom prst="wedgeRoundRectCallout">
                <a:avLst>
                  <a:gd name="adj1" fmla="val 24350"/>
                  <a:gd name="adj2" fmla="val 125427"/>
                  <a:gd name="adj3" fmla="val 16667"/>
                </a:avLst>
              </a:prstGeom>
              <a:blipFill>
                <a:blip r:embed="rId7"/>
                <a:stretch>
                  <a:fillRect l="-735" t="-3883" r="-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7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2701F59-DC32-A0E4-E9CB-1D6708DE1B91}"/>
              </a:ext>
            </a:extLst>
          </p:cNvPr>
          <p:cNvSpPr/>
          <p:nvPr/>
        </p:nvSpPr>
        <p:spPr>
          <a:xfrm>
            <a:off x="927100" y="4906650"/>
            <a:ext cx="15827068" cy="4907359"/>
          </a:xfrm>
          <a:prstGeom prst="roundRect">
            <a:avLst>
              <a:gd name="adj" fmla="val 4323"/>
            </a:avLst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84FE6F7-867E-27C5-F355-AD031A7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Motivating Scenario for Our MUSE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4472FB-5D74-D291-7F93-70991B4F8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F13494CA-34E4-3911-4F62-EA0CA88E6D5D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927100" y="1549400"/>
                <a:ext cx="17360900" cy="3071904"/>
              </a:xfrm>
            </p:spPr>
            <p:txBody>
              <a:bodyPr/>
              <a:lstStyle/>
              <a:p>
                <a:r>
                  <a:rPr lang="en-US" altLang="ja-JP" dirty="0"/>
                  <a:t>A certain organization with a hierarchical structure</a:t>
                </a:r>
              </a:p>
              <a:p>
                <a:pPr lvl="1"/>
                <a:r>
                  <a:rPr lang="en-US" altLang="ja-JP" dirty="0"/>
                  <a:t>Employee has a title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b="0" i="0" dirty="0" smtClean="0">
                        <a:latin typeface="Corbel" panose="020B0503020204020204" pitchFamily="34" charset="0"/>
                      </a:rPr>
                      <m:t>T</m:t>
                    </m:r>
                  </m:oMath>
                </a14:m>
                <a:r>
                  <a:rPr lang="en-US" altLang="ja-JP" dirty="0"/>
                  <a:t> and with a section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b="0" i="0" dirty="0" smtClean="0">
                        <a:latin typeface="Corbel" panose="020B0503020204020204" pitchFamily="34" charset="0"/>
                      </a:rPr>
                      <m:t>S</m:t>
                    </m:r>
                  </m:oMath>
                </a14:m>
                <a:r>
                  <a:rPr lang="en-US" altLang="ja-JP" dirty="0"/>
                  <a:t> in a division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i="0" dirty="0" smtClean="0">
                        <a:latin typeface="Corbel" panose="020B0503020204020204" pitchFamily="34" charset="0"/>
                      </a:rPr>
                      <m:t>D</m:t>
                    </m:r>
                  </m:oMath>
                </a14:m>
                <a:endParaRPr lang="en-US" altLang="ja-JP" dirty="0">
                  <a:latin typeface="Corbel" panose="020B0503020204020204" pitchFamily="34" charset="0"/>
                </a:endParaRPr>
              </a:p>
              <a:p>
                <a:pPr lvl="1"/>
                <a:r>
                  <a:rPr lang="en-US" altLang="ja-JP" dirty="0"/>
                  <a:t>The hierarchy can be expressed as a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>
                            <a:latin typeface="Corbel" panose="020B0503020204020204" pitchFamily="34" charset="0"/>
                          </a:rPr>
                          <m:t>D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>
                            <a:latin typeface="Corbel" panose="020B0503020204020204" pitchFamily="34" charset="0"/>
                          </a:rPr>
                          <m:t>S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>
                            <a:latin typeface="Corbel" panose="020B0503020204020204" pitchFamily="34" charset="0"/>
                          </a:rPr>
                          <m:t>T</m:t>
                        </m:r>
                      </m:e>
                    </m:d>
                  </m:oMath>
                </a14:m>
                <a:endParaRPr lang="en-US" altLang="ja-JP" dirty="0">
                  <a:latin typeface="Corbel" panose="020B0503020204020204" pitchFamily="34" charset="0"/>
                </a:endParaRPr>
              </a:p>
              <a:p>
                <a:r>
                  <a:rPr lang="en-US" altLang="ja-JP" dirty="0"/>
                  <a:t>Consider a search system where privileged manager uploads files to server</a:t>
                </a:r>
                <a:r>
                  <a:rPr lang="en-US" altLang="ja-JP" dirty="0">
                    <a:latin typeface="Corbel" panose="020B05030202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F13494CA-34E4-3911-4F62-EA0CA88E6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927100" y="1549400"/>
                <a:ext cx="17360900" cy="3071904"/>
              </a:xfrm>
              <a:blipFill>
                <a:blip r:embed="rId2"/>
                <a:stretch>
                  <a:fillRect l="-948" t="-794" b="-15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F851596-AB30-2637-72EC-F39E93B6B200}"/>
              </a:ext>
            </a:extLst>
          </p:cNvPr>
          <p:cNvSpPr/>
          <p:nvPr/>
        </p:nvSpPr>
        <p:spPr>
          <a:xfrm>
            <a:off x="1225025" y="5304955"/>
            <a:ext cx="8717563" cy="4250726"/>
          </a:xfrm>
          <a:prstGeom prst="roundRect">
            <a:avLst>
              <a:gd name="adj" fmla="val 4323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0A32E20-CFB8-6E6D-D122-2363A977E53D}"/>
                  </a:ext>
                </a:extLst>
              </p:cNvPr>
              <p:cNvSpPr txBox="1"/>
              <p:nvPr/>
            </p:nvSpPr>
            <p:spPr>
              <a:xfrm>
                <a:off x="5049579" y="5256229"/>
                <a:ext cx="106845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D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0A32E20-CFB8-6E6D-D122-2363A977E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9" y="5256229"/>
                <a:ext cx="106845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F88B1592-1DFE-EEB7-78FD-76F08F69738F}"/>
              </a:ext>
            </a:extLst>
          </p:cNvPr>
          <p:cNvSpPr/>
          <p:nvPr/>
        </p:nvSpPr>
        <p:spPr>
          <a:xfrm>
            <a:off x="2647406" y="6113857"/>
            <a:ext cx="3990971" cy="3197477"/>
          </a:xfrm>
          <a:prstGeom prst="roundRect">
            <a:avLst>
              <a:gd name="adj" fmla="val 4323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AB8FC9C-9F68-4E90-9C9D-9D14F32FB666}"/>
                  </a:ext>
                </a:extLst>
              </p:cNvPr>
              <p:cNvSpPr txBox="1"/>
              <p:nvPr/>
            </p:nvSpPr>
            <p:spPr>
              <a:xfrm>
                <a:off x="4265642" y="6065131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0AB8FC9C-9F68-4E90-9C9D-9D14F32FB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642" y="6065131"/>
                <a:ext cx="81348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D88A1BEE-C228-DBB8-31C0-C06ACCF154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3"/>
          <a:stretch/>
        </p:blipFill>
        <p:spPr>
          <a:xfrm>
            <a:off x="3038061" y="6993716"/>
            <a:ext cx="923925" cy="150514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FDBF240-ECF2-186E-6060-BFA0BA20AD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6"/>
          <a:stretch/>
        </p:blipFill>
        <p:spPr>
          <a:xfrm>
            <a:off x="4237308" y="6715618"/>
            <a:ext cx="1101007" cy="1758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A862CC1-EC25-1E8D-0217-40036421A40B}"/>
                  </a:ext>
                </a:extLst>
              </p:cNvPr>
              <p:cNvSpPr txBox="1"/>
              <p:nvPr/>
            </p:nvSpPr>
            <p:spPr>
              <a:xfrm>
                <a:off x="4248491" y="8493532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A862CC1-EC25-1E8D-0217-40036421A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91" y="8493532"/>
                <a:ext cx="81348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E038AD4D-F44D-0092-ACC1-93A09BD3B156}"/>
              </a:ext>
            </a:extLst>
          </p:cNvPr>
          <p:cNvSpPr/>
          <p:nvPr/>
        </p:nvSpPr>
        <p:spPr>
          <a:xfrm>
            <a:off x="6822614" y="6113857"/>
            <a:ext cx="2900313" cy="3197477"/>
          </a:xfrm>
          <a:prstGeom prst="roundRect">
            <a:avLst>
              <a:gd name="adj" fmla="val 4323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1E053283-11BC-A507-6B35-845D26FB2053}"/>
                  </a:ext>
                </a:extLst>
              </p:cNvPr>
              <p:cNvSpPr txBox="1"/>
              <p:nvPr/>
            </p:nvSpPr>
            <p:spPr>
              <a:xfrm>
                <a:off x="7248458" y="6065131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1E053283-11BC-A507-6B35-845D26FB2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458" y="6065131"/>
                <a:ext cx="81348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A2C9F55-24BA-C134-B65C-4B9B3D48ECA9}"/>
                  </a:ext>
                </a:extLst>
              </p:cNvPr>
              <p:cNvSpPr txBox="1"/>
              <p:nvPr/>
            </p:nvSpPr>
            <p:spPr>
              <a:xfrm>
                <a:off x="5559665" y="8493532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A2C9F55-24BA-C134-B65C-4B9B3D48E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665" y="8493532"/>
                <a:ext cx="813489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AB4D3DA-6969-EC02-3F2A-09211140ECF2}"/>
                  </a:ext>
                </a:extLst>
              </p:cNvPr>
              <p:cNvSpPr txBox="1"/>
              <p:nvPr/>
            </p:nvSpPr>
            <p:spPr>
              <a:xfrm>
                <a:off x="8596637" y="8493532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AB4D3DA-6969-EC02-3F2A-09211140E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637" y="8493532"/>
                <a:ext cx="813489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図 41">
            <a:extLst>
              <a:ext uri="{FF2B5EF4-FFF2-40B4-BE49-F238E27FC236}">
                <a16:creationId xmlns:a16="http://schemas.microsoft.com/office/drawing/2014/main" id="{54BE73E5-78D3-5B1E-0DAD-735C9968C3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247936" y="6535093"/>
            <a:ext cx="1124120" cy="2008426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EEFD1F80-E444-8DC1-14CA-23372053C7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9"/>
          <a:stretch/>
        </p:blipFill>
        <p:spPr>
          <a:xfrm flipH="1">
            <a:off x="8536040" y="6957835"/>
            <a:ext cx="938065" cy="1581577"/>
          </a:xfrm>
          <a:prstGeom prst="rect">
            <a:avLst/>
          </a:prstGeom>
        </p:spPr>
      </p:pic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C6F93B5E-D856-7FDC-8EA7-249BD0D8BCCD}"/>
              </a:ext>
            </a:extLst>
          </p:cNvPr>
          <p:cNvSpPr/>
          <p:nvPr/>
        </p:nvSpPr>
        <p:spPr>
          <a:xfrm>
            <a:off x="11499612" y="5304955"/>
            <a:ext cx="4954261" cy="4250726"/>
          </a:xfrm>
          <a:prstGeom prst="roundRect">
            <a:avLst>
              <a:gd name="adj" fmla="val 4323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2971AC9-1BF3-5690-E67C-A05294AC71A1}"/>
                  </a:ext>
                </a:extLst>
              </p:cNvPr>
              <p:cNvSpPr txBox="1"/>
              <p:nvPr/>
            </p:nvSpPr>
            <p:spPr>
              <a:xfrm>
                <a:off x="13387043" y="5256229"/>
                <a:ext cx="106845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D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22971AC9-1BF3-5690-E67C-A05294AC7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7043" y="5256229"/>
                <a:ext cx="1068453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5DCCABCA-AE2D-C46F-7C91-4400F6229513}"/>
              </a:ext>
            </a:extLst>
          </p:cNvPr>
          <p:cNvSpPr/>
          <p:nvPr/>
        </p:nvSpPr>
        <p:spPr>
          <a:xfrm>
            <a:off x="13037123" y="6113857"/>
            <a:ext cx="3080073" cy="3197477"/>
          </a:xfrm>
          <a:prstGeom prst="roundRect">
            <a:avLst>
              <a:gd name="adj" fmla="val 4323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92BD1E3B-D057-15CB-7081-9E41BF622B8E}"/>
                  </a:ext>
                </a:extLst>
              </p:cNvPr>
              <p:cNvSpPr txBox="1"/>
              <p:nvPr/>
            </p:nvSpPr>
            <p:spPr>
              <a:xfrm>
                <a:off x="14200152" y="6065131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92BD1E3B-D057-15CB-7081-9E41BF622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152" y="6065131"/>
                <a:ext cx="813489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FD9D2816-0AE0-52C1-4C5D-66752AAC53BA}"/>
                  </a:ext>
                </a:extLst>
              </p:cNvPr>
              <p:cNvSpPr txBox="1"/>
              <p:nvPr/>
            </p:nvSpPr>
            <p:spPr>
              <a:xfrm>
                <a:off x="14876117" y="8493532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FD9D2816-0AE0-52C1-4C5D-66752AAC5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117" y="8493532"/>
                <a:ext cx="813489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図 57">
            <a:extLst>
              <a:ext uri="{FF2B5EF4-FFF2-40B4-BE49-F238E27FC236}">
                <a16:creationId xmlns:a16="http://schemas.microsoft.com/office/drawing/2014/main" id="{2CC8D35B-BE61-B97A-3CCA-6FFD2D2C7D7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33"/>
          <a:stretch/>
        </p:blipFill>
        <p:spPr>
          <a:xfrm>
            <a:off x="13540607" y="6969411"/>
            <a:ext cx="741054" cy="152412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C2BD24CD-E667-6F72-5B34-3898123C469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6" r="58490"/>
          <a:stretch/>
        </p:blipFill>
        <p:spPr>
          <a:xfrm>
            <a:off x="7159952" y="7055238"/>
            <a:ext cx="986127" cy="1484174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15BEAC49-7B6E-D847-88C5-D52CC6F2D29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8"/>
          <a:stretch/>
        </p:blipFill>
        <p:spPr>
          <a:xfrm>
            <a:off x="1410377" y="7034481"/>
            <a:ext cx="1046747" cy="1537522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09DDDA5F-2CEF-D645-7528-B66C4EFF5B1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8"/>
          <a:stretch/>
        </p:blipFill>
        <p:spPr>
          <a:xfrm>
            <a:off x="14721241" y="6898663"/>
            <a:ext cx="869991" cy="1646679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DE5B5AD6-E66C-EAA7-1EAD-A3E6371E0DBD}"/>
              </a:ext>
            </a:extLst>
          </p:cNvPr>
          <p:cNvGrpSpPr/>
          <p:nvPr/>
        </p:nvGrpSpPr>
        <p:grpSpPr>
          <a:xfrm>
            <a:off x="10039031" y="4482377"/>
            <a:ext cx="1405218" cy="1009049"/>
            <a:chOff x="8317822" y="3302408"/>
            <a:chExt cx="1405218" cy="1009049"/>
          </a:xfrm>
        </p:grpSpPr>
        <p:sp>
          <p:nvSpPr>
            <p:cNvPr id="7" name="フローチャート: 処理 6">
              <a:extLst>
                <a:ext uri="{FF2B5EF4-FFF2-40B4-BE49-F238E27FC236}">
                  <a16:creationId xmlns:a16="http://schemas.microsoft.com/office/drawing/2014/main" id="{EE928231-7B00-40C0-3D67-29AC75E694C8}"/>
                </a:ext>
              </a:extLst>
            </p:cNvPr>
            <p:cNvSpPr/>
            <p:nvPr/>
          </p:nvSpPr>
          <p:spPr>
            <a:xfrm>
              <a:off x="8317822" y="3699663"/>
              <a:ext cx="1405218" cy="303313"/>
            </a:xfrm>
            <a:prstGeom prst="flowChartProces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フローチャート: 処理 26">
              <a:extLst>
                <a:ext uri="{FF2B5EF4-FFF2-40B4-BE49-F238E27FC236}">
                  <a16:creationId xmlns:a16="http://schemas.microsoft.com/office/drawing/2014/main" id="{C8261C7D-C8C7-60B0-DB0D-C80422DACC93}"/>
                </a:ext>
              </a:extLst>
            </p:cNvPr>
            <p:cNvSpPr/>
            <p:nvPr/>
          </p:nvSpPr>
          <p:spPr>
            <a:xfrm>
              <a:off x="8510611" y="3589729"/>
              <a:ext cx="990228" cy="63339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Freeform 2048">
              <a:extLst>
                <a:ext uri="{FF2B5EF4-FFF2-40B4-BE49-F238E27FC236}">
                  <a16:creationId xmlns:a16="http://schemas.microsoft.com/office/drawing/2014/main" id="{F1883468-D776-0A80-7A67-0329684E2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9537" y="3302408"/>
              <a:ext cx="1117498" cy="1009049"/>
            </a:xfrm>
            <a:custGeom>
              <a:avLst/>
              <a:gdLst>
                <a:gd name="T0" fmla="*/ 237 w 474"/>
                <a:gd name="T1" fmla="*/ 0 h 428"/>
                <a:gd name="T2" fmla="*/ 0 w 474"/>
                <a:gd name="T3" fmla="*/ 428 h 428"/>
                <a:gd name="T4" fmla="*/ 474 w 474"/>
                <a:gd name="T5" fmla="*/ 95 h 428"/>
                <a:gd name="T6" fmla="*/ 237 w 474"/>
                <a:gd name="T7" fmla="*/ 95 h 428"/>
                <a:gd name="T8" fmla="*/ 47 w 474"/>
                <a:gd name="T9" fmla="*/ 380 h 428"/>
                <a:gd name="T10" fmla="*/ 95 w 474"/>
                <a:gd name="T11" fmla="*/ 333 h 428"/>
                <a:gd name="T12" fmla="*/ 95 w 474"/>
                <a:gd name="T13" fmla="*/ 380 h 428"/>
                <a:gd name="T14" fmla="*/ 47 w 474"/>
                <a:gd name="T15" fmla="*/ 285 h 428"/>
                <a:gd name="T16" fmla="*/ 95 w 474"/>
                <a:gd name="T17" fmla="*/ 238 h 428"/>
                <a:gd name="T18" fmla="*/ 95 w 474"/>
                <a:gd name="T19" fmla="*/ 285 h 428"/>
                <a:gd name="T20" fmla="*/ 47 w 474"/>
                <a:gd name="T21" fmla="*/ 190 h 428"/>
                <a:gd name="T22" fmla="*/ 95 w 474"/>
                <a:gd name="T23" fmla="*/ 143 h 428"/>
                <a:gd name="T24" fmla="*/ 95 w 474"/>
                <a:gd name="T25" fmla="*/ 190 h 428"/>
                <a:gd name="T26" fmla="*/ 47 w 474"/>
                <a:gd name="T27" fmla="*/ 95 h 428"/>
                <a:gd name="T28" fmla="*/ 95 w 474"/>
                <a:gd name="T29" fmla="*/ 48 h 428"/>
                <a:gd name="T30" fmla="*/ 95 w 474"/>
                <a:gd name="T31" fmla="*/ 95 h 428"/>
                <a:gd name="T32" fmla="*/ 142 w 474"/>
                <a:gd name="T33" fmla="*/ 380 h 428"/>
                <a:gd name="T34" fmla="*/ 190 w 474"/>
                <a:gd name="T35" fmla="*/ 333 h 428"/>
                <a:gd name="T36" fmla="*/ 190 w 474"/>
                <a:gd name="T37" fmla="*/ 380 h 428"/>
                <a:gd name="T38" fmla="*/ 142 w 474"/>
                <a:gd name="T39" fmla="*/ 285 h 428"/>
                <a:gd name="T40" fmla="*/ 190 w 474"/>
                <a:gd name="T41" fmla="*/ 238 h 428"/>
                <a:gd name="T42" fmla="*/ 190 w 474"/>
                <a:gd name="T43" fmla="*/ 285 h 428"/>
                <a:gd name="T44" fmla="*/ 142 w 474"/>
                <a:gd name="T45" fmla="*/ 190 h 428"/>
                <a:gd name="T46" fmla="*/ 190 w 474"/>
                <a:gd name="T47" fmla="*/ 143 h 428"/>
                <a:gd name="T48" fmla="*/ 190 w 474"/>
                <a:gd name="T49" fmla="*/ 190 h 428"/>
                <a:gd name="T50" fmla="*/ 142 w 474"/>
                <a:gd name="T51" fmla="*/ 95 h 428"/>
                <a:gd name="T52" fmla="*/ 190 w 474"/>
                <a:gd name="T53" fmla="*/ 48 h 428"/>
                <a:gd name="T54" fmla="*/ 190 w 474"/>
                <a:gd name="T55" fmla="*/ 95 h 428"/>
                <a:gd name="T56" fmla="*/ 237 w 474"/>
                <a:gd name="T57" fmla="*/ 380 h 428"/>
                <a:gd name="T58" fmla="*/ 284 w 474"/>
                <a:gd name="T59" fmla="*/ 333 h 428"/>
                <a:gd name="T60" fmla="*/ 237 w 474"/>
                <a:gd name="T61" fmla="*/ 285 h 428"/>
                <a:gd name="T62" fmla="*/ 284 w 474"/>
                <a:gd name="T63" fmla="*/ 238 h 428"/>
                <a:gd name="T64" fmla="*/ 237 w 474"/>
                <a:gd name="T65" fmla="*/ 190 h 428"/>
                <a:gd name="T66" fmla="*/ 427 w 474"/>
                <a:gd name="T67" fmla="*/ 143 h 428"/>
                <a:gd name="T68" fmla="*/ 427 w 474"/>
                <a:gd name="T69" fmla="*/ 380 h 428"/>
                <a:gd name="T70" fmla="*/ 332 w 474"/>
                <a:gd name="T71" fmla="*/ 190 h 428"/>
                <a:gd name="T72" fmla="*/ 379 w 474"/>
                <a:gd name="T73" fmla="*/ 238 h 428"/>
                <a:gd name="T74" fmla="*/ 379 w 474"/>
                <a:gd name="T75" fmla="*/ 190 h 428"/>
                <a:gd name="T76" fmla="*/ 332 w 474"/>
                <a:gd name="T77" fmla="*/ 285 h 428"/>
                <a:gd name="T78" fmla="*/ 379 w 474"/>
                <a:gd name="T79" fmla="*/ 333 h 428"/>
                <a:gd name="T80" fmla="*/ 379 w 474"/>
                <a:gd name="T81" fmla="*/ 28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4" h="428">
                  <a:moveTo>
                    <a:pt x="237" y="95"/>
                  </a:moveTo>
                  <a:lnTo>
                    <a:pt x="237" y="0"/>
                  </a:lnTo>
                  <a:lnTo>
                    <a:pt x="0" y="0"/>
                  </a:lnTo>
                  <a:lnTo>
                    <a:pt x="0" y="428"/>
                  </a:lnTo>
                  <a:lnTo>
                    <a:pt x="474" y="428"/>
                  </a:lnTo>
                  <a:lnTo>
                    <a:pt x="474" y="95"/>
                  </a:lnTo>
                  <a:lnTo>
                    <a:pt x="237" y="95"/>
                  </a:lnTo>
                  <a:lnTo>
                    <a:pt x="237" y="95"/>
                  </a:lnTo>
                  <a:close/>
                  <a:moveTo>
                    <a:pt x="95" y="380"/>
                  </a:moveTo>
                  <a:lnTo>
                    <a:pt x="47" y="380"/>
                  </a:lnTo>
                  <a:lnTo>
                    <a:pt x="47" y="333"/>
                  </a:lnTo>
                  <a:lnTo>
                    <a:pt x="95" y="333"/>
                  </a:lnTo>
                  <a:lnTo>
                    <a:pt x="95" y="380"/>
                  </a:lnTo>
                  <a:lnTo>
                    <a:pt x="95" y="380"/>
                  </a:lnTo>
                  <a:close/>
                  <a:moveTo>
                    <a:pt x="95" y="285"/>
                  </a:moveTo>
                  <a:lnTo>
                    <a:pt x="47" y="285"/>
                  </a:lnTo>
                  <a:lnTo>
                    <a:pt x="47" y="238"/>
                  </a:lnTo>
                  <a:lnTo>
                    <a:pt x="95" y="238"/>
                  </a:lnTo>
                  <a:lnTo>
                    <a:pt x="95" y="285"/>
                  </a:lnTo>
                  <a:lnTo>
                    <a:pt x="95" y="285"/>
                  </a:lnTo>
                  <a:close/>
                  <a:moveTo>
                    <a:pt x="95" y="190"/>
                  </a:moveTo>
                  <a:lnTo>
                    <a:pt x="47" y="190"/>
                  </a:lnTo>
                  <a:lnTo>
                    <a:pt x="47" y="143"/>
                  </a:lnTo>
                  <a:lnTo>
                    <a:pt x="95" y="143"/>
                  </a:lnTo>
                  <a:lnTo>
                    <a:pt x="95" y="190"/>
                  </a:lnTo>
                  <a:lnTo>
                    <a:pt x="95" y="190"/>
                  </a:lnTo>
                  <a:close/>
                  <a:moveTo>
                    <a:pt x="95" y="95"/>
                  </a:moveTo>
                  <a:lnTo>
                    <a:pt x="47" y="95"/>
                  </a:lnTo>
                  <a:lnTo>
                    <a:pt x="47" y="48"/>
                  </a:lnTo>
                  <a:lnTo>
                    <a:pt x="95" y="48"/>
                  </a:lnTo>
                  <a:lnTo>
                    <a:pt x="95" y="95"/>
                  </a:lnTo>
                  <a:lnTo>
                    <a:pt x="95" y="95"/>
                  </a:lnTo>
                  <a:close/>
                  <a:moveTo>
                    <a:pt x="190" y="380"/>
                  </a:moveTo>
                  <a:lnTo>
                    <a:pt x="142" y="380"/>
                  </a:lnTo>
                  <a:lnTo>
                    <a:pt x="142" y="333"/>
                  </a:lnTo>
                  <a:lnTo>
                    <a:pt x="190" y="333"/>
                  </a:lnTo>
                  <a:lnTo>
                    <a:pt x="190" y="380"/>
                  </a:lnTo>
                  <a:lnTo>
                    <a:pt x="190" y="380"/>
                  </a:lnTo>
                  <a:close/>
                  <a:moveTo>
                    <a:pt x="190" y="285"/>
                  </a:moveTo>
                  <a:lnTo>
                    <a:pt x="142" y="285"/>
                  </a:lnTo>
                  <a:lnTo>
                    <a:pt x="142" y="238"/>
                  </a:lnTo>
                  <a:lnTo>
                    <a:pt x="190" y="238"/>
                  </a:lnTo>
                  <a:lnTo>
                    <a:pt x="190" y="285"/>
                  </a:lnTo>
                  <a:lnTo>
                    <a:pt x="190" y="285"/>
                  </a:lnTo>
                  <a:close/>
                  <a:moveTo>
                    <a:pt x="190" y="190"/>
                  </a:moveTo>
                  <a:lnTo>
                    <a:pt x="142" y="190"/>
                  </a:lnTo>
                  <a:lnTo>
                    <a:pt x="142" y="143"/>
                  </a:lnTo>
                  <a:lnTo>
                    <a:pt x="190" y="143"/>
                  </a:lnTo>
                  <a:lnTo>
                    <a:pt x="190" y="190"/>
                  </a:lnTo>
                  <a:lnTo>
                    <a:pt x="190" y="190"/>
                  </a:lnTo>
                  <a:close/>
                  <a:moveTo>
                    <a:pt x="190" y="95"/>
                  </a:moveTo>
                  <a:lnTo>
                    <a:pt x="142" y="95"/>
                  </a:lnTo>
                  <a:lnTo>
                    <a:pt x="142" y="48"/>
                  </a:lnTo>
                  <a:lnTo>
                    <a:pt x="190" y="48"/>
                  </a:lnTo>
                  <a:lnTo>
                    <a:pt x="190" y="95"/>
                  </a:lnTo>
                  <a:lnTo>
                    <a:pt x="190" y="95"/>
                  </a:lnTo>
                  <a:close/>
                  <a:moveTo>
                    <a:pt x="427" y="380"/>
                  </a:moveTo>
                  <a:lnTo>
                    <a:pt x="237" y="380"/>
                  </a:lnTo>
                  <a:lnTo>
                    <a:pt x="237" y="333"/>
                  </a:lnTo>
                  <a:lnTo>
                    <a:pt x="284" y="333"/>
                  </a:lnTo>
                  <a:lnTo>
                    <a:pt x="284" y="285"/>
                  </a:lnTo>
                  <a:lnTo>
                    <a:pt x="237" y="285"/>
                  </a:lnTo>
                  <a:lnTo>
                    <a:pt x="237" y="238"/>
                  </a:lnTo>
                  <a:lnTo>
                    <a:pt x="284" y="238"/>
                  </a:lnTo>
                  <a:lnTo>
                    <a:pt x="284" y="190"/>
                  </a:lnTo>
                  <a:lnTo>
                    <a:pt x="237" y="190"/>
                  </a:lnTo>
                  <a:lnTo>
                    <a:pt x="237" y="143"/>
                  </a:lnTo>
                  <a:lnTo>
                    <a:pt x="427" y="143"/>
                  </a:lnTo>
                  <a:lnTo>
                    <a:pt x="427" y="380"/>
                  </a:lnTo>
                  <a:lnTo>
                    <a:pt x="427" y="380"/>
                  </a:lnTo>
                  <a:close/>
                  <a:moveTo>
                    <a:pt x="379" y="190"/>
                  </a:moveTo>
                  <a:lnTo>
                    <a:pt x="332" y="190"/>
                  </a:lnTo>
                  <a:lnTo>
                    <a:pt x="332" y="238"/>
                  </a:lnTo>
                  <a:lnTo>
                    <a:pt x="379" y="238"/>
                  </a:lnTo>
                  <a:lnTo>
                    <a:pt x="379" y="190"/>
                  </a:lnTo>
                  <a:lnTo>
                    <a:pt x="379" y="190"/>
                  </a:lnTo>
                  <a:close/>
                  <a:moveTo>
                    <a:pt x="379" y="285"/>
                  </a:moveTo>
                  <a:lnTo>
                    <a:pt x="332" y="285"/>
                  </a:lnTo>
                  <a:lnTo>
                    <a:pt x="332" y="333"/>
                  </a:lnTo>
                  <a:lnTo>
                    <a:pt x="379" y="333"/>
                  </a:lnTo>
                  <a:lnTo>
                    <a:pt x="379" y="285"/>
                  </a:lnTo>
                  <a:lnTo>
                    <a:pt x="379" y="28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4E1BC8-860F-83F6-B45F-07EB5851BA20}"/>
              </a:ext>
            </a:extLst>
          </p:cNvPr>
          <p:cNvSpPr txBox="1"/>
          <p:nvPr/>
        </p:nvSpPr>
        <p:spPr>
          <a:xfrm>
            <a:off x="2861463" y="8585512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D23291-4611-2EA4-F877-53645A8FB9FA}"/>
              </a:ext>
            </a:extLst>
          </p:cNvPr>
          <p:cNvSpPr txBox="1"/>
          <p:nvPr/>
        </p:nvSpPr>
        <p:spPr>
          <a:xfrm>
            <a:off x="1267478" y="8585512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C9AF212-9285-A36C-15D3-973421395725}"/>
              </a:ext>
            </a:extLst>
          </p:cNvPr>
          <p:cNvSpPr txBox="1"/>
          <p:nvPr/>
        </p:nvSpPr>
        <p:spPr>
          <a:xfrm>
            <a:off x="7085674" y="8585512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36F439-8D32-FA88-AC30-6331E3ED25BA}"/>
              </a:ext>
            </a:extLst>
          </p:cNvPr>
          <p:cNvSpPr txBox="1"/>
          <p:nvPr/>
        </p:nvSpPr>
        <p:spPr>
          <a:xfrm>
            <a:off x="13302376" y="8585512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B017572-2B30-FEDB-2536-F6DC3C7FDB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12" y="6993716"/>
            <a:ext cx="1016669" cy="148058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AFDA3A6-67EA-8E9F-87F3-6403B5D8A793}"/>
              </a:ext>
            </a:extLst>
          </p:cNvPr>
          <p:cNvSpPr txBox="1"/>
          <p:nvPr/>
        </p:nvSpPr>
        <p:spPr>
          <a:xfrm>
            <a:off x="11677553" y="8585512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0530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40" grpId="0"/>
      <p:bldP spid="41" grpId="0"/>
      <p:bldP spid="44" grpId="0" animBg="1"/>
      <p:bldP spid="45" grpId="0"/>
      <p:bldP spid="46" grpId="0" animBg="1"/>
      <p:bldP spid="47" grpId="0"/>
      <p:bldP spid="50" grpId="0"/>
      <p:bldP spid="9" grpId="0"/>
      <p:bldP spid="16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4FE6F7-867E-27C5-F355-AD031A7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Motivating Scenario for Our MUSE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4472FB-5D74-D291-7F93-70991B4F8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F13494CA-34E4-3911-4F62-EA0CA88E6D5D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927099" y="7045102"/>
                <a:ext cx="17169171" cy="856913"/>
              </a:xfrm>
            </p:spPr>
            <p:txBody>
              <a:bodyPr/>
              <a:lstStyle/>
              <a:p>
                <a:pPr>
                  <a:spcBef>
                    <a:spcPts val="2400"/>
                  </a:spcBef>
                </a:pPr>
                <a:r>
                  <a:rPr lang="en-US" altLang="ja-JP" dirty="0"/>
                  <a:t>Consider encrypted file</a:t>
                </a:r>
                <a:r>
                  <a:rPr kumimoji="1" lang="en-US" altLang="ja-JP" sz="3600" dirty="0">
                    <a:solidFill>
                      <a:schemeClr val="tx1"/>
                    </a:solidFill>
                  </a:rPr>
                  <a:t>s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1" lang="en-US" altLang="ja-JP" sz="3600" b="0" i="0" smtClean="0">
                                <a:solidFill>
                                  <a:schemeClr val="tx1"/>
                                </a:solidFill>
                                <a:latin typeface="Corbel" panose="020B0503020204020204" pitchFamily="34" charset="0"/>
                              </a:rPr>
                              <m:t>D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1" lang="en-US" altLang="ja-JP" sz="3600" b="0" i="0" smtClean="0">
                                <a:solidFill>
                                  <a:schemeClr val="tx1"/>
                                </a:solidFill>
                                <a:latin typeface="Corbel" panose="020B0503020204020204" pitchFamily="34" charset="0"/>
                              </a:rPr>
                              <m:t>S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1" lang="en-US" altLang="ja-JP" sz="3600" b="0" i="0" smtClean="0">
                                <a:solidFill>
                                  <a:schemeClr val="tx1"/>
                                </a:solidFill>
                                <a:latin typeface="Corbel" panose="020B0503020204020204" pitchFamily="34" charset="0"/>
                              </a:rPr>
                              <m:t>T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F13494CA-34E4-3911-4F62-EA0CA88E6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927099" y="7045102"/>
                <a:ext cx="17169171" cy="856913"/>
              </a:xfrm>
              <a:blipFill>
                <a:blip r:embed="rId2"/>
                <a:stretch>
                  <a:fillRect l="-958" t="-3571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図 65">
            <a:extLst>
              <a:ext uri="{FF2B5EF4-FFF2-40B4-BE49-F238E27FC236}">
                <a16:creationId xmlns:a16="http://schemas.microsoft.com/office/drawing/2014/main" id="{A2E2F921-DC25-8139-D5A5-A0833EFE60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6"/>
          <a:stretch/>
        </p:blipFill>
        <p:spPr>
          <a:xfrm>
            <a:off x="2082154" y="7809012"/>
            <a:ext cx="550504" cy="879342"/>
          </a:xfrm>
          <a:prstGeom prst="rect">
            <a:avLst/>
          </a:prstGeom>
        </p:spPr>
      </p:pic>
      <p:sp>
        <p:nvSpPr>
          <p:cNvPr id="134" name="四角形: 角を丸くする 133">
            <a:extLst>
              <a:ext uri="{FF2B5EF4-FFF2-40B4-BE49-F238E27FC236}">
                <a16:creationId xmlns:a16="http://schemas.microsoft.com/office/drawing/2014/main" id="{8F7B2F66-E71E-34C6-3EE0-D7C168129742}"/>
              </a:ext>
            </a:extLst>
          </p:cNvPr>
          <p:cNvSpPr/>
          <p:nvPr/>
        </p:nvSpPr>
        <p:spPr>
          <a:xfrm>
            <a:off x="927100" y="1825882"/>
            <a:ext cx="15827068" cy="4907359"/>
          </a:xfrm>
          <a:prstGeom prst="roundRect">
            <a:avLst>
              <a:gd name="adj" fmla="val 4323"/>
            </a:avLst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四角形: 角を丸くする 134">
            <a:extLst>
              <a:ext uri="{FF2B5EF4-FFF2-40B4-BE49-F238E27FC236}">
                <a16:creationId xmlns:a16="http://schemas.microsoft.com/office/drawing/2014/main" id="{D54C770A-05CA-0126-13FD-BBC80431412D}"/>
              </a:ext>
            </a:extLst>
          </p:cNvPr>
          <p:cNvSpPr/>
          <p:nvPr/>
        </p:nvSpPr>
        <p:spPr>
          <a:xfrm>
            <a:off x="1225025" y="2224187"/>
            <a:ext cx="8717563" cy="4250726"/>
          </a:xfrm>
          <a:prstGeom prst="roundRect">
            <a:avLst>
              <a:gd name="adj" fmla="val 4323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6B914D7C-F8B6-36F0-01B9-8725C5A65915}"/>
                  </a:ext>
                </a:extLst>
              </p:cNvPr>
              <p:cNvSpPr txBox="1"/>
              <p:nvPr/>
            </p:nvSpPr>
            <p:spPr>
              <a:xfrm>
                <a:off x="5049579" y="2175461"/>
                <a:ext cx="106845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D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6B914D7C-F8B6-36F0-01B9-8725C5A65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9" y="2175461"/>
                <a:ext cx="106845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四角形: 角を丸くする 136">
            <a:extLst>
              <a:ext uri="{FF2B5EF4-FFF2-40B4-BE49-F238E27FC236}">
                <a16:creationId xmlns:a16="http://schemas.microsoft.com/office/drawing/2014/main" id="{F38941B3-15EE-F9A8-6F3A-A41D4DAFB4F1}"/>
              </a:ext>
            </a:extLst>
          </p:cNvPr>
          <p:cNvSpPr/>
          <p:nvPr/>
        </p:nvSpPr>
        <p:spPr>
          <a:xfrm>
            <a:off x="2647406" y="3033089"/>
            <a:ext cx="3990971" cy="3197477"/>
          </a:xfrm>
          <a:prstGeom prst="roundRect">
            <a:avLst>
              <a:gd name="adj" fmla="val 4323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152474B5-826E-BF5D-E5BB-1FF32E72F581}"/>
                  </a:ext>
                </a:extLst>
              </p:cNvPr>
              <p:cNvSpPr txBox="1"/>
              <p:nvPr/>
            </p:nvSpPr>
            <p:spPr>
              <a:xfrm>
                <a:off x="4265642" y="2984363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152474B5-826E-BF5D-E5BB-1FF32E72F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642" y="2984363"/>
                <a:ext cx="81348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" name="図 138">
            <a:extLst>
              <a:ext uri="{FF2B5EF4-FFF2-40B4-BE49-F238E27FC236}">
                <a16:creationId xmlns:a16="http://schemas.microsoft.com/office/drawing/2014/main" id="{DE5B4B1C-FDED-722B-9960-1053DC3E2B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3"/>
          <a:stretch/>
        </p:blipFill>
        <p:spPr>
          <a:xfrm>
            <a:off x="3038061" y="3912948"/>
            <a:ext cx="923925" cy="1505148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D6B9ACDF-3EAD-F1F5-F879-009334CE37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6"/>
          <a:stretch/>
        </p:blipFill>
        <p:spPr>
          <a:xfrm>
            <a:off x="4237308" y="3634850"/>
            <a:ext cx="1101007" cy="1758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テキスト ボックス 140">
                <a:extLst>
                  <a:ext uri="{FF2B5EF4-FFF2-40B4-BE49-F238E27FC236}">
                    <a16:creationId xmlns:a16="http://schemas.microsoft.com/office/drawing/2014/main" id="{971CB891-77FE-6948-D070-4BDA3517030D}"/>
                  </a:ext>
                </a:extLst>
              </p:cNvPr>
              <p:cNvSpPr txBox="1"/>
              <p:nvPr/>
            </p:nvSpPr>
            <p:spPr>
              <a:xfrm>
                <a:off x="4248491" y="5412764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41" name="テキスト ボックス 140">
                <a:extLst>
                  <a:ext uri="{FF2B5EF4-FFF2-40B4-BE49-F238E27FC236}">
                    <a16:creationId xmlns:a16="http://schemas.microsoft.com/office/drawing/2014/main" id="{971CB891-77FE-6948-D070-4BDA35170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91" y="5412764"/>
                <a:ext cx="81348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四角形: 角を丸くする 141">
            <a:extLst>
              <a:ext uri="{FF2B5EF4-FFF2-40B4-BE49-F238E27FC236}">
                <a16:creationId xmlns:a16="http://schemas.microsoft.com/office/drawing/2014/main" id="{8917B225-6168-3356-BE18-07C676FE61A4}"/>
              </a:ext>
            </a:extLst>
          </p:cNvPr>
          <p:cNvSpPr/>
          <p:nvPr/>
        </p:nvSpPr>
        <p:spPr>
          <a:xfrm>
            <a:off x="6822614" y="3033089"/>
            <a:ext cx="2900313" cy="3197477"/>
          </a:xfrm>
          <a:prstGeom prst="roundRect">
            <a:avLst>
              <a:gd name="adj" fmla="val 4323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E5E960CF-37D5-DBE0-E325-389DCEA3D835}"/>
                  </a:ext>
                </a:extLst>
              </p:cNvPr>
              <p:cNvSpPr txBox="1"/>
              <p:nvPr/>
            </p:nvSpPr>
            <p:spPr>
              <a:xfrm>
                <a:off x="7248458" y="2984363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E5E960CF-37D5-DBE0-E325-389DCEA3D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458" y="2984363"/>
                <a:ext cx="81348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297A201A-2E30-2A90-C0E6-17AE1B96D16E}"/>
                  </a:ext>
                </a:extLst>
              </p:cNvPr>
              <p:cNvSpPr txBox="1"/>
              <p:nvPr/>
            </p:nvSpPr>
            <p:spPr>
              <a:xfrm>
                <a:off x="5559665" y="5412764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297A201A-2E30-2A90-C0E6-17AE1B96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665" y="5412764"/>
                <a:ext cx="813489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id="{EF28ACE1-6091-40C0-32D3-8AE9609FDED6}"/>
                  </a:ext>
                </a:extLst>
              </p:cNvPr>
              <p:cNvSpPr txBox="1"/>
              <p:nvPr/>
            </p:nvSpPr>
            <p:spPr>
              <a:xfrm>
                <a:off x="8596637" y="5412764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id="{EF28ACE1-6091-40C0-32D3-8AE9609FD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637" y="5412764"/>
                <a:ext cx="813489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" name="図 145">
            <a:extLst>
              <a:ext uri="{FF2B5EF4-FFF2-40B4-BE49-F238E27FC236}">
                <a16:creationId xmlns:a16="http://schemas.microsoft.com/office/drawing/2014/main" id="{98AD52C7-51B4-31DA-128B-58CBE52805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247936" y="3454325"/>
            <a:ext cx="1124120" cy="2008426"/>
          </a:xfrm>
          <a:prstGeom prst="rect">
            <a:avLst/>
          </a:prstGeom>
        </p:spPr>
      </p:pic>
      <p:pic>
        <p:nvPicPr>
          <p:cNvPr id="147" name="図 146">
            <a:extLst>
              <a:ext uri="{FF2B5EF4-FFF2-40B4-BE49-F238E27FC236}">
                <a16:creationId xmlns:a16="http://schemas.microsoft.com/office/drawing/2014/main" id="{80D4CECE-00EA-77AC-5468-CA15D70F54A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9"/>
          <a:stretch/>
        </p:blipFill>
        <p:spPr>
          <a:xfrm flipH="1">
            <a:off x="8536040" y="3877067"/>
            <a:ext cx="938065" cy="1581577"/>
          </a:xfrm>
          <a:prstGeom prst="rect">
            <a:avLst/>
          </a:prstGeom>
        </p:spPr>
      </p:pic>
      <p:sp>
        <p:nvSpPr>
          <p:cNvPr id="148" name="四角形: 角を丸くする 147">
            <a:extLst>
              <a:ext uri="{FF2B5EF4-FFF2-40B4-BE49-F238E27FC236}">
                <a16:creationId xmlns:a16="http://schemas.microsoft.com/office/drawing/2014/main" id="{D4830A39-6CC6-DDAE-C0A0-1237CAE9C14A}"/>
              </a:ext>
            </a:extLst>
          </p:cNvPr>
          <p:cNvSpPr/>
          <p:nvPr/>
        </p:nvSpPr>
        <p:spPr>
          <a:xfrm>
            <a:off x="11499612" y="2224187"/>
            <a:ext cx="4954261" cy="4250726"/>
          </a:xfrm>
          <a:prstGeom prst="roundRect">
            <a:avLst>
              <a:gd name="adj" fmla="val 4323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778EB39A-27A9-23C2-ADE1-BA81AF736848}"/>
                  </a:ext>
                </a:extLst>
              </p:cNvPr>
              <p:cNvSpPr txBox="1"/>
              <p:nvPr/>
            </p:nvSpPr>
            <p:spPr>
              <a:xfrm>
                <a:off x="13387043" y="2175461"/>
                <a:ext cx="106845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D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778EB39A-27A9-23C2-ADE1-BA81AF736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7043" y="2175461"/>
                <a:ext cx="1068453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四角形: 角を丸くする 149">
            <a:extLst>
              <a:ext uri="{FF2B5EF4-FFF2-40B4-BE49-F238E27FC236}">
                <a16:creationId xmlns:a16="http://schemas.microsoft.com/office/drawing/2014/main" id="{EBFCA719-D23E-1757-DD09-774D8C384219}"/>
              </a:ext>
            </a:extLst>
          </p:cNvPr>
          <p:cNvSpPr/>
          <p:nvPr/>
        </p:nvSpPr>
        <p:spPr>
          <a:xfrm>
            <a:off x="13037123" y="3033089"/>
            <a:ext cx="3080073" cy="3197477"/>
          </a:xfrm>
          <a:prstGeom prst="roundRect">
            <a:avLst>
              <a:gd name="adj" fmla="val 4323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6AE8ACC9-F349-1728-338A-CBB76D1FA4A2}"/>
                  </a:ext>
                </a:extLst>
              </p:cNvPr>
              <p:cNvSpPr txBox="1"/>
              <p:nvPr/>
            </p:nvSpPr>
            <p:spPr>
              <a:xfrm>
                <a:off x="14200152" y="2984363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6AE8ACC9-F349-1728-338A-CBB76D1FA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152" y="2984363"/>
                <a:ext cx="813489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テキスト ボックス 151">
                <a:extLst>
                  <a:ext uri="{FF2B5EF4-FFF2-40B4-BE49-F238E27FC236}">
                    <a16:creationId xmlns:a16="http://schemas.microsoft.com/office/drawing/2014/main" id="{4F20BEDB-0C6E-6A8B-5D57-5A30D57835F4}"/>
                  </a:ext>
                </a:extLst>
              </p:cNvPr>
              <p:cNvSpPr txBox="1"/>
              <p:nvPr/>
            </p:nvSpPr>
            <p:spPr>
              <a:xfrm>
                <a:off x="14876117" y="5412764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52" name="テキスト ボックス 151">
                <a:extLst>
                  <a:ext uri="{FF2B5EF4-FFF2-40B4-BE49-F238E27FC236}">
                    <a16:creationId xmlns:a16="http://schemas.microsoft.com/office/drawing/2014/main" id="{4F20BEDB-0C6E-6A8B-5D57-5A30D5783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117" y="5412764"/>
                <a:ext cx="813489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" name="図 152">
            <a:extLst>
              <a:ext uri="{FF2B5EF4-FFF2-40B4-BE49-F238E27FC236}">
                <a16:creationId xmlns:a16="http://schemas.microsoft.com/office/drawing/2014/main" id="{171CAB4F-0338-9FE9-51BD-4AC4A73A700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33"/>
          <a:stretch/>
        </p:blipFill>
        <p:spPr>
          <a:xfrm>
            <a:off x="13540607" y="3888643"/>
            <a:ext cx="741054" cy="1524122"/>
          </a:xfrm>
          <a:prstGeom prst="rect">
            <a:avLst/>
          </a:prstGeom>
        </p:spPr>
      </p:pic>
      <p:pic>
        <p:nvPicPr>
          <p:cNvPr id="154" name="図 153">
            <a:extLst>
              <a:ext uri="{FF2B5EF4-FFF2-40B4-BE49-F238E27FC236}">
                <a16:creationId xmlns:a16="http://schemas.microsoft.com/office/drawing/2014/main" id="{7543AF0A-7234-D370-FA5F-87A1514AA17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6" r="58490"/>
          <a:stretch/>
        </p:blipFill>
        <p:spPr>
          <a:xfrm>
            <a:off x="7159952" y="3974470"/>
            <a:ext cx="986127" cy="1484174"/>
          </a:xfrm>
          <a:prstGeom prst="rect">
            <a:avLst/>
          </a:prstGeom>
        </p:spPr>
      </p:pic>
      <p:pic>
        <p:nvPicPr>
          <p:cNvPr id="155" name="図 154">
            <a:extLst>
              <a:ext uri="{FF2B5EF4-FFF2-40B4-BE49-F238E27FC236}">
                <a16:creationId xmlns:a16="http://schemas.microsoft.com/office/drawing/2014/main" id="{DEF05947-7210-2C38-7065-6790EF054A7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8"/>
          <a:stretch/>
        </p:blipFill>
        <p:spPr>
          <a:xfrm>
            <a:off x="1410377" y="3953713"/>
            <a:ext cx="1046747" cy="1537522"/>
          </a:xfrm>
          <a:prstGeom prst="rect">
            <a:avLst/>
          </a:prstGeom>
        </p:spPr>
      </p:pic>
      <p:pic>
        <p:nvPicPr>
          <p:cNvPr id="156" name="図 155">
            <a:extLst>
              <a:ext uri="{FF2B5EF4-FFF2-40B4-BE49-F238E27FC236}">
                <a16:creationId xmlns:a16="http://schemas.microsoft.com/office/drawing/2014/main" id="{693265E4-B3C6-E11E-4A58-5FE62E40089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8"/>
          <a:stretch/>
        </p:blipFill>
        <p:spPr>
          <a:xfrm>
            <a:off x="14721241" y="3817895"/>
            <a:ext cx="869991" cy="1646679"/>
          </a:xfrm>
          <a:prstGeom prst="rect">
            <a:avLst/>
          </a:prstGeom>
        </p:spPr>
      </p:pic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1DA7B934-EF43-C00B-E184-BDD2DCBA5F3B}"/>
              </a:ext>
            </a:extLst>
          </p:cNvPr>
          <p:cNvGrpSpPr/>
          <p:nvPr/>
        </p:nvGrpSpPr>
        <p:grpSpPr>
          <a:xfrm>
            <a:off x="10039031" y="1401609"/>
            <a:ext cx="1405218" cy="1009049"/>
            <a:chOff x="8317822" y="3302408"/>
            <a:chExt cx="1405218" cy="1009049"/>
          </a:xfrm>
        </p:grpSpPr>
        <p:sp>
          <p:nvSpPr>
            <p:cNvPr id="158" name="フローチャート: 処理 157">
              <a:extLst>
                <a:ext uri="{FF2B5EF4-FFF2-40B4-BE49-F238E27FC236}">
                  <a16:creationId xmlns:a16="http://schemas.microsoft.com/office/drawing/2014/main" id="{4A935377-3D53-AB4A-EC53-751E572790E4}"/>
                </a:ext>
              </a:extLst>
            </p:cNvPr>
            <p:cNvSpPr/>
            <p:nvPr/>
          </p:nvSpPr>
          <p:spPr>
            <a:xfrm>
              <a:off x="8317822" y="3699663"/>
              <a:ext cx="1405218" cy="303313"/>
            </a:xfrm>
            <a:prstGeom prst="flowChartProces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9" name="フローチャート: 処理 158">
              <a:extLst>
                <a:ext uri="{FF2B5EF4-FFF2-40B4-BE49-F238E27FC236}">
                  <a16:creationId xmlns:a16="http://schemas.microsoft.com/office/drawing/2014/main" id="{9A41F778-0560-0AB7-4683-5168A09AB23B}"/>
                </a:ext>
              </a:extLst>
            </p:cNvPr>
            <p:cNvSpPr/>
            <p:nvPr/>
          </p:nvSpPr>
          <p:spPr>
            <a:xfrm>
              <a:off x="8510611" y="3589729"/>
              <a:ext cx="990228" cy="63339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0" name="Freeform 2048">
              <a:extLst>
                <a:ext uri="{FF2B5EF4-FFF2-40B4-BE49-F238E27FC236}">
                  <a16:creationId xmlns:a16="http://schemas.microsoft.com/office/drawing/2014/main" id="{9BF2978E-CDD9-AA0E-62EA-242C2DB08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9537" y="3302408"/>
              <a:ext cx="1117498" cy="1009049"/>
            </a:xfrm>
            <a:custGeom>
              <a:avLst/>
              <a:gdLst>
                <a:gd name="T0" fmla="*/ 237 w 474"/>
                <a:gd name="T1" fmla="*/ 0 h 428"/>
                <a:gd name="T2" fmla="*/ 0 w 474"/>
                <a:gd name="T3" fmla="*/ 428 h 428"/>
                <a:gd name="T4" fmla="*/ 474 w 474"/>
                <a:gd name="T5" fmla="*/ 95 h 428"/>
                <a:gd name="T6" fmla="*/ 237 w 474"/>
                <a:gd name="T7" fmla="*/ 95 h 428"/>
                <a:gd name="T8" fmla="*/ 47 w 474"/>
                <a:gd name="T9" fmla="*/ 380 h 428"/>
                <a:gd name="T10" fmla="*/ 95 w 474"/>
                <a:gd name="T11" fmla="*/ 333 h 428"/>
                <a:gd name="T12" fmla="*/ 95 w 474"/>
                <a:gd name="T13" fmla="*/ 380 h 428"/>
                <a:gd name="T14" fmla="*/ 47 w 474"/>
                <a:gd name="T15" fmla="*/ 285 h 428"/>
                <a:gd name="T16" fmla="*/ 95 w 474"/>
                <a:gd name="T17" fmla="*/ 238 h 428"/>
                <a:gd name="T18" fmla="*/ 95 w 474"/>
                <a:gd name="T19" fmla="*/ 285 h 428"/>
                <a:gd name="T20" fmla="*/ 47 w 474"/>
                <a:gd name="T21" fmla="*/ 190 h 428"/>
                <a:gd name="T22" fmla="*/ 95 w 474"/>
                <a:gd name="T23" fmla="*/ 143 h 428"/>
                <a:gd name="T24" fmla="*/ 95 w 474"/>
                <a:gd name="T25" fmla="*/ 190 h 428"/>
                <a:gd name="T26" fmla="*/ 47 w 474"/>
                <a:gd name="T27" fmla="*/ 95 h 428"/>
                <a:gd name="T28" fmla="*/ 95 w 474"/>
                <a:gd name="T29" fmla="*/ 48 h 428"/>
                <a:gd name="T30" fmla="*/ 95 w 474"/>
                <a:gd name="T31" fmla="*/ 95 h 428"/>
                <a:gd name="T32" fmla="*/ 142 w 474"/>
                <a:gd name="T33" fmla="*/ 380 h 428"/>
                <a:gd name="T34" fmla="*/ 190 w 474"/>
                <a:gd name="T35" fmla="*/ 333 h 428"/>
                <a:gd name="T36" fmla="*/ 190 w 474"/>
                <a:gd name="T37" fmla="*/ 380 h 428"/>
                <a:gd name="T38" fmla="*/ 142 w 474"/>
                <a:gd name="T39" fmla="*/ 285 h 428"/>
                <a:gd name="T40" fmla="*/ 190 w 474"/>
                <a:gd name="T41" fmla="*/ 238 h 428"/>
                <a:gd name="T42" fmla="*/ 190 w 474"/>
                <a:gd name="T43" fmla="*/ 285 h 428"/>
                <a:gd name="T44" fmla="*/ 142 w 474"/>
                <a:gd name="T45" fmla="*/ 190 h 428"/>
                <a:gd name="T46" fmla="*/ 190 w 474"/>
                <a:gd name="T47" fmla="*/ 143 h 428"/>
                <a:gd name="T48" fmla="*/ 190 w 474"/>
                <a:gd name="T49" fmla="*/ 190 h 428"/>
                <a:gd name="T50" fmla="*/ 142 w 474"/>
                <a:gd name="T51" fmla="*/ 95 h 428"/>
                <a:gd name="T52" fmla="*/ 190 w 474"/>
                <a:gd name="T53" fmla="*/ 48 h 428"/>
                <a:gd name="T54" fmla="*/ 190 w 474"/>
                <a:gd name="T55" fmla="*/ 95 h 428"/>
                <a:gd name="T56" fmla="*/ 237 w 474"/>
                <a:gd name="T57" fmla="*/ 380 h 428"/>
                <a:gd name="T58" fmla="*/ 284 w 474"/>
                <a:gd name="T59" fmla="*/ 333 h 428"/>
                <a:gd name="T60" fmla="*/ 237 w 474"/>
                <a:gd name="T61" fmla="*/ 285 h 428"/>
                <a:gd name="T62" fmla="*/ 284 w 474"/>
                <a:gd name="T63" fmla="*/ 238 h 428"/>
                <a:gd name="T64" fmla="*/ 237 w 474"/>
                <a:gd name="T65" fmla="*/ 190 h 428"/>
                <a:gd name="T66" fmla="*/ 427 w 474"/>
                <a:gd name="T67" fmla="*/ 143 h 428"/>
                <a:gd name="T68" fmla="*/ 427 w 474"/>
                <a:gd name="T69" fmla="*/ 380 h 428"/>
                <a:gd name="T70" fmla="*/ 332 w 474"/>
                <a:gd name="T71" fmla="*/ 190 h 428"/>
                <a:gd name="T72" fmla="*/ 379 w 474"/>
                <a:gd name="T73" fmla="*/ 238 h 428"/>
                <a:gd name="T74" fmla="*/ 379 w 474"/>
                <a:gd name="T75" fmla="*/ 190 h 428"/>
                <a:gd name="T76" fmla="*/ 332 w 474"/>
                <a:gd name="T77" fmla="*/ 285 h 428"/>
                <a:gd name="T78" fmla="*/ 379 w 474"/>
                <a:gd name="T79" fmla="*/ 333 h 428"/>
                <a:gd name="T80" fmla="*/ 379 w 474"/>
                <a:gd name="T81" fmla="*/ 28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4" h="428">
                  <a:moveTo>
                    <a:pt x="237" y="95"/>
                  </a:moveTo>
                  <a:lnTo>
                    <a:pt x="237" y="0"/>
                  </a:lnTo>
                  <a:lnTo>
                    <a:pt x="0" y="0"/>
                  </a:lnTo>
                  <a:lnTo>
                    <a:pt x="0" y="428"/>
                  </a:lnTo>
                  <a:lnTo>
                    <a:pt x="474" y="428"/>
                  </a:lnTo>
                  <a:lnTo>
                    <a:pt x="474" y="95"/>
                  </a:lnTo>
                  <a:lnTo>
                    <a:pt x="237" y="95"/>
                  </a:lnTo>
                  <a:lnTo>
                    <a:pt x="237" y="95"/>
                  </a:lnTo>
                  <a:close/>
                  <a:moveTo>
                    <a:pt x="95" y="380"/>
                  </a:moveTo>
                  <a:lnTo>
                    <a:pt x="47" y="380"/>
                  </a:lnTo>
                  <a:lnTo>
                    <a:pt x="47" y="333"/>
                  </a:lnTo>
                  <a:lnTo>
                    <a:pt x="95" y="333"/>
                  </a:lnTo>
                  <a:lnTo>
                    <a:pt x="95" y="380"/>
                  </a:lnTo>
                  <a:lnTo>
                    <a:pt x="95" y="380"/>
                  </a:lnTo>
                  <a:close/>
                  <a:moveTo>
                    <a:pt x="95" y="285"/>
                  </a:moveTo>
                  <a:lnTo>
                    <a:pt x="47" y="285"/>
                  </a:lnTo>
                  <a:lnTo>
                    <a:pt x="47" y="238"/>
                  </a:lnTo>
                  <a:lnTo>
                    <a:pt x="95" y="238"/>
                  </a:lnTo>
                  <a:lnTo>
                    <a:pt x="95" y="285"/>
                  </a:lnTo>
                  <a:lnTo>
                    <a:pt x="95" y="285"/>
                  </a:lnTo>
                  <a:close/>
                  <a:moveTo>
                    <a:pt x="95" y="190"/>
                  </a:moveTo>
                  <a:lnTo>
                    <a:pt x="47" y="190"/>
                  </a:lnTo>
                  <a:lnTo>
                    <a:pt x="47" y="143"/>
                  </a:lnTo>
                  <a:lnTo>
                    <a:pt x="95" y="143"/>
                  </a:lnTo>
                  <a:lnTo>
                    <a:pt x="95" y="190"/>
                  </a:lnTo>
                  <a:lnTo>
                    <a:pt x="95" y="190"/>
                  </a:lnTo>
                  <a:close/>
                  <a:moveTo>
                    <a:pt x="95" y="95"/>
                  </a:moveTo>
                  <a:lnTo>
                    <a:pt x="47" y="95"/>
                  </a:lnTo>
                  <a:lnTo>
                    <a:pt x="47" y="48"/>
                  </a:lnTo>
                  <a:lnTo>
                    <a:pt x="95" y="48"/>
                  </a:lnTo>
                  <a:lnTo>
                    <a:pt x="95" y="95"/>
                  </a:lnTo>
                  <a:lnTo>
                    <a:pt x="95" y="95"/>
                  </a:lnTo>
                  <a:close/>
                  <a:moveTo>
                    <a:pt x="190" y="380"/>
                  </a:moveTo>
                  <a:lnTo>
                    <a:pt x="142" y="380"/>
                  </a:lnTo>
                  <a:lnTo>
                    <a:pt x="142" y="333"/>
                  </a:lnTo>
                  <a:lnTo>
                    <a:pt x="190" y="333"/>
                  </a:lnTo>
                  <a:lnTo>
                    <a:pt x="190" y="380"/>
                  </a:lnTo>
                  <a:lnTo>
                    <a:pt x="190" y="380"/>
                  </a:lnTo>
                  <a:close/>
                  <a:moveTo>
                    <a:pt x="190" y="285"/>
                  </a:moveTo>
                  <a:lnTo>
                    <a:pt x="142" y="285"/>
                  </a:lnTo>
                  <a:lnTo>
                    <a:pt x="142" y="238"/>
                  </a:lnTo>
                  <a:lnTo>
                    <a:pt x="190" y="238"/>
                  </a:lnTo>
                  <a:lnTo>
                    <a:pt x="190" y="285"/>
                  </a:lnTo>
                  <a:lnTo>
                    <a:pt x="190" y="285"/>
                  </a:lnTo>
                  <a:close/>
                  <a:moveTo>
                    <a:pt x="190" y="190"/>
                  </a:moveTo>
                  <a:lnTo>
                    <a:pt x="142" y="190"/>
                  </a:lnTo>
                  <a:lnTo>
                    <a:pt x="142" y="143"/>
                  </a:lnTo>
                  <a:lnTo>
                    <a:pt x="190" y="143"/>
                  </a:lnTo>
                  <a:lnTo>
                    <a:pt x="190" y="190"/>
                  </a:lnTo>
                  <a:lnTo>
                    <a:pt x="190" y="190"/>
                  </a:lnTo>
                  <a:close/>
                  <a:moveTo>
                    <a:pt x="190" y="95"/>
                  </a:moveTo>
                  <a:lnTo>
                    <a:pt x="142" y="95"/>
                  </a:lnTo>
                  <a:lnTo>
                    <a:pt x="142" y="48"/>
                  </a:lnTo>
                  <a:lnTo>
                    <a:pt x="190" y="48"/>
                  </a:lnTo>
                  <a:lnTo>
                    <a:pt x="190" y="95"/>
                  </a:lnTo>
                  <a:lnTo>
                    <a:pt x="190" y="95"/>
                  </a:lnTo>
                  <a:close/>
                  <a:moveTo>
                    <a:pt x="427" y="380"/>
                  </a:moveTo>
                  <a:lnTo>
                    <a:pt x="237" y="380"/>
                  </a:lnTo>
                  <a:lnTo>
                    <a:pt x="237" y="333"/>
                  </a:lnTo>
                  <a:lnTo>
                    <a:pt x="284" y="333"/>
                  </a:lnTo>
                  <a:lnTo>
                    <a:pt x="284" y="285"/>
                  </a:lnTo>
                  <a:lnTo>
                    <a:pt x="237" y="285"/>
                  </a:lnTo>
                  <a:lnTo>
                    <a:pt x="237" y="238"/>
                  </a:lnTo>
                  <a:lnTo>
                    <a:pt x="284" y="238"/>
                  </a:lnTo>
                  <a:lnTo>
                    <a:pt x="284" y="190"/>
                  </a:lnTo>
                  <a:lnTo>
                    <a:pt x="237" y="190"/>
                  </a:lnTo>
                  <a:lnTo>
                    <a:pt x="237" y="143"/>
                  </a:lnTo>
                  <a:lnTo>
                    <a:pt x="427" y="143"/>
                  </a:lnTo>
                  <a:lnTo>
                    <a:pt x="427" y="380"/>
                  </a:lnTo>
                  <a:lnTo>
                    <a:pt x="427" y="380"/>
                  </a:lnTo>
                  <a:close/>
                  <a:moveTo>
                    <a:pt x="379" y="190"/>
                  </a:moveTo>
                  <a:lnTo>
                    <a:pt x="332" y="190"/>
                  </a:lnTo>
                  <a:lnTo>
                    <a:pt x="332" y="238"/>
                  </a:lnTo>
                  <a:lnTo>
                    <a:pt x="379" y="238"/>
                  </a:lnTo>
                  <a:lnTo>
                    <a:pt x="379" y="190"/>
                  </a:lnTo>
                  <a:lnTo>
                    <a:pt x="379" y="190"/>
                  </a:lnTo>
                  <a:close/>
                  <a:moveTo>
                    <a:pt x="379" y="285"/>
                  </a:moveTo>
                  <a:lnTo>
                    <a:pt x="332" y="285"/>
                  </a:lnTo>
                  <a:lnTo>
                    <a:pt x="332" y="333"/>
                  </a:lnTo>
                  <a:lnTo>
                    <a:pt x="379" y="333"/>
                  </a:lnTo>
                  <a:lnTo>
                    <a:pt x="379" y="285"/>
                  </a:lnTo>
                  <a:lnTo>
                    <a:pt x="379" y="28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D600F795-6D84-2616-5C5E-391348956C9F}"/>
              </a:ext>
            </a:extLst>
          </p:cNvPr>
          <p:cNvSpPr txBox="1"/>
          <p:nvPr/>
        </p:nvSpPr>
        <p:spPr>
          <a:xfrm>
            <a:off x="2861463" y="5504744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B55E09B3-FEA4-1402-FAB7-40D685146E74}"/>
              </a:ext>
            </a:extLst>
          </p:cNvPr>
          <p:cNvSpPr txBox="1"/>
          <p:nvPr/>
        </p:nvSpPr>
        <p:spPr>
          <a:xfrm>
            <a:off x="1267478" y="5504744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59D01A7F-B4F0-1068-843E-AB3678FF6935}"/>
              </a:ext>
            </a:extLst>
          </p:cNvPr>
          <p:cNvSpPr txBox="1"/>
          <p:nvPr/>
        </p:nvSpPr>
        <p:spPr>
          <a:xfrm>
            <a:off x="7085674" y="5504744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ECC4AE1D-7048-BB2D-6618-CCD68B20FE4E}"/>
              </a:ext>
            </a:extLst>
          </p:cNvPr>
          <p:cNvSpPr txBox="1"/>
          <p:nvPr/>
        </p:nvSpPr>
        <p:spPr>
          <a:xfrm>
            <a:off x="13302376" y="5504744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  <p:pic>
        <p:nvPicPr>
          <p:cNvPr id="165" name="図 164">
            <a:extLst>
              <a:ext uri="{FF2B5EF4-FFF2-40B4-BE49-F238E27FC236}">
                <a16:creationId xmlns:a16="http://schemas.microsoft.com/office/drawing/2014/main" id="{DF98772B-14A6-F36B-AEE8-FB87EB8065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12" y="3912948"/>
            <a:ext cx="1016669" cy="1480586"/>
          </a:xfrm>
          <a:prstGeom prst="rect">
            <a:avLst/>
          </a:prstGeom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F5502FB5-6E1C-4C98-3F68-2CE87161E155}"/>
              </a:ext>
            </a:extLst>
          </p:cNvPr>
          <p:cNvSpPr txBox="1"/>
          <p:nvPr/>
        </p:nvSpPr>
        <p:spPr>
          <a:xfrm>
            <a:off x="11677553" y="5504744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  <p:pic>
        <p:nvPicPr>
          <p:cNvPr id="167" name="図 166">
            <a:extLst>
              <a:ext uri="{FF2B5EF4-FFF2-40B4-BE49-F238E27FC236}">
                <a16:creationId xmlns:a16="http://schemas.microsoft.com/office/drawing/2014/main" id="{88806FF2-47A0-99BF-16B8-E87403AC5B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3"/>
          <a:stretch/>
        </p:blipFill>
        <p:spPr>
          <a:xfrm>
            <a:off x="3534445" y="8825238"/>
            <a:ext cx="483465" cy="787603"/>
          </a:xfrm>
          <a:prstGeom prst="rect">
            <a:avLst/>
          </a:prstGeom>
        </p:spPr>
      </p:pic>
      <p:pic>
        <p:nvPicPr>
          <p:cNvPr id="168" name="図 167">
            <a:extLst>
              <a:ext uri="{FF2B5EF4-FFF2-40B4-BE49-F238E27FC236}">
                <a16:creationId xmlns:a16="http://schemas.microsoft.com/office/drawing/2014/main" id="{0E167B93-8B37-2A28-824D-0E163FA903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8"/>
          <a:stretch/>
        </p:blipFill>
        <p:spPr>
          <a:xfrm>
            <a:off x="2050398" y="8875117"/>
            <a:ext cx="508448" cy="7468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テキスト プレースホルダー 3">
                <a:extLst>
                  <a:ext uri="{FF2B5EF4-FFF2-40B4-BE49-F238E27FC236}">
                    <a16:creationId xmlns:a16="http://schemas.microsoft.com/office/drawing/2014/main" id="{17BB9F94-963A-D9F4-9F42-26A907C73F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099" y="8010610"/>
                <a:ext cx="17169171" cy="20031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457200" indent="-457200" algn="l" defTabSz="1371417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0000" indent="-342854" algn="l" defTabSz="1371417" rtl="0" eaLnBrk="1" latinLnBrk="0" hangingPunct="1">
                  <a:lnSpc>
                    <a:spcPct val="120000"/>
                  </a:lnSpc>
                  <a:spcBef>
                    <a:spcPts val="75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l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32000" indent="-342854" algn="l" defTabSz="1371417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l"/>
                  <a:defRPr kumimoji="1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399980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85689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771397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106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2814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8523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spcBef>
                    <a:spcPts val="2400"/>
                  </a:spcBef>
                </a:pPr>
                <a:r>
                  <a:rPr lang="en-US" altLang="ja-JP" dirty="0"/>
                  <a:t>       obtains them since his predicates is exactly the same</a:t>
                </a:r>
              </a:p>
              <a:p>
                <a:pPr lvl="1">
                  <a:spcBef>
                    <a:spcPts val="2400"/>
                  </a:spcBef>
                </a:pPr>
                <a:r>
                  <a:rPr lang="en-US" altLang="ja-JP" dirty="0"/>
                  <a:t>       and       also obtain them since their predicates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orbel" panose="020B0503020204020204" pitchFamily="34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  ⋆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  ⋆ </m:t>
                        </m:r>
                      </m:e>
                    </m:d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orbel" panose="020B0503020204020204" pitchFamily="34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orbel" panose="020B0503020204020204" pitchFamily="34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  ⋆ </m:t>
                        </m:r>
                      </m:e>
                    </m:d>
                  </m:oMath>
                </a14:m>
                <a:endParaRPr lang="en-US" altLang="ja-JP" dirty="0"/>
              </a:p>
              <a:p>
                <a:pPr>
                  <a:spcBef>
                    <a:spcPts val="2400"/>
                  </a:spcBef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169" name="テキスト プレースホルダー 3">
                <a:extLst>
                  <a:ext uri="{FF2B5EF4-FFF2-40B4-BE49-F238E27FC236}">
                    <a16:creationId xmlns:a16="http://schemas.microsoft.com/office/drawing/2014/main" id="{17BB9F94-963A-D9F4-9F42-26A907C73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9" y="8010610"/>
                <a:ext cx="17169171" cy="2003188"/>
              </a:xfrm>
              <a:prstGeom prst="rect">
                <a:avLst/>
              </a:prstGeom>
              <a:blipFill>
                <a:blip r:embed="rId19"/>
                <a:stretch>
                  <a:fillRect t="-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吹き出し: 角を丸めた四角形 169">
                <a:extLst>
                  <a:ext uri="{FF2B5EF4-FFF2-40B4-BE49-F238E27FC236}">
                    <a16:creationId xmlns:a16="http://schemas.microsoft.com/office/drawing/2014/main" id="{B40E75E6-1F60-9636-8FA7-9D76EB8665A4}"/>
                  </a:ext>
                </a:extLst>
              </p:cNvPr>
              <p:cNvSpPr/>
              <p:nvPr/>
            </p:nvSpPr>
            <p:spPr>
              <a:xfrm>
                <a:off x="13195235" y="8179717"/>
                <a:ext cx="4874633" cy="636565"/>
              </a:xfrm>
              <a:prstGeom prst="wedgeRoundRectCallout">
                <a:avLst>
                  <a:gd name="adj1" fmla="val -36528"/>
                  <a:gd name="adj2" fmla="val 102973"/>
                  <a:gd name="adj3" fmla="val 1666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/>
                  <a:t>Wildcard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is allowed to use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0" name="吹き出し: 角を丸めた四角形 169">
                <a:extLst>
                  <a:ext uri="{FF2B5EF4-FFF2-40B4-BE49-F238E27FC236}">
                    <a16:creationId xmlns:a16="http://schemas.microsoft.com/office/drawing/2014/main" id="{B40E75E6-1F60-9636-8FA7-9D76EB866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235" y="8179717"/>
                <a:ext cx="4874633" cy="636565"/>
              </a:xfrm>
              <a:prstGeom prst="wedgeRoundRectCallout">
                <a:avLst>
                  <a:gd name="adj1" fmla="val -36528"/>
                  <a:gd name="adj2" fmla="val 102973"/>
                  <a:gd name="adj3" fmla="val 16667"/>
                </a:avLst>
              </a:prstGeom>
              <a:blipFill>
                <a:blip r:embed="rId20"/>
                <a:stretch>
                  <a:fillRect l="-1377" r="-11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763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テキスト プレースホルダー 3">
                <a:extLst>
                  <a:ext uri="{FF2B5EF4-FFF2-40B4-BE49-F238E27FC236}">
                    <a16:creationId xmlns:a16="http://schemas.microsoft.com/office/drawing/2014/main" id="{17BB9F94-963A-D9F4-9F42-26A907C73F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099" y="8010609"/>
                <a:ext cx="17169171" cy="227480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457200" indent="-457200" algn="l" defTabSz="1371417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0000" indent="-342854" algn="l" defTabSz="1371417" rtl="0" eaLnBrk="1" latinLnBrk="0" hangingPunct="1">
                  <a:lnSpc>
                    <a:spcPct val="120000"/>
                  </a:lnSpc>
                  <a:spcBef>
                    <a:spcPts val="75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l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32000" indent="-342854" algn="l" defTabSz="1371417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l"/>
                  <a:defRPr kumimoji="1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399980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85689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771397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106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2814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8523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spcBef>
                    <a:spcPts val="2400"/>
                  </a:spcBef>
                </a:pPr>
                <a:r>
                  <a:rPr lang="en-US" altLang="ja-JP" dirty="0"/>
                  <a:t>       cannot obtain them due to his different title, i.e.,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1" lang="en-US" altLang="ja-JP" sz="3200" b="0" i="0" smtClean="0">
                                <a:solidFill>
                                  <a:schemeClr val="tx1"/>
                                </a:solidFill>
                                <a:latin typeface="Corbel" panose="020B0503020204020204" pitchFamily="34" charset="0"/>
                              </a:rPr>
                              <m:t>D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1" lang="en-US" altLang="ja-JP" sz="3200" b="0" i="0" smtClean="0">
                                <a:solidFill>
                                  <a:schemeClr val="tx1"/>
                                </a:solidFill>
                                <a:latin typeface="Corbel" panose="020B0503020204020204" pitchFamily="34" charset="0"/>
                              </a:rPr>
                              <m:t>S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1" lang="en-US" altLang="ja-JP" sz="3200" b="0" i="0" smtClean="0">
                                <a:solidFill>
                                  <a:schemeClr val="tx1"/>
                                </a:solidFill>
                                <a:latin typeface="Corbel" panose="020B0503020204020204" pitchFamily="34" charset="0"/>
                              </a:rPr>
                              <m:t>T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dirty="0"/>
              </a:p>
              <a:p>
                <a:pPr lvl="1">
                  <a:spcBef>
                    <a:spcPts val="2400"/>
                  </a:spcBef>
                </a:pPr>
                <a:r>
                  <a:rPr lang="en-US" altLang="ja-JP" dirty="0"/>
                  <a:t>        and         cannot obtain them due to their different section and division</a:t>
                </a:r>
              </a:p>
              <a:p>
                <a:pPr>
                  <a:spcBef>
                    <a:spcPts val="2400"/>
                  </a:spcBef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169" name="テキスト プレースホルダー 3">
                <a:extLst>
                  <a:ext uri="{FF2B5EF4-FFF2-40B4-BE49-F238E27FC236}">
                    <a16:creationId xmlns:a16="http://schemas.microsoft.com/office/drawing/2014/main" id="{17BB9F94-963A-D9F4-9F42-26A907C73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9" y="8010609"/>
                <a:ext cx="17169171" cy="2274803"/>
              </a:xfrm>
              <a:prstGeom prst="rect">
                <a:avLst/>
              </a:prstGeom>
              <a:blipFill>
                <a:blip r:embed="rId2"/>
                <a:stretch>
                  <a:fillRect t="-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D84FE6F7-867E-27C5-F355-AD031A7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Motivating Scenario for Our MUSE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4472FB-5D74-D291-7F93-70991B4F8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F13494CA-34E4-3911-4F62-EA0CA88E6D5D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927099" y="7045102"/>
                <a:ext cx="17169171" cy="856913"/>
              </a:xfrm>
            </p:spPr>
            <p:txBody>
              <a:bodyPr/>
              <a:lstStyle/>
              <a:p>
                <a:pPr>
                  <a:spcBef>
                    <a:spcPts val="2400"/>
                  </a:spcBef>
                </a:pPr>
                <a:r>
                  <a:rPr lang="en-US" altLang="ja-JP" dirty="0"/>
                  <a:t>Consider encrypted file</a:t>
                </a:r>
                <a:r>
                  <a:rPr kumimoji="1" lang="en-US" altLang="ja-JP" sz="3600" dirty="0">
                    <a:solidFill>
                      <a:schemeClr val="tx1"/>
                    </a:solidFill>
                  </a:rPr>
                  <a:t>s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1" lang="en-US" altLang="ja-JP" sz="3600" b="0" i="0" smtClean="0">
                                <a:solidFill>
                                  <a:schemeClr val="tx1"/>
                                </a:solidFill>
                                <a:latin typeface="Corbel" panose="020B0503020204020204" pitchFamily="34" charset="0"/>
                              </a:rPr>
                              <m:t>D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1" lang="en-US" altLang="ja-JP" sz="3600" b="0" i="0" smtClean="0">
                                <a:solidFill>
                                  <a:schemeClr val="tx1"/>
                                </a:solidFill>
                                <a:latin typeface="Corbel" panose="020B0503020204020204" pitchFamily="34" charset="0"/>
                              </a:rPr>
                              <m:t>S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kumimoji="1" lang="en-US" altLang="ja-JP" sz="3600" b="0" i="0" smtClean="0">
                                <a:solidFill>
                                  <a:schemeClr val="tx1"/>
                                </a:solidFill>
                                <a:latin typeface="Corbel" panose="020B0503020204020204" pitchFamily="34" charset="0"/>
                              </a:rPr>
                              <m:t>T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F13494CA-34E4-3911-4F62-EA0CA88E6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927099" y="7045102"/>
                <a:ext cx="17169171" cy="856913"/>
              </a:xfrm>
              <a:blipFill>
                <a:blip r:embed="rId3"/>
                <a:stretch>
                  <a:fillRect l="-958" t="-3571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四角形: 角を丸くする 133">
            <a:extLst>
              <a:ext uri="{FF2B5EF4-FFF2-40B4-BE49-F238E27FC236}">
                <a16:creationId xmlns:a16="http://schemas.microsoft.com/office/drawing/2014/main" id="{8F7B2F66-E71E-34C6-3EE0-D7C168129742}"/>
              </a:ext>
            </a:extLst>
          </p:cNvPr>
          <p:cNvSpPr/>
          <p:nvPr/>
        </p:nvSpPr>
        <p:spPr>
          <a:xfrm>
            <a:off x="927100" y="1825882"/>
            <a:ext cx="15827068" cy="4907359"/>
          </a:xfrm>
          <a:prstGeom prst="roundRect">
            <a:avLst>
              <a:gd name="adj" fmla="val 4323"/>
            </a:avLst>
          </a:prstGeom>
          <a:solidFill>
            <a:schemeClr val="accent5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四角形: 角を丸くする 134">
            <a:extLst>
              <a:ext uri="{FF2B5EF4-FFF2-40B4-BE49-F238E27FC236}">
                <a16:creationId xmlns:a16="http://schemas.microsoft.com/office/drawing/2014/main" id="{D54C770A-05CA-0126-13FD-BBC80431412D}"/>
              </a:ext>
            </a:extLst>
          </p:cNvPr>
          <p:cNvSpPr/>
          <p:nvPr/>
        </p:nvSpPr>
        <p:spPr>
          <a:xfrm>
            <a:off x="1225025" y="2224187"/>
            <a:ext cx="8717563" cy="4250726"/>
          </a:xfrm>
          <a:prstGeom prst="roundRect">
            <a:avLst>
              <a:gd name="adj" fmla="val 4323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6B914D7C-F8B6-36F0-01B9-8725C5A65915}"/>
                  </a:ext>
                </a:extLst>
              </p:cNvPr>
              <p:cNvSpPr txBox="1"/>
              <p:nvPr/>
            </p:nvSpPr>
            <p:spPr>
              <a:xfrm>
                <a:off x="5049579" y="2175461"/>
                <a:ext cx="106845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D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6B914D7C-F8B6-36F0-01B9-8725C5A65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579" y="2175461"/>
                <a:ext cx="106845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四角形: 角を丸くする 136">
            <a:extLst>
              <a:ext uri="{FF2B5EF4-FFF2-40B4-BE49-F238E27FC236}">
                <a16:creationId xmlns:a16="http://schemas.microsoft.com/office/drawing/2014/main" id="{F38941B3-15EE-F9A8-6F3A-A41D4DAFB4F1}"/>
              </a:ext>
            </a:extLst>
          </p:cNvPr>
          <p:cNvSpPr/>
          <p:nvPr/>
        </p:nvSpPr>
        <p:spPr>
          <a:xfrm>
            <a:off x="2647406" y="3033089"/>
            <a:ext cx="3990971" cy="3197477"/>
          </a:xfrm>
          <a:prstGeom prst="roundRect">
            <a:avLst>
              <a:gd name="adj" fmla="val 4323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152474B5-826E-BF5D-E5BB-1FF32E72F581}"/>
                  </a:ext>
                </a:extLst>
              </p:cNvPr>
              <p:cNvSpPr txBox="1"/>
              <p:nvPr/>
            </p:nvSpPr>
            <p:spPr>
              <a:xfrm>
                <a:off x="4265642" y="2984363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152474B5-826E-BF5D-E5BB-1FF32E72F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642" y="2984363"/>
                <a:ext cx="81348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" name="図 138">
            <a:extLst>
              <a:ext uri="{FF2B5EF4-FFF2-40B4-BE49-F238E27FC236}">
                <a16:creationId xmlns:a16="http://schemas.microsoft.com/office/drawing/2014/main" id="{DE5B4B1C-FDED-722B-9960-1053DC3E2B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3"/>
          <a:stretch/>
        </p:blipFill>
        <p:spPr>
          <a:xfrm>
            <a:off x="3038061" y="3912948"/>
            <a:ext cx="923925" cy="1505148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D6B9ACDF-3EAD-F1F5-F879-009334CE37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6"/>
          <a:stretch/>
        </p:blipFill>
        <p:spPr>
          <a:xfrm>
            <a:off x="4237308" y="3634850"/>
            <a:ext cx="1101007" cy="1758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テキスト ボックス 140">
                <a:extLst>
                  <a:ext uri="{FF2B5EF4-FFF2-40B4-BE49-F238E27FC236}">
                    <a16:creationId xmlns:a16="http://schemas.microsoft.com/office/drawing/2014/main" id="{971CB891-77FE-6948-D070-4BDA3517030D}"/>
                  </a:ext>
                </a:extLst>
              </p:cNvPr>
              <p:cNvSpPr txBox="1"/>
              <p:nvPr/>
            </p:nvSpPr>
            <p:spPr>
              <a:xfrm>
                <a:off x="4248491" y="5412764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41" name="テキスト ボックス 140">
                <a:extLst>
                  <a:ext uri="{FF2B5EF4-FFF2-40B4-BE49-F238E27FC236}">
                    <a16:creationId xmlns:a16="http://schemas.microsoft.com/office/drawing/2014/main" id="{971CB891-77FE-6948-D070-4BDA35170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491" y="5412764"/>
                <a:ext cx="81348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四角形: 角を丸くする 141">
            <a:extLst>
              <a:ext uri="{FF2B5EF4-FFF2-40B4-BE49-F238E27FC236}">
                <a16:creationId xmlns:a16="http://schemas.microsoft.com/office/drawing/2014/main" id="{8917B225-6168-3356-BE18-07C676FE61A4}"/>
              </a:ext>
            </a:extLst>
          </p:cNvPr>
          <p:cNvSpPr/>
          <p:nvPr/>
        </p:nvSpPr>
        <p:spPr>
          <a:xfrm>
            <a:off x="6822614" y="3033089"/>
            <a:ext cx="2900313" cy="3197477"/>
          </a:xfrm>
          <a:prstGeom prst="roundRect">
            <a:avLst>
              <a:gd name="adj" fmla="val 4323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E5E960CF-37D5-DBE0-E325-389DCEA3D835}"/>
                  </a:ext>
                </a:extLst>
              </p:cNvPr>
              <p:cNvSpPr txBox="1"/>
              <p:nvPr/>
            </p:nvSpPr>
            <p:spPr>
              <a:xfrm>
                <a:off x="7248458" y="2984363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E5E960CF-37D5-DBE0-E325-389DCEA3D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458" y="2984363"/>
                <a:ext cx="813489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297A201A-2E30-2A90-C0E6-17AE1B96D16E}"/>
                  </a:ext>
                </a:extLst>
              </p:cNvPr>
              <p:cNvSpPr txBox="1"/>
              <p:nvPr/>
            </p:nvSpPr>
            <p:spPr>
              <a:xfrm>
                <a:off x="5559665" y="5412764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297A201A-2E30-2A90-C0E6-17AE1B96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665" y="5412764"/>
                <a:ext cx="813489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id="{EF28ACE1-6091-40C0-32D3-8AE9609FDED6}"/>
                  </a:ext>
                </a:extLst>
              </p:cNvPr>
              <p:cNvSpPr txBox="1"/>
              <p:nvPr/>
            </p:nvSpPr>
            <p:spPr>
              <a:xfrm>
                <a:off x="8596637" y="5412764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id="{EF28ACE1-6091-40C0-32D3-8AE9609FD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637" y="5412764"/>
                <a:ext cx="813489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" name="図 145">
            <a:extLst>
              <a:ext uri="{FF2B5EF4-FFF2-40B4-BE49-F238E27FC236}">
                <a16:creationId xmlns:a16="http://schemas.microsoft.com/office/drawing/2014/main" id="{98AD52C7-51B4-31DA-128B-58CBE52805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247936" y="3454325"/>
            <a:ext cx="1124120" cy="2008426"/>
          </a:xfrm>
          <a:prstGeom prst="rect">
            <a:avLst/>
          </a:prstGeom>
        </p:spPr>
      </p:pic>
      <p:pic>
        <p:nvPicPr>
          <p:cNvPr id="147" name="図 146">
            <a:extLst>
              <a:ext uri="{FF2B5EF4-FFF2-40B4-BE49-F238E27FC236}">
                <a16:creationId xmlns:a16="http://schemas.microsoft.com/office/drawing/2014/main" id="{80D4CECE-00EA-77AC-5468-CA15D70F54A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9"/>
          <a:stretch/>
        </p:blipFill>
        <p:spPr>
          <a:xfrm flipH="1">
            <a:off x="8536040" y="3877067"/>
            <a:ext cx="938065" cy="1581577"/>
          </a:xfrm>
          <a:prstGeom prst="rect">
            <a:avLst/>
          </a:prstGeom>
        </p:spPr>
      </p:pic>
      <p:sp>
        <p:nvSpPr>
          <p:cNvPr id="148" name="四角形: 角を丸くする 147">
            <a:extLst>
              <a:ext uri="{FF2B5EF4-FFF2-40B4-BE49-F238E27FC236}">
                <a16:creationId xmlns:a16="http://schemas.microsoft.com/office/drawing/2014/main" id="{D4830A39-6CC6-DDAE-C0A0-1237CAE9C14A}"/>
              </a:ext>
            </a:extLst>
          </p:cNvPr>
          <p:cNvSpPr/>
          <p:nvPr/>
        </p:nvSpPr>
        <p:spPr>
          <a:xfrm>
            <a:off x="11499612" y="2224187"/>
            <a:ext cx="4954261" cy="4250726"/>
          </a:xfrm>
          <a:prstGeom prst="roundRect">
            <a:avLst>
              <a:gd name="adj" fmla="val 4323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778EB39A-27A9-23C2-ADE1-BA81AF736848}"/>
                  </a:ext>
                </a:extLst>
              </p:cNvPr>
              <p:cNvSpPr txBox="1"/>
              <p:nvPr/>
            </p:nvSpPr>
            <p:spPr>
              <a:xfrm>
                <a:off x="13387043" y="2175461"/>
                <a:ext cx="106845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D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778EB39A-27A9-23C2-ADE1-BA81AF736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7043" y="2175461"/>
                <a:ext cx="1068453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四角形: 角を丸くする 149">
            <a:extLst>
              <a:ext uri="{FF2B5EF4-FFF2-40B4-BE49-F238E27FC236}">
                <a16:creationId xmlns:a16="http://schemas.microsoft.com/office/drawing/2014/main" id="{EBFCA719-D23E-1757-DD09-774D8C384219}"/>
              </a:ext>
            </a:extLst>
          </p:cNvPr>
          <p:cNvSpPr/>
          <p:nvPr/>
        </p:nvSpPr>
        <p:spPr>
          <a:xfrm>
            <a:off x="13037123" y="3033089"/>
            <a:ext cx="3080073" cy="3197477"/>
          </a:xfrm>
          <a:prstGeom prst="roundRect">
            <a:avLst>
              <a:gd name="adj" fmla="val 4323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6AE8ACC9-F349-1728-338A-CBB76D1FA4A2}"/>
                  </a:ext>
                </a:extLst>
              </p:cNvPr>
              <p:cNvSpPr txBox="1"/>
              <p:nvPr/>
            </p:nvSpPr>
            <p:spPr>
              <a:xfrm>
                <a:off x="14200152" y="2984363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S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6AE8ACC9-F349-1728-338A-CBB76D1FA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152" y="2984363"/>
                <a:ext cx="813489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テキスト ボックス 151">
                <a:extLst>
                  <a:ext uri="{FF2B5EF4-FFF2-40B4-BE49-F238E27FC236}">
                    <a16:creationId xmlns:a16="http://schemas.microsoft.com/office/drawing/2014/main" id="{4F20BEDB-0C6E-6A8B-5D57-5A30D57835F4}"/>
                  </a:ext>
                </a:extLst>
              </p:cNvPr>
              <p:cNvSpPr txBox="1"/>
              <p:nvPr/>
            </p:nvSpPr>
            <p:spPr>
              <a:xfrm>
                <a:off x="14876117" y="5412764"/>
                <a:ext cx="81348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 i="0" dirty="0" smtClean="0">
                              <a:latin typeface="Corbel" panose="020B0503020204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altLang="ja-JP" sz="4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ja-JP" altLang="en-US" sz="4400" b="1" dirty="0"/>
              </a:p>
            </p:txBody>
          </p:sp>
        </mc:Choice>
        <mc:Fallback xmlns="">
          <p:sp>
            <p:nvSpPr>
              <p:cNvPr id="152" name="テキスト ボックス 151">
                <a:extLst>
                  <a:ext uri="{FF2B5EF4-FFF2-40B4-BE49-F238E27FC236}">
                    <a16:creationId xmlns:a16="http://schemas.microsoft.com/office/drawing/2014/main" id="{4F20BEDB-0C6E-6A8B-5D57-5A30D5783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117" y="5412764"/>
                <a:ext cx="813489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" name="図 152">
            <a:extLst>
              <a:ext uri="{FF2B5EF4-FFF2-40B4-BE49-F238E27FC236}">
                <a16:creationId xmlns:a16="http://schemas.microsoft.com/office/drawing/2014/main" id="{171CAB4F-0338-9FE9-51BD-4AC4A73A700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33"/>
          <a:stretch/>
        </p:blipFill>
        <p:spPr>
          <a:xfrm>
            <a:off x="13540607" y="3888643"/>
            <a:ext cx="741054" cy="1524122"/>
          </a:xfrm>
          <a:prstGeom prst="rect">
            <a:avLst/>
          </a:prstGeom>
        </p:spPr>
      </p:pic>
      <p:pic>
        <p:nvPicPr>
          <p:cNvPr id="154" name="図 153">
            <a:extLst>
              <a:ext uri="{FF2B5EF4-FFF2-40B4-BE49-F238E27FC236}">
                <a16:creationId xmlns:a16="http://schemas.microsoft.com/office/drawing/2014/main" id="{7543AF0A-7234-D370-FA5F-87A1514AA17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6" r="58490"/>
          <a:stretch/>
        </p:blipFill>
        <p:spPr>
          <a:xfrm>
            <a:off x="7159952" y="3974470"/>
            <a:ext cx="986127" cy="1484174"/>
          </a:xfrm>
          <a:prstGeom prst="rect">
            <a:avLst/>
          </a:prstGeom>
        </p:spPr>
      </p:pic>
      <p:pic>
        <p:nvPicPr>
          <p:cNvPr id="155" name="図 154">
            <a:extLst>
              <a:ext uri="{FF2B5EF4-FFF2-40B4-BE49-F238E27FC236}">
                <a16:creationId xmlns:a16="http://schemas.microsoft.com/office/drawing/2014/main" id="{DEF05947-7210-2C38-7065-6790EF054A7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8"/>
          <a:stretch/>
        </p:blipFill>
        <p:spPr>
          <a:xfrm>
            <a:off x="1410377" y="3953713"/>
            <a:ext cx="1046747" cy="1537522"/>
          </a:xfrm>
          <a:prstGeom prst="rect">
            <a:avLst/>
          </a:prstGeom>
        </p:spPr>
      </p:pic>
      <p:pic>
        <p:nvPicPr>
          <p:cNvPr id="156" name="図 155">
            <a:extLst>
              <a:ext uri="{FF2B5EF4-FFF2-40B4-BE49-F238E27FC236}">
                <a16:creationId xmlns:a16="http://schemas.microsoft.com/office/drawing/2014/main" id="{693265E4-B3C6-E11E-4A58-5FE62E40089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8"/>
          <a:stretch/>
        </p:blipFill>
        <p:spPr>
          <a:xfrm>
            <a:off x="14721241" y="3817895"/>
            <a:ext cx="869991" cy="1646679"/>
          </a:xfrm>
          <a:prstGeom prst="rect">
            <a:avLst/>
          </a:prstGeom>
        </p:spPr>
      </p:pic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1DA7B934-EF43-C00B-E184-BDD2DCBA5F3B}"/>
              </a:ext>
            </a:extLst>
          </p:cNvPr>
          <p:cNvGrpSpPr/>
          <p:nvPr/>
        </p:nvGrpSpPr>
        <p:grpSpPr>
          <a:xfrm>
            <a:off x="10039031" y="1401609"/>
            <a:ext cx="1405218" cy="1009049"/>
            <a:chOff x="8317822" y="3302408"/>
            <a:chExt cx="1405218" cy="1009049"/>
          </a:xfrm>
        </p:grpSpPr>
        <p:sp>
          <p:nvSpPr>
            <p:cNvPr id="158" name="フローチャート: 処理 157">
              <a:extLst>
                <a:ext uri="{FF2B5EF4-FFF2-40B4-BE49-F238E27FC236}">
                  <a16:creationId xmlns:a16="http://schemas.microsoft.com/office/drawing/2014/main" id="{4A935377-3D53-AB4A-EC53-751E572790E4}"/>
                </a:ext>
              </a:extLst>
            </p:cNvPr>
            <p:cNvSpPr/>
            <p:nvPr/>
          </p:nvSpPr>
          <p:spPr>
            <a:xfrm>
              <a:off x="8317822" y="3699663"/>
              <a:ext cx="1405218" cy="303313"/>
            </a:xfrm>
            <a:prstGeom prst="flowChartProcess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9" name="フローチャート: 処理 158">
              <a:extLst>
                <a:ext uri="{FF2B5EF4-FFF2-40B4-BE49-F238E27FC236}">
                  <a16:creationId xmlns:a16="http://schemas.microsoft.com/office/drawing/2014/main" id="{9A41F778-0560-0AB7-4683-5168A09AB23B}"/>
                </a:ext>
              </a:extLst>
            </p:cNvPr>
            <p:cNvSpPr/>
            <p:nvPr/>
          </p:nvSpPr>
          <p:spPr>
            <a:xfrm>
              <a:off x="8510611" y="3589729"/>
              <a:ext cx="990228" cy="63339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0" name="Freeform 2048">
              <a:extLst>
                <a:ext uri="{FF2B5EF4-FFF2-40B4-BE49-F238E27FC236}">
                  <a16:creationId xmlns:a16="http://schemas.microsoft.com/office/drawing/2014/main" id="{9BF2978E-CDD9-AA0E-62EA-242C2DB08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9537" y="3302408"/>
              <a:ext cx="1117498" cy="1009049"/>
            </a:xfrm>
            <a:custGeom>
              <a:avLst/>
              <a:gdLst>
                <a:gd name="T0" fmla="*/ 237 w 474"/>
                <a:gd name="T1" fmla="*/ 0 h 428"/>
                <a:gd name="T2" fmla="*/ 0 w 474"/>
                <a:gd name="T3" fmla="*/ 428 h 428"/>
                <a:gd name="T4" fmla="*/ 474 w 474"/>
                <a:gd name="T5" fmla="*/ 95 h 428"/>
                <a:gd name="T6" fmla="*/ 237 w 474"/>
                <a:gd name="T7" fmla="*/ 95 h 428"/>
                <a:gd name="T8" fmla="*/ 47 w 474"/>
                <a:gd name="T9" fmla="*/ 380 h 428"/>
                <a:gd name="T10" fmla="*/ 95 w 474"/>
                <a:gd name="T11" fmla="*/ 333 h 428"/>
                <a:gd name="T12" fmla="*/ 95 w 474"/>
                <a:gd name="T13" fmla="*/ 380 h 428"/>
                <a:gd name="T14" fmla="*/ 47 w 474"/>
                <a:gd name="T15" fmla="*/ 285 h 428"/>
                <a:gd name="T16" fmla="*/ 95 w 474"/>
                <a:gd name="T17" fmla="*/ 238 h 428"/>
                <a:gd name="T18" fmla="*/ 95 w 474"/>
                <a:gd name="T19" fmla="*/ 285 h 428"/>
                <a:gd name="T20" fmla="*/ 47 w 474"/>
                <a:gd name="T21" fmla="*/ 190 h 428"/>
                <a:gd name="T22" fmla="*/ 95 w 474"/>
                <a:gd name="T23" fmla="*/ 143 h 428"/>
                <a:gd name="T24" fmla="*/ 95 w 474"/>
                <a:gd name="T25" fmla="*/ 190 h 428"/>
                <a:gd name="T26" fmla="*/ 47 w 474"/>
                <a:gd name="T27" fmla="*/ 95 h 428"/>
                <a:gd name="T28" fmla="*/ 95 w 474"/>
                <a:gd name="T29" fmla="*/ 48 h 428"/>
                <a:gd name="T30" fmla="*/ 95 w 474"/>
                <a:gd name="T31" fmla="*/ 95 h 428"/>
                <a:gd name="T32" fmla="*/ 142 w 474"/>
                <a:gd name="T33" fmla="*/ 380 h 428"/>
                <a:gd name="T34" fmla="*/ 190 w 474"/>
                <a:gd name="T35" fmla="*/ 333 h 428"/>
                <a:gd name="T36" fmla="*/ 190 w 474"/>
                <a:gd name="T37" fmla="*/ 380 h 428"/>
                <a:gd name="T38" fmla="*/ 142 w 474"/>
                <a:gd name="T39" fmla="*/ 285 h 428"/>
                <a:gd name="T40" fmla="*/ 190 w 474"/>
                <a:gd name="T41" fmla="*/ 238 h 428"/>
                <a:gd name="T42" fmla="*/ 190 w 474"/>
                <a:gd name="T43" fmla="*/ 285 h 428"/>
                <a:gd name="T44" fmla="*/ 142 w 474"/>
                <a:gd name="T45" fmla="*/ 190 h 428"/>
                <a:gd name="T46" fmla="*/ 190 w 474"/>
                <a:gd name="T47" fmla="*/ 143 h 428"/>
                <a:gd name="T48" fmla="*/ 190 w 474"/>
                <a:gd name="T49" fmla="*/ 190 h 428"/>
                <a:gd name="T50" fmla="*/ 142 w 474"/>
                <a:gd name="T51" fmla="*/ 95 h 428"/>
                <a:gd name="T52" fmla="*/ 190 w 474"/>
                <a:gd name="T53" fmla="*/ 48 h 428"/>
                <a:gd name="T54" fmla="*/ 190 w 474"/>
                <a:gd name="T55" fmla="*/ 95 h 428"/>
                <a:gd name="T56" fmla="*/ 237 w 474"/>
                <a:gd name="T57" fmla="*/ 380 h 428"/>
                <a:gd name="T58" fmla="*/ 284 w 474"/>
                <a:gd name="T59" fmla="*/ 333 h 428"/>
                <a:gd name="T60" fmla="*/ 237 w 474"/>
                <a:gd name="T61" fmla="*/ 285 h 428"/>
                <a:gd name="T62" fmla="*/ 284 w 474"/>
                <a:gd name="T63" fmla="*/ 238 h 428"/>
                <a:gd name="T64" fmla="*/ 237 w 474"/>
                <a:gd name="T65" fmla="*/ 190 h 428"/>
                <a:gd name="T66" fmla="*/ 427 w 474"/>
                <a:gd name="T67" fmla="*/ 143 h 428"/>
                <a:gd name="T68" fmla="*/ 427 w 474"/>
                <a:gd name="T69" fmla="*/ 380 h 428"/>
                <a:gd name="T70" fmla="*/ 332 w 474"/>
                <a:gd name="T71" fmla="*/ 190 h 428"/>
                <a:gd name="T72" fmla="*/ 379 w 474"/>
                <a:gd name="T73" fmla="*/ 238 h 428"/>
                <a:gd name="T74" fmla="*/ 379 w 474"/>
                <a:gd name="T75" fmla="*/ 190 h 428"/>
                <a:gd name="T76" fmla="*/ 332 w 474"/>
                <a:gd name="T77" fmla="*/ 285 h 428"/>
                <a:gd name="T78" fmla="*/ 379 w 474"/>
                <a:gd name="T79" fmla="*/ 333 h 428"/>
                <a:gd name="T80" fmla="*/ 379 w 474"/>
                <a:gd name="T81" fmla="*/ 285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4" h="428">
                  <a:moveTo>
                    <a:pt x="237" y="95"/>
                  </a:moveTo>
                  <a:lnTo>
                    <a:pt x="237" y="0"/>
                  </a:lnTo>
                  <a:lnTo>
                    <a:pt x="0" y="0"/>
                  </a:lnTo>
                  <a:lnTo>
                    <a:pt x="0" y="428"/>
                  </a:lnTo>
                  <a:lnTo>
                    <a:pt x="474" y="428"/>
                  </a:lnTo>
                  <a:lnTo>
                    <a:pt x="474" y="95"/>
                  </a:lnTo>
                  <a:lnTo>
                    <a:pt x="237" y="95"/>
                  </a:lnTo>
                  <a:lnTo>
                    <a:pt x="237" y="95"/>
                  </a:lnTo>
                  <a:close/>
                  <a:moveTo>
                    <a:pt x="95" y="380"/>
                  </a:moveTo>
                  <a:lnTo>
                    <a:pt x="47" y="380"/>
                  </a:lnTo>
                  <a:lnTo>
                    <a:pt x="47" y="333"/>
                  </a:lnTo>
                  <a:lnTo>
                    <a:pt x="95" y="333"/>
                  </a:lnTo>
                  <a:lnTo>
                    <a:pt x="95" y="380"/>
                  </a:lnTo>
                  <a:lnTo>
                    <a:pt x="95" y="380"/>
                  </a:lnTo>
                  <a:close/>
                  <a:moveTo>
                    <a:pt x="95" y="285"/>
                  </a:moveTo>
                  <a:lnTo>
                    <a:pt x="47" y="285"/>
                  </a:lnTo>
                  <a:lnTo>
                    <a:pt x="47" y="238"/>
                  </a:lnTo>
                  <a:lnTo>
                    <a:pt x="95" y="238"/>
                  </a:lnTo>
                  <a:lnTo>
                    <a:pt x="95" y="285"/>
                  </a:lnTo>
                  <a:lnTo>
                    <a:pt x="95" y="285"/>
                  </a:lnTo>
                  <a:close/>
                  <a:moveTo>
                    <a:pt x="95" y="190"/>
                  </a:moveTo>
                  <a:lnTo>
                    <a:pt x="47" y="190"/>
                  </a:lnTo>
                  <a:lnTo>
                    <a:pt x="47" y="143"/>
                  </a:lnTo>
                  <a:lnTo>
                    <a:pt x="95" y="143"/>
                  </a:lnTo>
                  <a:lnTo>
                    <a:pt x="95" y="190"/>
                  </a:lnTo>
                  <a:lnTo>
                    <a:pt x="95" y="190"/>
                  </a:lnTo>
                  <a:close/>
                  <a:moveTo>
                    <a:pt x="95" y="95"/>
                  </a:moveTo>
                  <a:lnTo>
                    <a:pt x="47" y="95"/>
                  </a:lnTo>
                  <a:lnTo>
                    <a:pt x="47" y="48"/>
                  </a:lnTo>
                  <a:lnTo>
                    <a:pt x="95" y="48"/>
                  </a:lnTo>
                  <a:lnTo>
                    <a:pt x="95" y="95"/>
                  </a:lnTo>
                  <a:lnTo>
                    <a:pt x="95" y="95"/>
                  </a:lnTo>
                  <a:close/>
                  <a:moveTo>
                    <a:pt x="190" y="380"/>
                  </a:moveTo>
                  <a:lnTo>
                    <a:pt x="142" y="380"/>
                  </a:lnTo>
                  <a:lnTo>
                    <a:pt x="142" y="333"/>
                  </a:lnTo>
                  <a:lnTo>
                    <a:pt x="190" y="333"/>
                  </a:lnTo>
                  <a:lnTo>
                    <a:pt x="190" y="380"/>
                  </a:lnTo>
                  <a:lnTo>
                    <a:pt x="190" y="380"/>
                  </a:lnTo>
                  <a:close/>
                  <a:moveTo>
                    <a:pt x="190" y="285"/>
                  </a:moveTo>
                  <a:lnTo>
                    <a:pt x="142" y="285"/>
                  </a:lnTo>
                  <a:lnTo>
                    <a:pt x="142" y="238"/>
                  </a:lnTo>
                  <a:lnTo>
                    <a:pt x="190" y="238"/>
                  </a:lnTo>
                  <a:lnTo>
                    <a:pt x="190" y="285"/>
                  </a:lnTo>
                  <a:lnTo>
                    <a:pt x="190" y="285"/>
                  </a:lnTo>
                  <a:close/>
                  <a:moveTo>
                    <a:pt x="190" y="190"/>
                  </a:moveTo>
                  <a:lnTo>
                    <a:pt x="142" y="190"/>
                  </a:lnTo>
                  <a:lnTo>
                    <a:pt x="142" y="143"/>
                  </a:lnTo>
                  <a:lnTo>
                    <a:pt x="190" y="143"/>
                  </a:lnTo>
                  <a:lnTo>
                    <a:pt x="190" y="190"/>
                  </a:lnTo>
                  <a:lnTo>
                    <a:pt x="190" y="190"/>
                  </a:lnTo>
                  <a:close/>
                  <a:moveTo>
                    <a:pt x="190" y="95"/>
                  </a:moveTo>
                  <a:lnTo>
                    <a:pt x="142" y="95"/>
                  </a:lnTo>
                  <a:lnTo>
                    <a:pt x="142" y="48"/>
                  </a:lnTo>
                  <a:lnTo>
                    <a:pt x="190" y="48"/>
                  </a:lnTo>
                  <a:lnTo>
                    <a:pt x="190" y="95"/>
                  </a:lnTo>
                  <a:lnTo>
                    <a:pt x="190" y="95"/>
                  </a:lnTo>
                  <a:close/>
                  <a:moveTo>
                    <a:pt x="427" y="380"/>
                  </a:moveTo>
                  <a:lnTo>
                    <a:pt x="237" y="380"/>
                  </a:lnTo>
                  <a:lnTo>
                    <a:pt x="237" y="333"/>
                  </a:lnTo>
                  <a:lnTo>
                    <a:pt x="284" y="333"/>
                  </a:lnTo>
                  <a:lnTo>
                    <a:pt x="284" y="285"/>
                  </a:lnTo>
                  <a:lnTo>
                    <a:pt x="237" y="285"/>
                  </a:lnTo>
                  <a:lnTo>
                    <a:pt x="237" y="238"/>
                  </a:lnTo>
                  <a:lnTo>
                    <a:pt x="284" y="238"/>
                  </a:lnTo>
                  <a:lnTo>
                    <a:pt x="284" y="190"/>
                  </a:lnTo>
                  <a:lnTo>
                    <a:pt x="237" y="190"/>
                  </a:lnTo>
                  <a:lnTo>
                    <a:pt x="237" y="143"/>
                  </a:lnTo>
                  <a:lnTo>
                    <a:pt x="427" y="143"/>
                  </a:lnTo>
                  <a:lnTo>
                    <a:pt x="427" y="380"/>
                  </a:lnTo>
                  <a:lnTo>
                    <a:pt x="427" y="380"/>
                  </a:lnTo>
                  <a:close/>
                  <a:moveTo>
                    <a:pt x="379" y="190"/>
                  </a:moveTo>
                  <a:lnTo>
                    <a:pt x="332" y="190"/>
                  </a:lnTo>
                  <a:lnTo>
                    <a:pt x="332" y="238"/>
                  </a:lnTo>
                  <a:lnTo>
                    <a:pt x="379" y="238"/>
                  </a:lnTo>
                  <a:lnTo>
                    <a:pt x="379" y="190"/>
                  </a:lnTo>
                  <a:lnTo>
                    <a:pt x="379" y="190"/>
                  </a:lnTo>
                  <a:close/>
                  <a:moveTo>
                    <a:pt x="379" y="285"/>
                  </a:moveTo>
                  <a:lnTo>
                    <a:pt x="332" y="285"/>
                  </a:lnTo>
                  <a:lnTo>
                    <a:pt x="332" y="333"/>
                  </a:lnTo>
                  <a:lnTo>
                    <a:pt x="379" y="333"/>
                  </a:lnTo>
                  <a:lnTo>
                    <a:pt x="379" y="285"/>
                  </a:lnTo>
                  <a:lnTo>
                    <a:pt x="379" y="28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D600F795-6D84-2616-5C5E-391348956C9F}"/>
              </a:ext>
            </a:extLst>
          </p:cNvPr>
          <p:cNvSpPr txBox="1"/>
          <p:nvPr/>
        </p:nvSpPr>
        <p:spPr>
          <a:xfrm>
            <a:off x="2861463" y="5504744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B55E09B3-FEA4-1402-FAB7-40D685146E74}"/>
              </a:ext>
            </a:extLst>
          </p:cNvPr>
          <p:cNvSpPr txBox="1"/>
          <p:nvPr/>
        </p:nvSpPr>
        <p:spPr>
          <a:xfrm>
            <a:off x="1267478" y="5504744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  <p:sp>
        <p:nvSpPr>
          <p:cNvPr id="163" name="テキスト ボックス 162">
            <a:extLst>
              <a:ext uri="{FF2B5EF4-FFF2-40B4-BE49-F238E27FC236}">
                <a16:creationId xmlns:a16="http://schemas.microsoft.com/office/drawing/2014/main" id="{59D01A7F-B4F0-1068-843E-AB3678FF6935}"/>
              </a:ext>
            </a:extLst>
          </p:cNvPr>
          <p:cNvSpPr txBox="1"/>
          <p:nvPr/>
        </p:nvSpPr>
        <p:spPr>
          <a:xfrm>
            <a:off x="7085674" y="5504744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ECC4AE1D-7048-BB2D-6618-CCD68B20FE4E}"/>
              </a:ext>
            </a:extLst>
          </p:cNvPr>
          <p:cNvSpPr txBox="1"/>
          <p:nvPr/>
        </p:nvSpPr>
        <p:spPr>
          <a:xfrm>
            <a:off x="13302376" y="5504744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  <p:pic>
        <p:nvPicPr>
          <p:cNvPr id="165" name="図 164">
            <a:extLst>
              <a:ext uri="{FF2B5EF4-FFF2-40B4-BE49-F238E27FC236}">
                <a16:creationId xmlns:a16="http://schemas.microsoft.com/office/drawing/2014/main" id="{DF98772B-14A6-F36B-AEE8-FB87EB80659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312" y="3912948"/>
            <a:ext cx="1016669" cy="1480586"/>
          </a:xfrm>
          <a:prstGeom prst="rect">
            <a:avLst/>
          </a:prstGeom>
        </p:spPr>
      </p:pic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F5502FB5-6E1C-4C98-3F68-2CE87161E155}"/>
              </a:ext>
            </a:extLst>
          </p:cNvPr>
          <p:cNvSpPr txBox="1"/>
          <p:nvPr/>
        </p:nvSpPr>
        <p:spPr>
          <a:xfrm>
            <a:off x="11677553" y="5504744"/>
            <a:ext cx="1230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dirty="0"/>
              <a:t>Boss</a:t>
            </a:r>
            <a:endParaRPr lang="ja-JP" altLang="en-US" sz="36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A35F28-A351-54FD-0FBD-EB77A0759D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921313" y="7627463"/>
            <a:ext cx="637533" cy="113905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09EEB7-1013-CB12-2AD1-EF887C0EF3C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6" r="58490"/>
          <a:stretch/>
        </p:blipFill>
        <p:spPr>
          <a:xfrm>
            <a:off x="2003297" y="8766522"/>
            <a:ext cx="644109" cy="96941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3901830-7F8C-7678-343D-3E9FF16265A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28" y="8792908"/>
            <a:ext cx="627670" cy="9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20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4FE6F7-867E-27C5-F355-AD031A7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Predicates for Our MUSE: Prefix-Fixing Predicates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4472FB-5D74-D291-7F93-70991B4F8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3494CA-34E4-3911-4F62-EA0CA88E6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7100" y="1816100"/>
            <a:ext cx="16687800" cy="2255627"/>
          </a:xfrm>
        </p:spPr>
        <p:txBody>
          <a:bodyPr/>
          <a:lstStyle/>
          <a:p>
            <a:r>
              <a:rPr lang="en-US" altLang="ja-JP" dirty="0"/>
              <a:t>Expresses the hierarchical structure in the previous slides</a:t>
            </a:r>
          </a:p>
          <a:p>
            <a:pPr lvl="1"/>
            <a:r>
              <a:rPr kumimoji="1" lang="en-US" altLang="ja-JP" dirty="0"/>
              <a:t>Previously considered in the context of constrained pseudorandom functions</a:t>
            </a:r>
            <a:br>
              <a:rPr kumimoji="1" lang="en-US" altLang="ja-JP" dirty="0"/>
            </a:br>
            <a:r>
              <a:rPr kumimoji="1" lang="en-US" altLang="ja-JP" sz="2800" dirty="0"/>
              <a:t>[</a:t>
            </a:r>
            <a:r>
              <a:rPr kumimoji="1" lang="en-US" altLang="ja-JP" sz="2800" dirty="0" err="1"/>
              <a:t>Boneh</a:t>
            </a:r>
            <a:r>
              <a:rPr kumimoji="1" lang="en-US" altLang="ja-JP" sz="2800" dirty="0"/>
              <a:t>-Waters, AC’13], [Boyle-Goldwasser-Ivan, PKC’14]</a:t>
            </a:r>
          </a:p>
          <a:p>
            <a:endParaRPr kumimoji="1" lang="ja-JP" altLang="en-US" dirty="0"/>
          </a:p>
        </p:txBody>
      </p:sp>
      <p:sp>
        <p:nvSpPr>
          <p:cNvPr id="5" name="角丸四角形 6">
            <a:extLst>
              <a:ext uri="{FF2B5EF4-FFF2-40B4-BE49-F238E27FC236}">
                <a16:creationId xmlns:a16="http://schemas.microsoft.com/office/drawing/2014/main" id="{8C2FFCE3-C336-3C20-D83A-259B3A27B5E3}"/>
              </a:ext>
            </a:extLst>
          </p:cNvPr>
          <p:cNvSpPr/>
          <p:nvPr/>
        </p:nvSpPr>
        <p:spPr>
          <a:xfrm>
            <a:off x="927100" y="4425670"/>
            <a:ext cx="17138478" cy="5087040"/>
          </a:xfrm>
          <a:prstGeom prst="roundRect">
            <a:avLst>
              <a:gd name="adj" fmla="val 6155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7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2018362A-4BB0-0B5E-4795-A28CB815D42B}"/>
                  </a:ext>
                </a:extLst>
              </p:cNvPr>
              <p:cNvSpPr/>
              <p:nvPr/>
            </p:nvSpPr>
            <p:spPr>
              <a:xfrm>
                <a:off x="1268994" y="4071727"/>
                <a:ext cx="7084174" cy="7605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4000" dirty="0">
                    <a:solidFill>
                      <a:schemeClr val="accent1"/>
                    </a:solidFill>
                    <a:latin typeface="+mn-ea"/>
                  </a:rPr>
                  <a:t>Prefix-Fixing Predicates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d>
                          <m:dPr>
                            <m:ctrlPr>
                              <a:rPr lang="en-US" altLang="ja-JP" sz="4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40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PF</m:t>
                            </m:r>
                          </m:e>
                        </m:d>
                      </m:sup>
                    </m:sSup>
                  </m:oMath>
                </a14:m>
                <a:endParaRPr lang="ja-JP" altLang="en-US" sz="4000" dirty="0">
                  <a:solidFill>
                    <a:schemeClr val="accent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2018362A-4BB0-0B5E-4795-A28CB815D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994" y="4071727"/>
                <a:ext cx="7084174" cy="760593"/>
              </a:xfrm>
              <a:prstGeom prst="rect">
                <a:avLst/>
              </a:prstGeom>
              <a:blipFill>
                <a:blip r:embed="rId2"/>
                <a:stretch>
                  <a:fillRect l="-2151" t="-8800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F2B350D-4BCA-96D4-6C52-F5DE60477DA9}"/>
                  </a:ext>
                </a:extLst>
              </p:cNvPr>
              <p:cNvSpPr/>
              <p:nvPr/>
            </p:nvSpPr>
            <p:spPr>
              <a:xfrm>
                <a:off x="1228172" y="4746171"/>
                <a:ext cx="16687800" cy="5209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5500"/>
                  </a:lnSpc>
                </a:pPr>
                <a:r>
                  <a:rPr lang="en-US" altLang="ja-JP" sz="4000" dirty="0"/>
                  <a:t>Vector </a:t>
                </a:r>
                <a14:m>
                  <m:oMath xmlns:m="http://schemas.openxmlformats.org/officeDocument/2006/math"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4000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e>
                        </m:d>
                      </m:e>
                      <m:sup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ℓ−</m:t>
                        </m:r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ja-JP" sz="4000" dirty="0"/>
                  <a:t> is called </a:t>
                </a:r>
                <a:r>
                  <a:rPr lang="en-US" altLang="ja-JP" sz="4000" dirty="0">
                    <a:solidFill>
                      <a:schemeClr val="accent1"/>
                    </a:solidFill>
                  </a:rPr>
                  <a:t>prefix-fixing vector</a:t>
                </a:r>
                <a:r>
                  <a:rPr lang="en-US" altLang="ja-JP" sz="4000" dirty="0"/>
                  <a:t> for any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r>
                  <a:rPr lang="en-US" altLang="ja-JP" sz="4000" dirty="0"/>
                  <a:t>.</a:t>
                </a:r>
              </a:p>
              <a:p>
                <a:pPr>
                  <a:lnSpc>
                    <a:spcPts val="5500"/>
                  </a:lnSpc>
                  <a:spcBef>
                    <a:spcPts val="1800"/>
                  </a:spcBef>
                </a:pPr>
                <a:r>
                  <a:rPr lang="en-US" altLang="ja-JP" sz="4000" dirty="0"/>
                  <a:t>For a prefix-fixing vector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4000" dirty="0"/>
                  <a:t> and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ja-JP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  <m:r>
                                  <a:rPr lang="en-US" altLang="ja-JP" sz="4000" b="0" i="1" smtClean="0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ja-JP" sz="4000" b="0" i="1" smtClean="0">
                                        <a:latin typeface="Cambria Math" panose="02040503050406030204" pitchFamily="18" charset="0"/>
                                      </a:rPr>
                                      <m:t>,ℓ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ja-JP" sz="4000" dirty="0"/>
                  <a:t>,</a:t>
                </a:r>
              </a:p>
              <a:p>
                <a:pPr>
                  <a:lnSpc>
                    <a:spcPts val="5500"/>
                  </a:lnSpc>
                  <a:spcAft>
                    <a:spcPts val="1800"/>
                  </a:spcAft>
                </a:pPr>
                <a:r>
                  <a:rPr lang="en-US" altLang="ja-JP" sz="4000" dirty="0"/>
                  <a:t>The prefix-fixing predicate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ja-JP" sz="4000" b="0" i="0" smtClean="0">
                            <a:latin typeface="Corbel" panose="020B0503020204020204" pitchFamily="34" charset="0"/>
                          </a:rPr>
                          <m:t>P</m:t>
                        </m:r>
                      </m:e>
                      <m:sub>
                        <m:r>
                          <a:rPr lang="en-US" altLang="ja-JP" sz="40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  <m:sup>
                        <m:d>
                          <m:dPr>
                            <m:ctrlP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4000" b="0" i="0" smtClean="0">
                                <a:latin typeface="Cambria Math" panose="02040503050406030204" pitchFamily="18" charset="0"/>
                              </a:rPr>
                              <m:t>PF</m:t>
                            </m:r>
                          </m:e>
                        </m:d>
                      </m:sup>
                    </m:sSubSup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sup>
                    </m:sSup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ja-JP" sz="4000" dirty="0"/>
                  <a:t> is defined as:</a:t>
                </a:r>
              </a:p>
              <a:p>
                <a:pPr>
                  <a:lnSpc>
                    <a:spcPts val="5500"/>
                  </a:lnSpc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ja-JP" sz="4000" b="0" i="0" smtClean="0">
                              <a:solidFill>
                                <a:schemeClr val="accent1"/>
                              </a:solidFill>
                              <a:latin typeface="Corbel" panose="020B0503020204020204" pitchFamily="34" charset="0"/>
                            </a:rPr>
                            <m:t>P</m:t>
                          </m:r>
                        </m:e>
                        <m:sub>
                          <m:r>
                            <a:rPr lang="en-US" altLang="ja-JP" sz="4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  <m:sup>
                          <m:d>
                            <m:dPr>
                              <m:ctrlPr>
                                <a:rPr lang="en-US" altLang="ja-JP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40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PF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ja-JP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  <m:r>
                        <a:rPr lang="en-US" altLang="ja-JP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  ⟺  ∃</m:t>
                      </m:r>
                      <m:r>
                        <a:rPr lang="en-US" altLang="ja-JP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ja-JP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ja-JP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4000" b="0" i="0" smtClean="0">
                          <a:solidFill>
                            <a:schemeClr val="accent1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ja-JP" sz="4000" b="0" i="0" smtClean="0">
                          <a:solidFill>
                            <a:schemeClr val="accent1"/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ja-JP" sz="4000" b="0" i="0" smtClean="0">
                          <a:solidFill>
                            <a:schemeClr val="accent1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ja-JP" sz="4000" b="0" i="0" smtClean="0">
                          <a:solidFill>
                            <a:schemeClr val="accent1"/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ja-JP" sz="40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ja-JP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ja-JP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ja-JP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ja-JP" sz="4000" b="0" i="0" smtClean="0">
                              <a:solidFill>
                                <a:schemeClr val="accent1"/>
                              </a:solidFill>
                              <a:ea typeface="Cambria Math" panose="02040503050406030204" pitchFamily="18" charset="0"/>
                            </a:rPr>
                            <m:t>or</m:t>
                          </m:r>
                          <m:r>
                            <a:rPr lang="en-US" altLang="ja-JP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4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ja-JP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=⋆</m:t>
                          </m:r>
                        </m:e>
                      </m:d>
                      <m:r>
                        <a:rPr lang="en-US" altLang="ja-JP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ja-JP" sz="4000" b="0" i="0" smtClean="0">
                          <a:solidFill>
                            <a:schemeClr val="accent1"/>
                          </a:solidFill>
                          <a:ea typeface="Cambria Math" panose="02040503050406030204" pitchFamily="18" charset="0"/>
                        </a:rPr>
                        <m:t>for</m:t>
                      </m:r>
                      <m:r>
                        <a:rPr lang="en-US" altLang="ja-JP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altLang="ja-JP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ja-JP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</m:oMath>
                  </m:oMathPara>
                </a14:m>
                <a:endParaRPr lang="en-US" altLang="ja-JP" sz="40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ts val="5500"/>
                  </a:lnSpc>
                  <a:spcBef>
                    <a:spcPts val="1800"/>
                  </a:spcBef>
                </a:pPr>
                <a:r>
                  <a:rPr lang="en-US" altLang="ja-JP" sz="40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d>
                          <m:dPr>
                            <m:ctrlP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4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PF</m:t>
                            </m:r>
                          </m:e>
                        </m:d>
                      </m:sup>
                    </m:sSup>
                    <m:r>
                      <a:rPr lang="en-US" altLang="ja-JP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altLang="ja-JP" sz="4000">
                                <a:solidFill>
                                  <a:schemeClr val="tx1"/>
                                </a:solidFill>
                                <a:latin typeface="Corbel" panose="020B0503020204020204" pitchFamily="34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altLang="ja-JP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ja-JP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4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PF</m:t>
                                </m:r>
                              </m:e>
                            </m:d>
                          </m:sup>
                        </m:sSubSup>
                        <m:r>
                          <a:rPr lang="en-US" altLang="ja-JP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altLang="ja-JP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ja-JP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4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ja-JP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ja-JP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4000" i="1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sz="4000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ja-JP" sz="4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altLang="ja-JP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ja-JP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ℓ−</m:t>
                            </m:r>
                            <m:r>
                              <a:rPr lang="en-US" altLang="ja-JP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4000" dirty="0"/>
              </a:p>
              <a:p>
                <a:pPr>
                  <a:lnSpc>
                    <a:spcPts val="5500"/>
                  </a:lnSpc>
                </a:pPr>
                <a:endParaRPr lang="en-US" altLang="ja-JP" sz="40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F2B350D-4BCA-96D4-6C52-F5DE60477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172" y="4746171"/>
                <a:ext cx="16687800" cy="5209503"/>
              </a:xfrm>
              <a:prstGeom prst="rect">
                <a:avLst/>
              </a:prstGeom>
              <a:blipFill>
                <a:blip r:embed="rId3"/>
                <a:stretch>
                  <a:fillRect l="-1278" t="-1171" r="-8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3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4FE6F7-867E-27C5-F355-AD031A7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MUSE Construction: Overview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4472FB-5D74-D291-7F93-70991B4F8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F13494CA-34E4-3911-4F62-EA0CA88E6D5D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927100" y="1816099"/>
                <a:ext cx="17138478" cy="15052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We construct a MUSE scheme from only hash functions</a:t>
                </a:r>
              </a:p>
              <a:p>
                <a:pPr lvl="1"/>
                <a:r>
                  <a:rPr lang="en-US" altLang="ja-JP" dirty="0"/>
                  <a:t>DO’s master secret key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i="0" dirty="0" smtClean="0">
                        <a:latin typeface="Corbel" panose="020B0503020204020204" pitchFamily="34" charset="0"/>
                      </a:rPr>
                      <m:t>msk</m:t>
                    </m:r>
                  </m:oMath>
                </a14:m>
                <a:r>
                  <a:rPr lang="en-US" altLang="ja-JP" dirty="0"/>
                  <a:t> is used as a secret seed for the hash function</a:t>
                </a:r>
              </a:p>
            </p:txBody>
          </p:sp>
        </mc:Choice>
        <mc:Fallback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F13494CA-34E4-3911-4F62-EA0CA88E6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927100" y="1816099"/>
                <a:ext cx="17138478" cy="1505242"/>
              </a:xfrm>
              <a:blipFill>
                <a:blip r:embed="rId2"/>
                <a:stretch>
                  <a:fillRect l="-960" t="-2024" b="-64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吹き出し: 角を丸めた四角形 62">
                <a:extLst>
                  <a:ext uri="{FF2B5EF4-FFF2-40B4-BE49-F238E27FC236}">
                    <a16:creationId xmlns:a16="http://schemas.microsoft.com/office/drawing/2014/main" id="{BF1031C1-63C2-624B-0642-338519855D16}"/>
                  </a:ext>
                </a:extLst>
              </p:cNvPr>
              <p:cNvSpPr/>
              <p:nvPr/>
            </p:nvSpPr>
            <p:spPr>
              <a:xfrm>
                <a:off x="10716423" y="5764333"/>
                <a:ext cx="2760427" cy="572845"/>
              </a:xfrm>
              <a:prstGeom prst="wedgeRoundRectCallout">
                <a:avLst>
                  <a:gd name="adj1" fmla="val -38440"/>
                  <a:gd name="adj2" fmla="val 96551"/>
                  <a:gd name="adj3" fmla="val 16667"/>
                </a:avLst>
              </a:prstGeom>
              <a:solidFill>
                <a:schemeClr val="accent1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sz="3200" b="0" i="0" smtClean="0">
                              <a:latin typeface="Corbel" panose="020B0503020204020204" pitchFamily="34" charset="0"/>
                            </a:rPr>
                            <m:t>tag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sz="3200">
                              <a:latin typeface="Corbel" panose="020B0503020204020204" pitchFamily="34" charset="0"/>
                            </a:rPr>
                            <m:t>tag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63" name="吹き出し: 角を丸めた四角形 62">
                <a:extLst>
                  <a:ext uri="{FF2B5EF4-FFF2-40B4-BE49-F238E27FC236}">
                    <a16:creationId xmlns:a16="http://schemas.microsoft.com/office/drawing/2014/main" id="{BF1031C1-63C2-624B-0642-338519855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423" y="5764333"/>
                <a:ext cx="2760427" cy="572845"/>
              </a:xfrm>
              <a:prstGeom prst="wedgeRoundRectCallout">
                <a:avLst>
                  <a:gd name="adj1" fmla="val -38440"/>
                  <a:gd name="adj2" fmla="val 96551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444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プレースホルダー 3">
                <a:extLst>
                  <a:ext uri="{FF2B5EF4-FFF2-40B4-BE49-F238E27FC236}">
                    <a16:creationId xmlns:a16="http://schemas.microsoft.com/office/drawing/2014/main" id="{8AD409AC-92A6-9107-531B-7F9952F6DB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100" y="3321341"/>
                <a:ext cx="17138478" cy="24429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457200" indent="-457200" algn="l" defTabSz="1371417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0000" indent="-342854" algn="l" defTabSz="1371417" rtl="0" eaLnBrk="1" latinLnBrk="0" hangingPunct="1">
                  <a:lnSpc>
                    <a:spcPct val="120000"/>
                  </a:lnSpc>
                  <a:spcBef>
                    <a:spcPts val="75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l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32000" indent="-342854" algn="l" defTabSz="1371417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l"/>
                  <a:defRPr kumimoji="1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399980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85689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771397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106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2814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8523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/>
                  <a:t>User’s secret key: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mtClean="0">
                            <a:solidFill>
                              <a:schemeClr val="accent1"/>
                            </a:solidFill>
                            <a:latin typeface="Corbel" panose="020B0503020204020204" pitchFamily="34" charset="0"/>
                          </a:rPr>
                          <m:t>sk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altLang="ja-JP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ja-JP">
                        <a:solidFill>
                          <a:schemeClr val="accent1"/>
                        </a:solidFill>
                        <a:latin typeface="Corbel" panose="020B05030202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dirty="0">
                            <a:solidFill>
                              <a:schemeClr val="accent1"/>
                            </a:solidFill>
                            <a:latin typeface="Corbel" panose="020B0503020204020204" pitchFamily="34" charset="0"/>
                          </a:rPr>
                          <m:t>msk</m:t>
                        </m:r>
                        <m:r>
                          <m:rPr>
                            <m:lit/>
                          </m:rPr>
                          <a:rPr lang="en-US" altLang="ja-JP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altLang="ja-JP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ja-JP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lit/>
                          </m:rPr>
                          <a:rPr lang="en-US" altLang="ja-JP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 for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Creates trapdoor for keyword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mtClean="0">
                        <a:solidFill>
                          <a:schemeClr val="accent2"/>
                        </a:solidFill>
                        <a:latin typeface="Corbel" panose="020B05030202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solidFill>
                                  <a:schemeClr val="accent2"/>
                                </a:solidFill>
                                <a:latin typeface="Corbel" panose="020B0503020204020204" pitchFamily="34" charset="0"/>
                              </a:rPr>
                              <m:t>sk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ja-JP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ja-JP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ja-JP">
                        <a:latin typeface="Corbel" panose="020B05030202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mtClean="0">
                            <a:latin typeface="Corbel" panose="020B0503020204020204" pitchFamily="34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dirty="0">
                                <a:latin typeface="Corbel" panose="020B0503020204020204" pitchFamily="34" charset="0"/>
                              </a:rPr>
                              <m:t>msk</m:t>
                            </m:r>
                            <m:r>
                              <m:rPr>
                                <m:lit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  <m:r>
                              <m:rPr>
                                <m:lit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lit/>
                          </m:rPr>
                          <a:rPr lang="en-US" altLang="ja-JP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ja-JP" dirty="0"/>
              </a:p>
              <a:p>
                <a:r>
                  <a:rPr lang="en-US" altLang="ja-JP" dirty="0"/>
                  <a:t>DB entry for the file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mtClean="0">
                            <a:latin typeface="Cambria Math" panose="02040503050406030204" pitchFamily="18" charset="0"/>
                          </a:rPr>
                          <m:t>id</m:t>
                        </m:r>
                      </m:sub>
                    </m:sSub>
                  </m:oMath>
                </a14:m>
                <a:r>
                  <a:rPr lang="en-US" altLang="ja-JP" dirty="0"/>
                  <a:t> and keyword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ja-JP" dirty="0"/>
                  <a:t> associated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:</a:t>
                </a:r>
              </a:p>
            </p:txBody>
          </p:sp>
        </mc:Choice>
        <mc:Fallback xmlns="">
          <p:sp>
            <p:nvSpPr>
              <p:cNvPr id="64" name="テキスト プレースホルダー 3">
                <a:extLst>
                  <a:ext uri="{FF2B5EF4-FFF2-40B4-BE49-F238E27FC236}">
                    <a16:creationId xmlns:a16="http://schemas.microsoft.com/office/drawing/2014/main" id="{8AD409AC-92A6-9107-531B-7F9952F6D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3321341"/>
                <a:ext cx="17138478" cy="2442992"/>
              </a:xfrm>
              <a:prstGeom prst="rect">
                <a:avLst/>
              </a:prstGeom>
              <a:blipFill>
                <a:blip r:embed="rId4"/>
                <a:stretch>
                  <a:fillRect l="-960" b="-59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プレースホルダー 3">
                <a:extLst>
                  <a:ext uri="{FF2B5EF4-FFF2-40B4-BE49-F238E27FC236}">
                    <a16:creationId xmlns:a16="http://schemas.microsoft.com/office/drawing/2014/main" id="{5444BB4E-7D46-A7EB-3CDF-793ABD1141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100" y="5731439"/>
                <a:ext cx="17138478" cy="70158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457200" indent="-457200" algn="l" defTabSz="1371417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0000" indent="-342854" algn="l" defTabSz="1371417" rtl="0" eaLnBrk="1" latinLnBrk="0" hangingPunct="1">
                  <a:lnSpc>
                    <a:spcPct val="120000"/>
                  </a:lnSpc>
                  <a:spcBef>
                    <a:spcPts val="75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l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32000" indent="-342854" algn="l" defTabSz="1371417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l"/>
                  <a:defRPr kumimoji="1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399980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85689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771397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106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2814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8523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ja-JP" dirty="0"/>
                  <a:t>Randomly choose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65" name="テキスト プレースホルダー 3">
                <a:extLst>
                  <a:ext uri="{FF2B5EF4-FFF2-40B4-BE49-F238E27FC236}">
                    <a16:creationId xmlns:a16="http://schemas.microsoft.com/office/drawing/2014/main" id="{5444BB4E-7D46-A7EB-3CDF-793ABD114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5731439"/>
                <a:ext cx="17138478" cy="701586"/>
              </a:xfrm>
              <a:prstGeom prst="rect">
                <a:avLst/>
              </a:prstGeom>
              <a:blipFill>
                <a:blip r:embed="rId5"/>
                <a:stretch>
                  <a:fillRect t="-2609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プレースホルダー 3">
                <a:extLst>
                  <a:ext uri="{FF2B5EF4-FFF2-40B4-BE49-F238E27FC236}">
                    <a16:creationId xmlns:a16="http://schemas.microsoft.com/office/drawing/2014/main" id="{899255E4-F133-AD12-CAB8-4D979B43F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100" y="7090117"/>
                <a:ext cx="17138478" cy="236789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457200" indent="-457200" algn="l" defTabSz="1371417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0000" indent="-342854" algn="l" defTabSz="1371417" rtl="0" eaLnBrk="1" latinLnBrk="0" hangingPunct="1">
                  <a:lnSpc>
                    <a:spcPct val="120000"/>
                  </a:lnSpc>
                  <a:spcBef>
                    <a:spcPts val="75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l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32000" indent="-342854" algn="l" defTabSz="1371417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l"/>
                  <a:defRPr kumimoji="1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399980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85689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771397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106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2814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8523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/>
                <a:r>
                  <a:rPr lang="en-US" altLang="ja-JP" dirty="0">
                    <a:solidFill>
                      <a:schemeClr val="accent1"/>
                    </a:solidFill>
                  </a:rPr>
                  <a:t>1st layer corresponds to a secret-key part</a:t>
                </a:r>
              </a:p>
              <a:p>
                <a:pPr lvl="2"/>
                <a:r>
                  <a:rPr lang="en-US" altLang="ja-JP" dirty="0">
                    <a:solidFill>
                      <a:schemeClr val="accent2"/>
                    </a:solidFill>
                  </a:rPr>
                  <a:t>2nd layer corresponds to a trapdoor for a keyword w</a:t>
                </a:r>
              </a:p>
              <a:p>
                <a:pPr lvl="2"/>
                <a:r>
                  <a:rPr lang="en-US" altLang="ja-JP" dirty="0">
                    <a:solidFill>
                      <a:schemeClr val="tx1"/>
                    </a:solidFill>
                  </a:rPr>
                  <a:t>3rd layer randomizes the 1st and 2nd layers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ja-JP" dirty="0">
                    <a:solidFill>
                      <a:schemeClr val="accent6"/>
                    </a:solidFill>
                  </a:rPr>
                  <a:t> is used for search verification</a:t>
                </a:r>
              </a:p>
            </p:txBody>
          </p:sp>
        </mc:Choice>
        <mc:Fallback xmlns="">
          <p:sp>
            <p:nvSpPr>
              <p:cNvPr id="66" name="テキスト プレースホルダー 3">
                <a:extLst>
                  <a:ext uri="{FF2B5EF4-FFF2-40B4-BE49-F238E27FC236}">
                    <a16:creationId xmlns:a16="http://schemas.microsoft.com/office/drawing/2014/main" id="{899255E4-F133-AD12-CAB8-4D979B43F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7090117"/>
                <a:ext cx="17138478" cy="2367894"/>
              </a:xfrm>
              <a:prstGeom prst="rect">
                <a:avLst/>
              </a:prstGeom>
              <a:blipFill>
                <a:blip r:embed="rId6"/>
                <a:stretch>
                  <a:fillRect t="-257" b="-5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プレースホルダー 3">
                <a:extLst>
                  <a:ext uri="{FF2B5EF4-FFF2-40B4-BE49-F238E27FC236}">
                    <a16:creationId xmlns:a16="http://schemas.microsoft.com/office/drawing/2014/main" id="{EBB3B909-DB62-7F32-A62D-1EB942A5E0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100" y="9458011"/>
                <a:ext cx="17138478" cy="78519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457200" indent="-457200" algn="l" defTabSz="1371417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0000" indent="-342854" algn="l" defTabSz="1371417" rtl="0" eaLnBrk="1" latinLnBrk="0" hangingPunct="1">
                  <a:lnSpc>
                    <a:spcPct val="120000"/>
                  </a:lnSpc>
                  <a:spcBef>
                    <a:spcPts val="75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l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32000" indent="-342854" algn="l" defTabSz="1371417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l"/>
                  <a:defRPr kumimoji="1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399980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85689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771397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106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2814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8523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ja-JP" dirty="0"/>
                  <a:t>DB entry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mtClean="0">
                            <a:latin typeface="Corbel" panose="020B0503020204020204" pitchFamily="34" charset="0"/>
                          </a:rPr>
                          <m:t>id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orbel" panose="020B0503020204020204" pitchFamily="34" charset="0"/>
                              </a:rPr>
                              <m:t>tag</m:t>
                            </m:r>
                          </m:e>
                          <m:sub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orbel" panose="020B0503020204020204" pitchFamily="34" charset="0"/>
                              </a:rPr>
                              <m:t>tag</m:t>
                            </m:r>
                          </m:e>
                          <m:sub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mtClean="0">
                                <a:latin typeface="Corbel" panose="020B0503020204020204" pitchFamily="34" charset="0"/>
                              </a:rPr>
                              <m:t>tag</m:t>
                            </m:r>
                          </m:e>
                          <m:sub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Corbel" panose="020B0503020204020204" pitchFamily="34" charset="0"/>
                          </a:rPr>
                          <m:t>tag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altLang="ja-JP">
                        <a:latin typeface="Corbel" panose="020B05030202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67" name="テキスト プレースホルダー 3">
                <a:extLst>
                  <a:ext uri="{FF2B5EF4-FFF2-40B4-BE49-F238E27FC236}">
                    <a16:creationId xmlns:a16="http://schemas.microsoft.com/office/drawing/2014/main" id="{EBB3B909-DB62-7F32-A62D-1EB942A5E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9458011"/>
                <a:ext cx="17138478" cy="785198"/>
              </a:xfrm>
              <a:prstGeom prst="rect">
                <a:avLst/>
              </a:prstGeom>
              <a:blipFill>
                <a:blip r:embed="rId7"/>
                <a:stretch>
                  <a:fillRect t="-2344"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プレースホルダー 3">
                <a:extLst>
                  <a:ext uri="{FF2B5EF4-FFF2-40B4-BE49-F238E27FC236}">
                    <a16:creationId xmlns:a16="http://schemas.microsoft.com/office/drawing/2014/main" id="{EA81D8AC-76AE-5C13-0E67-B9A8CB15AF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100" y="6421425"/>
                <a:ext cx="17138478" cy="70158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457200" indent="-457200" algn="l" defTabSz="1371417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0000" indent="-342854" algn="l" defTabSz="1371417" rtl="0" eaLnBrk="1" latinLnBrk="0" hangingPunct="1">
                  <a:lnSpc>
                    <a:spcPct val="120000"/>
                  </a:lnSpc>
                  <a:spcBef>
                    <a:spcPts val="75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l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32000" indent="-342854" algn="l" defTabSz="1371417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l"/>
                  <a:defRPr kumimoji="1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399980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85689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771397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106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2814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8523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ja-JP" dirty="0"/>
                  <a:t>Compute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mtClean="0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mtClean="0">
                            <a:solidFill>
                              <a:schemeClr val="accent2"/>
                            </a:solidFill>
                            <a:latin typeface="Corbel" panose="020B0503020204020204" pitchFamily="34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ja-JP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smtClean="0">
                                <a:solidFill>
                                  <a:schemeClr val="accent1"/>
                                </a:solidFill>
                                <a:latin typeface="Corbel" panose="020B0503020204020204" pitchFamily="34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ja-JP" dirty="0">
                                    <a:solidFill>
                                      <a:schemeClr val="accent1"/>
                                    </a:solidFill>
                                    <a:latin typeface="Corbel" panose="020B0503020204020204" pitchFamily="34" charset="0"/>
                                  </a:rPr>
                                  <m:t>msk</m:t>
                                </m:r>
                                <m:r>
                                  <m:rPr>
                                    <m:lit/>
                                  </m:r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altLang="ja-JP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  <m:r>
                                  <m:rPr>
                                    <m:lit/>
                                  </m:rPr>
                                  <a:rPr lang="en-US" altLang="ja-JP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m:rPr>
                                    <m:lit/>
                                  </m:r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altLang="ja-JP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e>
                            </m:d>
                            <m:r>
                              <m:rPr>
                                <m:lit/>
                              </m:rPr>
                              <a:rPr lang="en-US" altLang="ja-JP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altLang="ja-JP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ja-JP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nor/>
                      </m:rPr>
                      <a:rPr lang="en-US" altLang="ja-JP" smtClean="0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mtClean="0">
                            <a:solidFill>
                              <a:schemeClr val="accent2"/>
                            </a:solidFill>
                            <a:latin typeface="Corbel" panose="020B0503020204020204" pitchFamily="34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smtClean="0">
                                <a:solidFill>
                                  <a:schemeClr val="accent1"/>
                                </a:solidFill>
                                <a:latin typeface="Corbel" panose="020B0503020204020204" pitchFamily="34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ja-JP" dirty="0">
                                    <a:solidFill>
                                      <a:schemeClr val="accent1"/>
                                    </a:solidFill>
                                    <a:latin typeface="Corbel" panose="020B0503020204020204" pitchFamily="34" charset="0"/>
                                  </a:rPr>
                                  <m:t>msk</m:t>
                                </m:r>
                                <m:r>
                                  <m:rPr>
                                    <m:lit/>
                                  </m:r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m:rPr>
                                    <m:lit/>
                                  </m:r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lit/>
                              </m:rPr>
                              <a:rPr lang="en-US" altLang="ja-JP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altLang="ja-JP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68" name="テキスト プレースホルダー 3">
                <a:extLst>
                  <a:ext uri="{FF2B5EF4-FFF2-40B4-BE49-F238E27FC236}">
                    <a16:creationId xmlns:a16="http://schemas.microsoft.com/office/drawing/2014/main" id="{EA81D8AC-76AE-5C13-0E67-B9A8CB15A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6421425"/>
                <a:ext cx="17138478" cy="701586"/>
              </a:xfrm>
              <a:prstGeom prst="rect">
                <a:avLst/>
              </a:prstGeom>
              <a:blipFill>
                <a:blip r:embed="rId8"/>
                <a:stretch>
                  <a:fillRect t="-2609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3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プレースホルダー 3">
                <a:extLst>
                  <a:ext uri="{FF2B5EF4-FFF2-40B4-BE49-F238E27FC236}">
                    <a16:creationId xmlns:a16="http://schemas.microsoft.com/office/drawing/2014/main" id="{8AD409AC-92A6-9107-531B-7F9952F6DB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100" y="1817465"/>
                <a:ext cx="17138478" cy="24429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457200" indent="-457200" algn="l" defTabSz="1371417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0000" indent="-342854" algn="l" defTabSz="1371417" rtl="0" eaLnBrk="1" latinLnBrk="0" hangingPunct="1">
                  <a:lnSpc>
                    <a:spcPct val="120000"/>
                  </a:lnSpc>
                  <a:spcBef>
                    <a:spcPts val="75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l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32000" indent="-342854" algn="l" defTabSz="1371417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l"/>
                  <a:defRPr kumimoji="1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399980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85689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771397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106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2814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8523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/>
                  <a:t>User’s secret key</a:t>
                </a:r>
                <a:r>
                  <a:rPr lang="en-US" altLang="ja-JP" dirty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mtClean="0">
                            <a:solidFill>
                              <a:schemeClr val="accent1"/>
                            </a:solidFill>
                            <a:latin typeface="Corbel" panose="020B0503020204020204" pitchFamily="34" charset="0"/>
                          </a:rPr>
                          <m:t>sk</m:t>
                        </m:r>
                      </m:e>
                      <m:sub>
                        <m:r>
                          <a:rPr lang="en-US" altLang="ja-JP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altLang="ja-JP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ja-JP">
                        <a:solidFill>
                          <a:schemeClr val="accent1"/>
                        </a:solidFill>
                        <a:latin typeface="Corbel" panose="020B05030202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dirty="0">
                            <a:solidFill>
                              <a:schemeClr val="accent1"/>
                            </a:solidFill>
                            <a:latin typeface="Corbel" panose="020B0503020204020204" pitchFamily="34" charset="0"/>
                          </a:rPr>
                          <m:t>msk</m:t>
                        </m:r>
                        <m:r>
                          <m:rPr>
                            <m:lit/>
                          </m:rPr>
                          <a:rPr lang="en-US" altLang="ja-JP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altLang="ja-JP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ja-JP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m:rPr>
                            <m:lit/>
                          </m:rPr>
                          <a:rPr lang="en-US" altLang="ja-JP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 for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Creates trapdoor for keyword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mtClean="0">
                        <a:solidFill>
                          <a:schemeClr val="accent2"/>
                        </a:solidFill>
                        <a:latin typeface="Corbel" panose="020B05030202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solidFill>
                                  <a:schemeClr val="accent2"/>
                                </a:solidFill>
                                <a:latin typeface="Corbel" panose="020B0503020204020204" pitchFamily="34" charset="0"/>
                              </a:rPr>
                              <m:t>sk</m:t>
                            </m:r>
                          </m:e>
                          <m:sub>
                            <m:r>
                              <a:rPr lang="en-US" altLang="ja-JP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altLang="ja-JP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ja-JP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ja-JP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ja-JP">
                        <a:latin typeface="Corbel" panose="020B05030202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mtClean="0">
                            <a:latin typeface="Corbel" panose="020B0503020204020204" pitchFamily="34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dirty="0">
                                <a:latin typeface="Corbel" panose="020B0503020204020204" pitchFamily="34" charset="0"/>
                              </a:rPr>
                              <m:t>msk</m:t>
                            </m:r>
                            <m:r>
                              <m:rPr>
                                <m:lit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  <m:r>
                              <m:rPr>
                                <m:lit/>
                              </m:rPr>
                              <a:rPr lang="en-US" altLang="ja-JP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lit/>
                          </m:rPr>
                          <a:rPr lang="en-US" altLang="ja-JP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ja-JP" dirty="0"/>
              </a:p>
              <a:p>
                <a:r>
                  <a:rPr lang="en-US" altLang="ja-JP" dirty="0"/>
                  <a:t>DB entry for the file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mtClean="0">
                            <a:latin typeface="Cambria Math" panose="02040503050406030204" pitchFamily="18" charset="0"/>
                          </a:rPr>
                          <m:t>id</m:t>
                        </m:r>
                      </m:sub>
                    </m:sSub>
                  </m:oMath>
                </a14:m>
                <a:r>
                  <a:rPr lang="en-US" altLang="ja-JP" dirty="0"/>
                  <a:t> and keyword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ja-JP" dirty="0"/>
                  <a:t> associated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:</a:t>
                </a:r>
              </a:p>
            </p:txBody>
          </p:sp>
        </mc:Choice>
        <mc:Fallback xmlns="">
          <p:sp>
            <p:nvSpPr>
              <p:cNvPr id="64" name="テキスト プレースホルダー 3">
                <a:extLst>
                  <a:ext uri="{FF2B5EF4-FFF2-40B4-BE49-F238E27FC236}">
                    <a16:creationId xmlns:a16="http://schemas.microsoft.com/office/drawing/2014/main" id="{8AD409AC-92A6-9107-531B-7F9952F6D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1817465"/>
                <a:ext cx="17138478" cy="2442992"/>
              </a:xfrm>
              <a:prstGeom prst="rect">
                <a:avLst/>
              </a:prstGeom>
              <a:blipFill>
                <a:blip r:embed="rId2"/>
                <a:stretch>
                  <a:fillRect l="-960" b="-59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D84FE6F7-867E-27C5-F355-AD031A7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MUSE Construction: Overview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4472FB-5D74-D291-7F93-70991B4F8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042598" y="9621955"/>
            <a:ext cx="736600" cy="547603"/>
          </a:xfrm>
        </p:spPr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吹き出し: 角を丸めた四角形 62">
                <a:extLst>
                  <a:ext uri="{FF2B5EF4-FFF2-40B4-BE49-F238E27FC236}">
                    <a16:creationId xmlns:a16="http://schemas.microsoft.com/office/drawing/2014/main" id="{BF1031C1-63C2-624B-0642-338519855D16}"/>
                  </a:ext>
                </a:extLst>
              </p:cNvPr>
              <p:cNvSpPr/>
              <p:nvPr/>
            </p:nvSpPr>
            <p:spPr>
              <a:xfrm>
                <a:off x="12545223" y="4895692"/>
                <a:ext cx="2760427" cy="572845"/>
              </a:xfrm>
              <a:prstGeom prst="wedgeRoundRectCallout">
                <a:avLst>
                  <a:gd name="adj1" fmla="val -63412"/>
                  <a:gd name="adj2" fmla="val -43427"/>
                  <a:gd name="adj3" fmla="val 16667"/>
                </a:avLst>
              </a:prstGeom>
              <a:solidFill>
                <a:schemeClr val="accent1"/>
              </a:solidFill>
              <a:ln w="444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sz="3200" b="0" i="0" smtClean="0">
                              <a:latin typeface="Corbel" panose="020B0503020204020204" pitchFamily="34" charset="0"/>
                            </a:rPr>
                            <m:t>tag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sz="3200">
                              <a:latin typeface="Corbel" panose="020B0503020204020204" pitchFamily="34" charset="0"/>
                            </a:rPr>
                            <m:t>tag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63" name="吹き出し: 角を丸めた四角形 62">
                <a:extLst>
                  <a:ext uri="{FF2B5EF4-FFF2-40B4-BE49-F238E27FC236}">
                    <a16:creationId xmlns:a16="http://schemas.microsoft.com/office/drawing/2014/main" id="{BF1031C1-63C2-624B-0642-338519855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5223" y="4895692"/>
                <a:ext cx="2760427" cy="572845"/>
              </a:xfrm>
              <a:prstGeom prst="wedgeRoundRectCallout">
                <a:avLst>
                  <a:gd name="adj1" fmla="val -63412"/>
                  <a:gd name="adj2" fmla="val -43427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444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プレースホルダー 3">
                <a:extLst>
                  <a:ext uri="{FF2B5EF4-FFF2-40B4-BE49-F238E27FC236}">
                    <a16:creationId xmlns:a16="http://schemas.microsoft.com/office/drawing/2014/main" id="{EBB3B909-DB62-7F32-A62D-1EB942A5E0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100" y="4895692"/>
                <a:ext cx="17138478" cy="78519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457200" indent="-457200" algn="l" defTabSz="1371417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0000" indent="-342854" algn="l" defTabSz="1371417" rtl="0" eaLnBrk="1" latinLnBrk="0" hangingPunct="1">
                  <a:lnSpc>
                    <a:spcPct val="120000"/>
                  </a:lnSpc>
                  <a:spcBef>
                    <a:spcPts val="75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l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32000" indent="-342854" algn="l" defTabSz="1371417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l"/>
                  <a:defRPr kumimoji="1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399980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85689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771397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106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2814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8523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ja-JP" dirty="0"/>
                  <a:t>DB entry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mtClean="0">
                            <a:latin typeface="Corbel" panose="020B0503020204020204" pitchFamily="34" charset="0"/>
                          </a:rPr>
                          <m:t>id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orbel" panose="020B0503020204020204" pitchFamily="34" charset="0"/>
                              </a:rPr>
                              <m:t>tag</m:t>
                            </m:r>
                          </m:e>
                          <m:sub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>
                                <a:latin typeface="Corbel" panose="020B0503020204020204" pitchFamily="34" charset="0"/>
                              </a:rPr>
                              <m:t>tag</m:t>
                            </m:r>
                          </m:e>
                          <m:sub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mtClean="0">
                                <a:latin typeface="Corbel" panose="020B0503020204020204" pitchFamily="34" charset="0"/>
                              </a:rPr>
                              <m:t>tag</m:t>
                            </m:r>
                          </m:e>
                          <m:sub>
                            <m: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Corbel" panose="020B0503020204020204" pitchFamily="34" charset="0"/>
                          </a:rPr>
                          <m:t>tag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lang="en-US" altLang="ja-JP">
                        <a:latin typeface="Corbel" panose="020B05030202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67" name="テキスト プレースホルダー 3">
                <a:extLst>
                  <a:ext uri="{FF2B5EF4-FFF2-40B4-BE49-F238E27FC236}">
                    <a16:creationId xmlns:a16="http://schemas.microsoft.com/office/drawing/2014/main" id="{EBB3B909-DB62-7F32-A62D-1EB942A5E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4895692"/>
                <a:ext cx="17138478" cy="785198"/>
              </a:xfrm>
              <a:prstGeom prst="rect">
                <a:avLst/>
              </a:prstGeom>
              <a:blipFill>
                <a:blip r:embed="rId4"/>
                <a:stretch>
                  <a:fillRect t="-2326"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プレースホルダー 3">
                <a:extLst>
                  <a:ext uri="{FF2B5EF4-FFF2-40B4-BE49-F238E27FC236}">
                    <a16:creationId xmlns:a16="http://schemas.microsoft.com/office/drawing/2014/main" id="{52EE8CF4-5EB5-E6D4-8808-B5B22AA8CA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100" y="4194106"/>
                <a:ext cx="17138478" cy="70158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457200" indent="-457200" algn="l" defTabSz="1371417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n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0000" indent="-342854" algn="l" defTabSz="1371417" rtl="0" eaLnBrk="1" latinLnBrk="0" hangingPunct="1">
                  <a:lnSpc>
                    <a:spcPct val="120000"/>
                  </a:lnSpc>
                  <a:spcBef>
                    <a:spcPts val="75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l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32000" indent="-342854" algn="l" defTabSz="1371417" rtl="0" eaLnBrk="1" latinLnBrk="0" hangingPunct="1">
                  <a:lnSpc>
                    <a:spcPct val="120000"/>
                  </a:lnSpc>
                  <a:spcBef>
                    <a:spcPts val="6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l"/>
                  <a:defRPr kumimoji="1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2399980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85689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Wingdings" panose="05000000000000000000" pitchFamily="2" charset="2"/>
                  <a:buChar char="l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771397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57106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142814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28523" indent="-342854" algn="l" defTabSz="1371417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kumimoji="1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ja-JP" dirty="0"/>
                  <a:t>Compute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>
                        <a:latin typeface="Corbel" panose="020B05030202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mtClean="0">
                            <a:solidFill>
                              <a:schemeClr val="accent2"/>
                            </a:solidFill>
                            <a:latin typeface="Corbel" panose="020B0503020204020204" pitchFamily="34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ja-JP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smtClean="0">
                                <a:solidFill>
                                  <a:schemeClr val="accent1"/>
                                </a:solidFill>
                                <a:latin typeface="Corbel" panose="020B0503020204020204" pitchFamily="34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ja-JP" dirty="0">
                                    <a:solidFill>
                                      <a:schemeClr val="accent1"/>
                                    </a:solidFill>
                                    <a:latin typeface="Corbel" panose="020B0503020204020204" pitchFamily="34" charset="0"/>
                                  </a:rPr>
                                  <m:t>msk</m:t>
                                </m:r>
                                <m:r>
                                  <m:rPr>
                                    <m:lit/>
                                  </m:r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altLang="ja-JP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  <m:r>
                                  <m:rPr>
                                    <m:lit/>
                                  </m:rPr>
                                  <a:rPr lang="en-US" altLang="ja-JP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m:rPr>
                                    <m:lit/>
                                  </m:r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altLang="ja-JP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e>
                            </m:d>
                            <m:r>
                              <m:rPr>
                                <m:lit/>
                              </m:rPr>
                              <a:rPr lang="en-US" altLang="ja-JP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altLang="ja-JP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altLang="ja-JP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m:rPr>
                        <m:nor/>
                      </m:rPr>
                      <a:rPr lang="en-US" altLang="ja-JP">
                        <a:latin typeface="Corbel" panose="020B05030202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mtClean="0">
                            <a:solidFill>
                              <a:schemeClr val="accent2"/>
                            </a:solidFill>
                            <a:latin typeface="Corbel" panose="020B0503020204020204" pitchFamily="34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smtClean="0">
                                <a:solidFill>
                                  <a:schemeClr val="accent1"/>
                                </a:solidFill>
                                <a:latin typeface="Corbel" panose="020B0503020204020204" pitchFamily="34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ja-JP" dirty="0">
                                    <a:solidFill>
                                      <a:schemeClr val="accent1"/>
                                    </a:solidFill>
                                    <a:latin typeface="Corbel" panose="020B0503020204020204" pitchFamily="34" charset="0"/>
                                  </a:rPr>
                                  <m:t>msk</m:t>
                                </m:r>
                                <m:r>
                                  <m:rPr>
                                    <m:lit/>
                                  </m:r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m:rPr>
                                    <m:lit/>
                                  </m:rPr>
                                  <a:rPr lang="en-US" altLang="ja-JP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e>
                            </m:d>
                            <m:r>
                              <m:rPr>
                                <m:lit/>
                              </m:rPr>
                              <a:rPr lang="en-US" altLang="ja-JP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altLang="ja-JP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altLang="ja-JP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altLang="ja-JP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8" name="テキスト プレースホルダー 3">
                <a:extLst>
                  <a:ext uri="{FF2B5EF4-FFF2-40B4-BE49-F238E27FC236}">
                    <a16:creationId xmlns:a16="http://schemas.microsoft.com/office/drawing/2014/main" id="{52EE8CF4-5EB5-E6D4-8808-B5B22AA8C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4194106"/>
                <a:ext cx="17138478" cy="701586"/>
              </a:xfrm>
              <a:prstGeom prst="rect">
                <a:avLst/>
              </a:prstGeom>
              <a:blipFill>
                <a:blip r:embed="rId5"/>
                <a:stretch>
                  <a:fillRect t="-2609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DD571F9-A5EE-B39F-7682-07F375F03E43}"/>
              </a:ext>
            </a:extLst>
          </p:cNvPr>
          <p:cNvSpPr/>
          <p:nvPr/>
        </p:nvSpPr>
        <p:spPr>
          <a:xfrm>
            <a:off x="1012632" y="9042393"/>
            <a:ext cx="1902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Data Owner</a:t>
            </a:r>
            <a:endParaRPr lang="ja-JP" altLang="en-US" sz="24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B8E38A9-B7C7-5593-CF66-C8DE4DE23E60}"/>
              </a:ext>
            </a:extLst>
          </p:cNvPr>
          <p:cNvSpPr/>
          <p:nvPr/>
        </p:nvSpPr>
        <p:spPr>
          <a:xfrm>
            <a:off x="5293365" y="8996443"/>
            <a:ext cx="122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Users </a:t>
            </a:r>
            <a:endParaRPr lang="ja-JP" altLang="en-US" sz="28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E7059D4-B32B-40EA-0DD0-3832786B9D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6"/>
          <a:stretch/>
        </p:blipFill>
        <p:spPr>
          <a:xfrm>
            <a:off x="5317250" y="7339628"/>
            <a:ext cx="975918" cy="1558873"/>
          </a:xfrm>
          <a:prstGeom prst="rect">
            <a:avLst/>
          </a:prstGeom>
        </p:spPr>
      </p:pic>
      <p:pic>
        <p:nvPicPr>
          <p:cNvPr id="12" name="Picture 2" descr="https://openclipart.org/image/800px/212933">
            <a:extLst>
              <a:ext uri="{FF2B5EF4-FFF2-40B4-BE49-F238E27FC236}">
                <a16:creationId xmlns:a16="http://schemas.microsoft.com/office/drawing/2014/main" id="{D849FB35-4E6D-1794-6123-22B949D3D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963" y="7641116"/>
            <a:ext cx="1075558" cy="13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232E11D6-96C9-93DF-F7D7-C8A78E9F1C40}"/>
              </a:ext>
            </a:extLst>
          </p:cNvPr>
          <p:cNvSpPr/>
          <p:nvPr/>
        </p:nvSpPr>
        <p:spPr>
          <a:xfrm>
            <a:off x="1263362" y="6700835"/>
            <a:ext cx="1323624" cy="584774"/>
          </a:xfrm>
          <a:prstGeom prst="wedgeRoundRectCallout">
            <a:avLst>
              <a:gd name="adj1" fmla="val -2487"/>
              <a:gd name="adj2" fmla="val 95561"/>
              <a:gd name="adj3" fmla="val 16667"/>
            </a:avLst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2D75D0A-908F-5F57-7E91-FD90A45ACD46}"/>
                  </a:ext>
                </a:extLst>
              </p:cNvPr>
              <p:cNvSpPr txBox="1"/>
              <p:nvPr/>
            </p:nvSpPr>
            <p:spPr>
              <a:xfrm>
                <a:off x="1194000" y="6700834"/>
                <a:ext cx="13929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3200" dirty="0" smtClean="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m:t>msk</m:t>
                      </m:r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2D75D0A-908F-5F57-7E91-FD90A45AC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000" y="6700834"/>
                <a:ext cx="139298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DCA17EC7-B986-04BE-6567-0BD9184F495E}"/>
              </a:ext>
            </a:extLst>
          </p:cNvPr>
          <p:cNvSpPr/>
          <p:nvPr/>
        </p:nvSpPr>
        <p:spPr>
          <a:xfrm>
            <a:off x="3480117" y="6243094"/>
            <a:ext cx="6713449" cy="664093"/>
          </a:xfrm>
          <a:prstGeom prst="wedgeRoundRectCallout">
            <a:avLst>
              <a:gd name="adj1" fmla="val -16495"/>
              <a:gd name="adj2" fmla="val 113715"/>
              <a:gd name="adj3" fmla="val 16667"/>
            </a:avLst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8FDDF9D-8298-08DB-3080-977F30A0305C}"/>
                  </a:ext>
                </a:extLst>
              </p:cNvPr>
              <p:cNvSpPr txBox="1"/>
              <p:nvPr/>
            </p:nvSpPr>
            <p:spPr>
              <a:xfrm>
                <a:off x="3480117" y="6243094"/>
                <a:ext cx="6713449" cy="664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sz="3200">
                              <a:solidFill>
                                <a:schemeClr val="bg1"/>
                              </a:solidFill>
                              <a:latin typeface="Corbel" panose="020B0503020204020204" pitchFamily="34" charset="0"/>
                            </a:rPr>
                            <m:t>sk</m:t>
                          </m:r>
                        </m:e>
                        <m:sub>
                          <m:r>
                            <a:rPr kumimoji="1" lang="en-US" altLang="ja-JP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kumimoji="1"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320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m:t>H</m:t>
                      </m:r>
                      <m:d>
                        <m:dPr>
                          <m:ctrlP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ja-JP" sz="3200" dirty="0">
                              <a:solidFill>
                                <a:schemeClr val="bg1"/>
                              </a:solidFill>
                              <a:latin typeface="Corbel" panose="020B0503020204020204" pitchFamily="34" charset="0"/>
                            </a:rPr>
                            <m:t>msk</m:t>
                          </m:r>
                          <m:r>
                            <m:rPr>
                              <m:lit/>
                            </m:rP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lit/>
                            </m:rP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  <m:r>
                            <m:rPr>
                              <m:lit/>
                            </m:rP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lit/>
                            </m:rP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8FDDF9D-8298-08DB-3080-977F30A03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17" y="6243094"/>
                <a:ext cx="6713449" cy="6640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角丸四角形 96">
            <a:extLst>
              <a:ext uri="{FF2B5EF4-FFF2-40B4-BE49-F238E27FC236}">
                <a16:creationId xmlns:a16="http://schemas.microsoft.com/office/drawing/2014/main" id="{0CF6263D-C0FA-BDC6-ACFF-BF452159B0DC}"/>
              </a:ext>
            </a:extLst>
          </p:cNvPr>
          <p:cNvSpPr/>
          <p:nvPr/>
        </p:nvSpPr>
        <p:spPr>
          <a:xfrm>
            <a:off x="10768108" y="6869691"/>
            <a:ext cx="2181102" cy="3226393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700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7BC3622-0CCC-6941-3BBC-149E81EFDA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508" y="5484026"/>
            <a:ext cx="1437149" cy="147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0E09941-3843-5252-22DA-116BE63E34A7}"/>
                  </a:ext>
                </a:extLst>
              </p:cNvPr>
              <p:cNvSpPr txBox="1"/>
              <p:nvPr/>
            </p:nvSpPr>
            <p:spPr>
              <a:xfrm>
                <a:off x="6561322" y="7399569"/>
                <a:ext cx="3775646" cy="664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kumimoji="1" lang="en-US" altLang="ja-JP" sz="3200" b="0" i="0" smtClean="0">
                              <a:solidFill>
                                <a:schemeClr val="accent1"/>
                              </a:solidFill>
                              <a:latin typeface="Corbel" panose="020B0503020204020204" pitchFamily="34" charset="0"/>
                            </a:rPr>
                            <m:t>trpdr</m:t>
                          </m:r>
                        </m:e>
                        <m:sub>
                          <m:r>
                            <a:rPr kumimoji="1" lang="en-US" altLang="ja-JP" sz="32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kumimoji="1" lang="en-US" altLang="ja-JP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kumimoji="1" lang="en-US" altLang="ja-JP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3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rPr>
                        <m:t>H</m:t>
                      </m:r>
                      <m:d>
                        <m:dPr>
                          <m:ctrlPr>
                            <a:rPr lang="en-US" altLang="ja-JP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kumimoji="1" lang="en-US" altLang="ja-JP" sz="3200">
                                  <a:solidFill>
                                    <a:schemeClr val="accent1"/>
                                  </a:solidFill>
                                  <a:latin typeface="Corbel" panose="020B0503020204020204" pitchFamily="34" charset="0"/>
                                </a:rPr>
                                <m:t>sk</m:t>
                              </m:r>
                            </m:e>
                            <m:sub>
                              <m:r>
                                <a:rPr kumimoji="1" lang="en-US" altLang="ja-JP" sz="32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altLang="ja-JP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ja-JP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ja-JP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0E09941-3843-5252-22DA-116BE63E3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322" y="7399569"/>
                <a:ext cx="3775646" cy="6640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D61EB19-CC70-967C-99F1-3A2E94E9209B}"/>
              </a:ext>
            </a:extLst>
          </p:cNvPr>
          <p:cNvGrpSpPr/>
          <p:nvPr/>
        </p:nvGrpSpPr>
        <p:grpSpPr>
          <a:xfrm>
            <a:off x="11386819" y="7958298"/>
            <a:ext cx="1019053" cy="1836029"/>
            <a:chOff x="3681839" y="3553759"/>
            <a:chExt cx="816746" cy="1471532"/>
          </a:xfrm>
        </p:grpSpPr>
        <p:sp>
          <p:nvSpPr>
            <p:cNvPr id="22" name="円柱 21">
              <a:extLst>
                <a:ext uri="{FF2B5EF4-FFF2-40B4-BE49-F238E27FC236}">
                  <a16:creationId xmlns:a16="http://schemas.microsoft.com/office/drawing/2014/main" id="{B2468F43-2754-D0D4-DDE5-9AE390F058ED}"/>
                </a:ext>
              </a:extLst>
            </p:cNvPr>
            <p:cNvSpPr/>
            <p:nvPr/>
          </p:nvSpPr>
          <p:spPr>
            <a:xfrm>
              <a:off x="3681839" y="4181912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柱 22">
              <a:extLst>
                <a:ext uri="{FF2B5EF4-FFF2-40B4-BE49-F238E27FC236}">
                  <a16:creationId xmlns:a16="http://schemas.microsoft.com/office/drawing/2014/main" id="{2256E16E-97CC-2CF1-19CA-4C7A47859345}"/>
                </a:ext>
              </a:extLst>
            </p:cNvPr>
            <p:cNvSpPr/>
            <p:nvPr/>
          </p:nvSpPr>
          <p:spPr>
            <a:xfrm>
              <a:off x="3681839" y="4008269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円柱 23">
              <a:extLst>
                <a:ext uri="{FF2B5EF4-FFF2-40B4-BE49-F238E27FC236}">
                  <a16:creationId xmlns:a16="http://schemas.microsoft.com/office/drawing/2014/main" id="{745017F9-3812-1294-C9A0-C4FF01842362}"/>
                </a:ext>
              </a:extLst>
            </p:cNvPr>
            <p:cNvSpPr/>
            <p:nvPr/>
          </p:nvSpPr>
          <p:spPr>
            <a:xfrm>
              <a:off x="3681839" y="3953310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柱 24">
              <a:extLst>
                <a:ext uri="{FF2B5EF4-FFF2-40B4-BE49-F238E27FC236}">
                  <a16:creationId xmlns:a16="http://schemas.microsoft.com/office/drawing/2014/main" id="{78274B98-CD03-0E83-3621-5D66CF26B615}"/>
                </a:ext>
              </a:extLst>
            </p:cNvPr>
            <p:cNvSpPr/>
            <p:nvPr/>
          </p:nvSpPr>
          <p:spPr>
            <a:xfrm>
              <a:off x="3681839" y="3779667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円柱 25">
              <a:extLst>
                <a:ext uri="{FF2B5EF4-FFF2-40B4-BE49-F238E27FC236}">
                  <a16:creationId xmlns:a16="http://schemas.microsoft.com/office/drawing/2014/main" id="{42795B4C-D068-1AD9-0AA8-E805872BFAC0}"/>
                </a:ext>
              </a:extLst>
            </p:cNvPr>
            <p:cNvSpPr/>
            <p:nvPr/>
          </p:nvSpPr>
          <p:spPr>
            <a:xfrm>
              <a:off x="3681839" y="3727402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柱 26">
              <a:extLst>
                <a:ext uri="{FF2B5EF4-FFF2-40B4-BE49-F238E27FC236}">
                  <a16:creationId xmlns:a16="http://schemas.microsoft.com/office/drawing/2014/main" id="{EC9D95FF-8736-2826-8185-1E6BCCB007F4}"/>
                </a:ext>
              </a:extLst>
            </p:cNvPr>
            <p:cNvSpPr/>
            <p:nvPr/>
          </p:nvSpPr>
          <p:spPr>
            <a:xfrm>
              <a:off x="3681839" y="3553759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9E4B06DA-963B-919E-243B-19688227A555}"/>
                </a:ext>
              </a:extLst>
            </p:cNvPr>
            <p:cNvSpPr/>
            <p:nvPr/>
          </p:nvSpPr>
          <p:spPr>
            <a:xfrm>
              <a:off x="3681839" y="3981634"/>
              <a:ext cx="816746" cy="36673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7187B19C-85BA-82A5-5BD6-40071A0407D2}"/>
              </a:ext>
            </a:extLst>
          </p:cNvPr>
          <p:cNvGrpSpPr/>
          <p:nvPr/>
        </p:nvGrpSpPr>
        <p:grpSpPr>
          <a:xfrm>
            <a:off x="11185181" y="9286724"/>
            <a:ext cx="546306" cy="670462"/>
            <a:chOff x="-881937" y="3294154"/>
            <a:chExt cx="215680" cy="264696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C60143A4-FBDD-F293-DF0C-7E96125B95AC}"/>
                </a:ext>
              </a:extLst>
            </p:cNvPr>
            <p:cNvSpPr/>
            <p:nvPr/>
          </p:nvSpPr>
          <p:spPr bwMode="auto">
            <a:xfrm>
              <a:off x="-881937" y="3294154"/>
              <a:ext cx="215680" cy="2156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310A6E94-995C-7BFC-4449-A660BB8C4B8F}"/>
                </a:ext>
              </a:extLst>
            </p:cNvPr>
            <p:cNvSpPr/>
            <p:nvPr/>
          </p:nvSpPr>
          <p:spPr bwMode="auto">
            <a:xfrm>
              <a:off x="-848148" y="3327087"/>
              <a:ext cx="148102" cy="148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2E03588D-0508-D2E2-098E-C0933933E59A}"/>
                </a:ext>
              </a:extLst>
            </p:cNvPr>
            <p:cNvSpPr/>
            <p:nvPr/>
          </p:nvSpPr>
          <p:spPr bwMode="auto">
            <a:xfrm>
              <a:off x="-881937" y="3391527"/>
              <a:ext cx="215680" cy="167323"/>
            </a:xfrm>
            <a:prstGeom prst="roundRect">
              <a:avLst>
                <a:gd name="adj" fmla="val 25420"/>
              </a:avLst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751FC976-B62C-25D4-EFA2-9F81BEE369F7}"/>
                </a:ext>
              </a:extLst>
            </p:cNvPr>
            <p:cNvSpPr/>
            <p:nvPr/>
          </p:nvSpPr>
          <p:spPr bwMode="auto">
            <a:xfrm>
              <a:off x="-809722" y="3417593"/>
              <a:ext cx="69599" cy="6959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5761429F-8B75-E91A-EF87-80F775BBF553}"/>
                </a:ext>
              </a:extLst>
            </p:cNvPr>
            <p:cNvSpPr/>
            <p:nvPr/>
          </p:nvSpPr>
          <p:spPr bwMode="auto">
            <a:xfrm>
              <a:off x="-791621" y="3475760"/>
              <a:ext cx="33060" cy="55225"/>
            </a:xfrm>
            <a:prstGeom prst="roundRect">
              <a:avLst>
                <a:gd name="adj" fmla="val 2542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928F940-3A2B-EDA5-FDCF-A5967F69D6BE}"/>
              </a:ext>
            </a:extLst>
          </p:cNvPr>
          <p:cNvGrpSpPr/>
          <p:nvPr/>
        </p:nvGrpSpPr>
        <p:grpSpPr>
          <a:xfrm>
            <a:off x="11442235" y="7067046"/>
            <a:ext cx="761718" cy="613475"/>
            <a:chOff x="12609429" y="2581836"/>
            <a:chExt cx="815297" cy="656628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37DDB84B-7AA7-666D-215F-76D1F7D4BAD4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37" name="Freeform 1967">
              <a:extLst>
                <a:ext uri="{FF2B5EF4-FFF2-40B4-BE49-F238E27FC236}">
                  <a16:creationId xmlns:a16="http://schemas.microsoft.com/office/drawing/2014/main" id="{CB23437F-38CB-0C71-0D36-5D3289FC5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41E9DAD8-7360-5435-B639-E6BAD2D629DE}"/>
              </a:ext>
            </a:extLst>
          </p:cNvPr>
          <p:cNvGrpSpPr/>
          <p:nvPr/>
        </p:nvGrpSpPr>
        <p:grpSpPr>
          <a:xfrm>
            <a:off x="11842939" y="7373783"/>
            <a:ext cx="761718" cy="613475"/>
            <a:chOff x="12609429" y="2581836"/>
            <a:chExt cx="815297" cy="656628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BFB66959-4F6D-B648-6383-030F5FC4A9D7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40" name="Freeform 1967">
              <a:extLst>
                <a:ext uri="{FF2B5EF4-FFF2-40B4-BE49-F238E27FC236}">
                  <a16:creationId xmlns:a16="http://schemas.microsoft.com/office/drawing/2014/main" id="{40CB01D4-1670-3C60-CB1B-1131B7B695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8758370-B1B9-C1F5-7592-355EF4845311}"/>
              </a:ext>
            </a:extLst>
          </p:cNvPr>
          <p:cNvGrpSpPr/>
          <p:nvPr/>
        </p:nvGrpSpPr>
        <p:grpSpPr>
          <a:xfrm>
            <a:off x="11036262" y="7511987"/>
            <a:ext cx="761718" cy="613475"/>
            <a:chOff x="12609429" y="2581836"/>
            <a:chExt cx="815297" cy="656628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62E540EB-1403-6933-587F-C1CA234457A7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43" name="Freeform 1967">
              <a:extLst>
                <a:ext uri="{FF2B5EF4-FFF2-40B4-BE49-F238E27FC236}">
                  <a16:creationId xmlns:a16="http://schemas.microsoft.com/office/drawing/2014/main" id="{08998765-8D64-85CE-F715-C78234264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9906D749-A05D-88FF-8F9D-8D74C54DD4F8}"/>
              </a:ext>
            </a:extLst>
          </p:cNvPr>
          <p:cNvGrpSpPr/>
          <p:nvPr/>
        </p:nvGrpSpPr>
        <p:grpSpPr>
          <a:xfrm>
            <a:off x="11436003" y="7790868"/>
            <a:ext cx="761718" cy="613475"/>
            <a:chOff x="12609429" y="2581836"/>
            <a:chExt cx="815297" cy="656628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0A68E722-4D88-F10C-DD27-85706608B680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46" name="Freeform 1967">
              <a:extLst>
                <a:ext uri="{FF2B5EF4-FFF2-40B4-BE49-F238E27FC236}">
                  <a16:creationId xmlns:a16="http://schemas.microsoft.com/office/drawing/2014/main" id="{C6F4BE2F-7B5D-3B32-A2C8-89273D5D1D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28F80D59-F991-E0AF-EF77-C59C8CD90113}"/>
              </a:ext>
            </a:extLst>
          </p:cNvPr>
          <p:cNvCxnSpPr>
            <a:cxnSpLocks/>
          </p:cNvCxnSpPr>
          <p:nvPr/>
        </p:nvCxnSpPr>
        <p:spPr>
          <a:xfrm flipH="1">
            <a:off x="6432011" y="8184239"/>
            <a:ext cx="4134322" cy="0"/>
          </a:xfrm>
          <a:prstGeom prst="line">
            <a:avLst/>
          </a:prstGeom>
          <a:ln w="63500">
            <a:solidFill>
              <a:schemeClr val="tx1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6AE30419-67F0-F683-131E-F683F6B0D301}"/>
                  </a:ext>
                </a:extLst>
              </p:cNvPr>
              <p:cNvSpPr txBox="1"/>
              <p:nvPr/>
            </p:nvSpPr>
            <p:spPr>
              <a:xfrm>
                <a:off x="7857416" y="8710346"/>
                <a:ext cx="107555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3200">
                          <a:solidFill>
                            <a:schemeClr val="accent1"/>
                          </a:solidFill>
                          <a:latin typeface="Corbel" panose="020B0503020204020204" pitchFamily="34" charset="0"/>
                        </a:rPr>
                        <m:t>id</m:t>
                      </m:r>
                    </m:oMath>
                  </m:oMathPara>
                </a14:m>
                <a:endParaRPr lang="ja-JP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6AE30419-67F0-F683-131E-F683F6B0D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416" y="8710346"/>
                <a:ext cx="1075558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829BE96D-5632-043E-DB2F-73B9000C924D}"/>
              </a:ext>
            </a:extLst>
          </p:cNvPr>
          <p:cNvCxnSpPr>
            <a:cxnSpLocks/>
          </p:cNvCxnSpPr>
          <p:nvPr/>
        </p:nvCxnSpPr>
        <p:spPr>
          <a:xfrm flipH="1">
            <a:off x="6454369" y="8614402"/>
            <a:ext cx="4111964" cy="0"/>
          </a:xfrm>
          <a:prstGeom prst="line">
            <a:avLst/>
          </a:prstGeom>
          <a:ln w="635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吹き出し: 角を丸めた四角形 52">
            <a:extLst>
              <a:ext uri="{FF2B5EF4-FFF2-40B4-BE49-F238E27FC236}">
                <a16:creationId xmlns:a16="http://schemas.microsoft.com/office/drawing/2014/main" id="{09ED7753-C38C-391F-E631-4A760FF8C391}"/>
              </a:ext>
            </a:extLst>
          </p:cNvPr>
          <p:cNvSpPr/>
          <p:nvPr/>
        </p:nvSpPr>
        <p:spPr>
          <a:xfrm>
            <a:off x="13144193" y="6526512"/>
            <a:ext cx="4990747" cy="2488953"/>
          </a:xfrm>
          <a:prstGeom prst="wedgeRoundRectCallout">
            <a:avLst>
              <a:gd name="adj1" fmla="val -64172"/>
              <a:gd name="adj2" fmla="val 44939"/>
              <a:gd name="adj3" fmla="val 16667"/>
            </a:avLst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56BE1B25-87D9-3CE7-BB26-FDFCDEE71D63}"/>
                  </a:ext>
                </a:extLst>
              </p:cNvPr>
              <p:cNvSpPr txBox="1"/>
              <p:nvPr/>
            </p:nvSpPr>
            <p:spPr>
              <a:xfrm>
                <a:off x="13223705" y="6566269"/>
                <a:ext cx="4841873" cy="2449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kumimoji="1" lang="en-US" altLang="ja-JP" sz="3200" b="0" dirty="0">
                    <a:solidFill>
                      <a:schemeClr val="bg1"/>
                    </a:solidFill>
                  </a:rPr>
                  <a:t>For every 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ja-JP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</m:d>
                  </m:oMath>
                </a14:m>
                <a:endParaRPr kumimoji="1" lang="en-US" altLang="ja-JP" sz="32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3200">
                          <a:solidFill>
                            <a:schemeClr val="bg1"/>
                          </a:solidFill>
                          <a:latin typeface="Corbel" panose="020B0503020204020204" pitchFamily="34" charset="0"/>
                        </a:rPr>
                        <m:t>H</m:t>
                      </m:r>
                      <m:d>
                        <m:dPr>
                          <m:ctrlP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kumimoji="1" lang="en-US" altLang="ja-JP" sz="3200">
                                  <a:solidFill>
                                    <a:schemeClr val="bg1"/>
                                  </a:solidFill>
                                  <a:latin typeface="Corbel" panose="020B0503020204020204" pitchFamily="34" charset="0"/>
                                </a:rPr>
                                <m:t>trpdr</m:t>
                              </m:r>
                            </m:e>
                            <m:sub>
                              <m:r>
                                <a:rPr kumimoji="1" lang="en-US" altLang="ja-JP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kumimoji="1" lang="en-US" altLang="ja-JP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altLang="ja-JP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3200">
                              <a:solidFill>
                                <a:schemeClr val="bg1"/>
                              </a:solidFill>
                              <a:latin typeface="Corbel" panose="020B0503020204020204" pitchFamily="34" charset="0"/>
                            </a:rPr>
                            <m:t>tag</m:t>
                          </m:r>
                        </m:e>
                        <m:sub>
                          <m:r>
                            <a:rPr lang="en-US" altLang="ja-JP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kumimoji="1" lang="en-US" altLang="ja-JP" sz="32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en-US" altLang="ja-JP" sz="3200" b="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3200">
                            <a:solidFill>
                              <a:schemeClr val="bg1"/>
                            </a:solidFill>
                            <a:latin typeface="Corbel" panose="020B0503020204020204" pitchFamily="34" charset="0"/>
                          </a:rPr>
                          <m:t>tag</m:t>
                        </m:r>
                      </m:e>
                      <m:sub>
                        <m:r>
                          <a:rPr lang="en-US" altLang="ja-JP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ja-JP" sz="3200">
                        <a:solidFill>
                          <a:schemeClr val="bg1"/>
                        </a:solidFill>
                        <a:latin typeface="Corbel" panose="020B0503020204020204" pitchFamily="34" charset="0"/>
                      </a:rPr>
                      <m:t>H</m:t>
                    </m:r>
                    <m:d>
                      <m:dPr>
                        <m:ctrlPr>
                          <a:rPr lang="en-US" altLang="ja-JP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kumimoji="1" lang="en-US" altLang="ja-JP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3200" dirty="0">
                    <a:solidFill>
                      <a:schemeClr val="bg1"/>
                    </a:solidFill>
                  </a:rPr>
                  <a:t>,</a:t>
                </a:r>
              </a:p>
              <a:p>
                <a:pPr algn="r"/>
                <a:r>
                  <a:rPr lang="en-US" altLang="ja-JP" sz="3200" dirty="0">
                    <a:solidFill>
                      <a:schemeClr val="bg1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200" b="0" i="0" smtClean="0">
                        <a:solidFill>
                          <a:schemeClr val="bg1"/>
                        </a:solidFill>
                        <a:latin typeface="Corbel" panose="020B0503020204020204" pitchFamily="34" charset="0"/>
                      </a:rPr>
                      <m:t>id</m:t>
                    </m:r>
                  </m:oMath>
                </a14:m>
                <a:endParaRPr lang="en-US" altLang="ja-JP" sz="32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56BE1B25-87D9-3CE7-BB26-FDFCDEE71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3705" y="6566269"/>
                <a:ext cx="4841873" cy="2449197"/>
              </a:xfrm>
              <a:prstGeom prst="rect">
                <a:avLst/>
              </a:prstGeom>
              <a:blipFill>
                <a:blip r:embed="rId13"/>
                <a:stretch>
                  <a:fillRect l="-3145" t="-2985" b="-72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602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5" grpId="0" animBg="1"/>
      <p:bldP spid="16" grpId="0"/>
      <p:bldP spid="17" grpId="0" animBg="1"/>
      <p:bldP spid="20" grpId="0"/>
      <p:bldP spid="48" grpId="0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4FE6F7-867E-27C5-F355-AD031A7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MUSE Construction: Security and Leakage Functions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4472FB-5D74-D291-7F93-70991B4F8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5" name="角丸四角形 6">
            <a:extLst>
              <a:ext uri="{FF2B5EF4-FFF2-40B4-BE49-F238E27FC236}">
                <a16:creationId xmlns:a16="http://schemas.microsoft.com/office/drawing/2014/main" id="{4CEC619A-99FC-2769-BABD-9506FB98CD37}"/>
              </a:ext>
            </a:extLst>
          </p:cNvPr>
          <p:cNvSpPr/>
          <p:nvPr/>
        </p:nvSpPr>
        <p:spPr>
          <a:xfrm>
            <a:off x="927100" y="2021610"/>
            <a:ext cx="16687800" cy="1874529"/>
          </a:xfrm>
          <a:prstGeom prst="roundRect">
            <a:avLst>
              <a:gd name="adj" fmla="val 10869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70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974E5A1-460B-B3E0-D5CB-2D9B7A490618}"/>
              </a:ext>
            </a:extLst>
          </p:cNvPr>
          <p:cNvSpPr/>
          <p:nvPr/>
        </p:nvSpPr>
        <p:spPr>
          <a:xfrm>
            <a:off x="1040238" y="1667667"/>
            <a:ext cx="272337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>
                <a:solidFill>
                  <a:schemeClr val="accent1"/>
                </a:solidFill>
                <a:latin typeface="+mn-ea"/>
              </a:rPr>
              <a:t>Theorem</a:t>
            </a:r>
            <a:endParaRPr lang="ja-JP" altLang="en-US" sz="4000" dirty="0">
              <a:solidFill>
                <a:schemeClr val="accent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B264D426-C7FA-C5DD-4A8F-2535896EAECD}"/>
                  </a:ext>
                </a:extLst>
              </p:cNvPr>
              <p:cNvSpPr/>
              <p:nvPr/>
            </p:nvSpPr>
            <p:spPr>
              <a:xfrm>
                <a:off x="1434094" y="2292683"/>
                <a:ext cx="16180805" cy="1449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5500"/>
                  </a:lnSpc>
                </a:pPr>
                <a:r>
                  <a:rPr lang="en-US" altLang="ja-JP" sz="36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3600" b="0" i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m:t>H</m:t>
                    </m:r>
                  </m:oMath>
                </a14:m>
                <a:r>
                  <a:rPr lang="en-US" altLang="ja-JP" sz="3600" dirty="0">
                    <a:solidFill>
                      <a:schemeClr val="tx1"/>
                    </a:solidFill>
                  </a:rPr>
                  <a:t> be a random oracle. Our MUSE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3600" dirty="0">
                    <a:solidFill>
                      <a:schemeClr val="tx1"/>
                    </a:solidFill>
                  </a:rPr>
                  <a:t>is correct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ja-JP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3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PF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altLang="ja-JP" sz="3600" dirty="0">
                    <a:solidFill>
                      <a:schemeClr val="tx1"/>
                    </a:solidFill>
                  </a:rPr>
                  <a:t>-adaptively secure in the random oracle model, where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3600" dirty="0">
                    <a:solidFill>
                      <a:schemeClr val="tx1"/>
                    </a:solidFill>
                  </a:rPr>
                  <a:t>is defined</a:t>
                </a:r>
                <a:r>
                  <a:rPr lang="ja-JP" alt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3600" dirty="0">
                    <a:solidFill>
                      <a:schemeClr val="tx1"/>
                    </a:solidFill>
                  </a:rPr>
                  <a:t>below.</a:t>
                </a:r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B264D426-C7FA-C5DD-4A8F-2535896EAE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094" y="2292683"/>
                <a:ext cx="16180805" cy="1449051"/>
              </a:xfrm>
              <a:prstGeom prst="rect">
                <a:avLst/>
              </a:prstGeom>
              <a:blipFill>
                <a:blip r:embed="rId2"/>
                <a:stretch>
                  <a:fillRect l="-1130" b="-151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プレースホルダー 3">
                <a:extLst>
                  <a:ext uri="{FF2B5EF4-FFF2-40B4-BE49-F238E27FC236}">
                    <a16:creationId xmlns:a16="http://schemas.microsoft.com/office/drawing/2014/main" id="{3C9D83EE-1B2D-1A26-11E6-9B63EFF2F447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927099" y="4167212"/>
                <a:ext cx="17105407" cy="60023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𝑆𝑒𝑡𝑢𝑝</m:t>
                        </m:r>
                      </m:sub>
                    </m:sSub>
                    <m:d>
                      <m:d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sup>
                        </m:sSup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PF</m:t>
                                </m:r>
                              </m:e>
                            </m:d>
                          </m:sup>
                        </m:sSup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  <m:r>
                      <a:rPr lang="en-US" altLang="ja-JP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𝒫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800">
                                    <a:latin typeface="Cambria Math" panose="02040503050406030204" pitchFamily="18" charset="0"/>
                                  </a:rPr>
                                  <m:t>PF</m:t>
                                </m:r>
                              </m:e>
                            </m:d>
                          </m:sup>
                        </m:s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is a keyword universe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𝐾𝐺</m:t>
                        </m:r>
                      </m:sub>
                    </m:sSub>
                    <m:d>
                      <m:d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latin typeface="Corbel" panose="020B0503020204020204" pitchFamily="34" charset="0"/>
                              </a:rPr>
                              <m:t>TimeF</m:t>
                            </m:r>
                          </m:e>
                          <m:sub>
                            <m:r>
                              <a:rPr lang="en-US" altLang="ja-JP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2800">
                                <a:latin typeface="Corbel" panose="020B0503020204020204" pitchFamily="34" charset="0"/>
                              </a:rPr>
                              <m:t>Time</m:t>
                            </m:r>
                            <m:r>
                              <m:rPr>
                                <m:nor/>
                              </m:rPr>
                              <a:rPr lang="en-US" altLang="ja-JP" sz="2800" b="0" i="0" smtClean="0">
                                <a:latin typeface="Corbel" panose="020B0503020204020204" pitchFamily="34" charset="0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800">
                            <a:latin typeface="Corbel" panose="020B0503020204020204" pitchFamily="34" charset="0"/>
                          </a:rPr>
                          <m:t>TimeF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800">
                            <a:latin typeface="Corbel" panose="020B0503020204020204" pitchFamily="34" charset="0"/>
                          </a:rPr>
                          <m:t>Time</m:t>
                        </m:r>
                        <m:r>
                          <m:rPr>
                            <m:nor/>
                          </m:rPr>
                          <a:rPr lang="en-US" altLang="ja-JP" sz="2800" b="0" i="0" smtClean="0">
                            <a:latin typeface="Corbel" panose="020B0503020204020204" pitchFamily="34" charset="0"/>
                          </a:rPr>
                          <m:t>W</m:t>
                        </m:r>
                      </m:e>
                      <m:sub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</a:rPr>
                  <a:t> are decryption and search results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𝐸𝑛𝑐</m:t>
                        </m:r>
                      </m:sub>
                    </m:sSub>
                    <m:d>
                      <m:d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id</m:t>
                            </m:r>
                          </m:sub>
                        </m:sSub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altLang="ja-JP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𝑖𝑑</m:t>
                                          </m:r>
                                        </m:sub>
                                      </m:sSub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𝒜</m:t>
                                      </m:r>
                                    </m:e>
                                  </m:d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kg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query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on</m:t>
                                  </m:r>
                                  <m: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US" altLang="ja-JP" sz="28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. </m:t>
                                  </m:r>
                                  <m:sSubSup>
                                    <m:sSubSup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ja-JP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ja-JP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𝑷𝑭</m:t>
                                          </m:r>
                                        </m:e>
                                      </m:d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𝒜</m:t>
                                      </m:r>
                                    </m:e>
                                  </m:d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exists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8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800" i="1">
                                                  <a:latin typeface="Cambria Math" panose="02040503050406030204" pitchFamily="18" charset="0"/>
                                                </a:rPr>
                                                <m:t>𝑖𝑑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𝒜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otherwise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solidFill>
                                        <a:schemeClr val="tx1"/>
                                      </a:solidFill>
                                    </a:rPr>
                                    <m:t>                                                  </m:t>
                                  </m:r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altLang="ja-JP" sz="2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𝐴𝑑𝑑</m:t>
                        </m:r>
                      </m:sub>
                    </m:sSub>
                    <m:d>
                      <m:d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sz="2800" i="0" smtClean="0">
                                <a:solidFill>
                                  <a:schemeClr val="tx1"/>
                                </a:solidFill>
                                <a:latin typeface="Corbel" panose="020B0503020204020204" pitchFamily="34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altLang="ja-JP" sz="2800">
                                <a:solidFill>
                                  <a:schemeClr val="tx1"/>
                                </a:solidFill>
                                <a:latin typeface="Corbel" panose="020B0503020204020204" pitchFamily="34" charset="0"/>
                              </a:rPr>
                              <m:t>d</m:t>
                            </m:r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ja-JP" sz="2800">
                                              <a:latin typeface="Corbel" panose="020B0503020204020204" pitchFamily="34" charset="0"/>
                                            </a:rPr>
                                            <m:t>id</m:t>
                                          </m:r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d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𝒜</m:t>
                                      </m:r>
                                    </m:e>
                                  </m:d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kg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query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on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. </m:t>
                                  </m:r>
                                  <m:sSubSup>
                                    <m:sSubSup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ja-JP" sz="2800" b="1" i="1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altLang="ja-JP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800" b="1" i="1">
                                              <a:latin typeface="Cambria Math" panose="02040503050406030204" pitchFamily="18" charset="0"/>
                                            </a:rPr>
                                            <m:t>𝑷𝑭</m:t>
                                          </m:r>
                                        </m:e>
                                      </m:d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𝒜</m:t>
                                      </m:r>
                                    </m:e>
                                  </m:d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/>
                                    <m:t>and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/>
                                    <m:t>srch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/>
                                    <m:t>query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/>
                                    <m:t>on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exist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ja-JP" sz="2800">
                                          <a:latin typeface="Corbel" panose="020B0503020204020204" pitchFamily="34" charset="0"/>
                                        </a:rPr>
                                        <m:t>id</m:t>
                                      </m:r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𝒜</m:t>
                                      </m:r>
                                    </m:e>
                                  </m:d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        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otherwise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                                                                                     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altLang="ja-JP" sz="28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𝑆𝑟𝑐h</m:t>
                        </m:r>
                      </m:sub>
                    </m:sSub>
                    <m:d>
                      <m:dPr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ja-JP" sz="2800" b="0" i="0" smtClean="0">
                                              <a:latin typeface="Corbel" panose="020B0503020204020204" pitchFamily="34" charset="0"/>
                                            </a:rPr>
                                            <m:t>SP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r>
                                            <a:rPr lang="en-US" altLang="ja-JP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z="2800" b="1" i="1" smtClean="0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sub>
                                      </m:sSub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ja-JP" sz="2800" b="0" i="0" smtClean="0">
                                              <a:latin typeface="Corbel" panose="020B0503020204020204" pitchFamily="34" charset="0"/>
                                            </a:rPr>
                                            <m:t>A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ja-JP" sz="2800">
                                              <a:latin typeface="Corbel" panose="020B0503020204020204" pitchFamily="34" charset="0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z="2800" b="1" i="1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if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/>
                                    <m:t>srch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query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on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/>
                                    <m:t> </m:t>
                                  </m:r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>
                                      <a:latin typeface="Spica Neue P "/>
                                    </a:rPr>
                                    <m:t>and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  <m:r>
                                    <a:rPr lang="en-US" altLang="ja-JP" sz="2800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/>
                                    <m:t>already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 b="0" i="0" smtClean="0"/>
                                    <m:t>exists</m:t>
                                  </m:r>
                                </m:e>
                              </m:mr>
                            </m:m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ja-JP" sz="2800">
                                              <a:latin typeface="Corbel" panose="020B0503020204020204" pitchFamily="34" charset="0"/>
                                            </a:rPr>
                                            <m:t>SP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z="2800" b="1" i="1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sub>
                                      </m:sSub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altLang="ja-JP" sz="2800">
                                              <a:latin typeface="Corbel" panose="020B0503020204020204" pitchFamily="34" charset="0"/>
                                            </a:rPr>
                                            <m:t>AP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r>
                                            <a:rPr lang="en-US" altLang="ja-JP" sz="2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z="2800" b="1" i="1"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    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otherwise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ja-JP" sz="2800"/>
                                    <m:t>                                                 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kumimoji="1" lang="en-US" altLang="ja-JP" sz="280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ja-JP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400" b="0" i="0" smtClean="0">
                            <a:latin typeface="Corbel" panose="020B0503020204020204" pitchFamily="34" charset="0"/>
                          </a:rPr>
                          <m:t>SP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400">
                            <a:latin typeface="Corbel" panose="020B0503020204020204" pitchFamily="34" charset="0"/>
                          </a:rPr>
                          <m:t>SP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are search and access patterns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テキスト プレースホルダー 3">
                <a:extLst>
                  <a:ext uri="{FF2B5EF4-FFF2-40B4-BE49-F238E27FC236}">
                    <a16:creationId xmlns:a16="http://schemas.microsoft.com/office/drawing/2014/main" id="{3C9D83EE-1B2D-1A26-11E6-9B63EFF2F4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927099" y="4167212"/>
                <a:ext cx="17105407" cy="6002346"/>
              </a:xfrm>
              <a:blipFill>
                <a:blip r:embed="rId3"/>
                <a:stretch>
                  <a:fillRect t="-3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1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B54674-D81B-49E0-863E-606B2D0A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Concluding Remarks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B65C96-DA12-48E7-BCDE-4DD8A0B4B3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850" y="2595282"/>
            <a:ext cx="17583150" cy="5325225"/>
          </a:xfrm>
        </p:spPr>
        <p:txBody>
          <a:bodyPr>
            <a:normAutofit/>
          </a:bodyPr>
          <a:lstStyle/>
          <a:p>
            <a:r>
              <a:rPr lang="en-US" altLang="ja-JP" dirty="0"/>
              <a:t>Proposed a new MUSE scheme that supports prefix-fixing predicates</a:t>
            </a:r>
          </a:p>
          <a:p>
            <a:pPr marL="1014346" lvl="1" indent="-457200">
              <a:lnSpc>
                <a:spcPct val="100000"/>
              </a:lnSpc>
            </a:pPr>
            <a:r>
              <a:rPr lang="en-US" altLang="ja-JP" dirty="0"/>
              <a:t>Constructed from only symmetric-key primitives</a:t>
            </a:r>
          </a:p>
          <a:p>
            <a:pPr marL="1014346" lvl="1" indent="-457200">
              <a:lnSpc>
                <a:spcPct val="100000"/>
              </a:lnSpc>
            </a:pPr>
            <a:r>
              <a:rPr lang="en-US" altLang="ja-JP" dirty="0"/>
              <a:t>Provably secure in the random oracle model</a:t>
            </a:r>
          </a:p>
          <a:p>
            <a:pPr>
              <a:spcBef>
                <a:spcPts val="2400"/>
              </a:spcBef>
            </a:pPr>
            <a:r>
              <a:rPr lang="en-US" altLang="ja-JP" dirty="0"/>
              <a:t>Some open problems left</a:t>
            </a:r>
          </a:p>
          <a:p>
            <a:pPr marL="1014346" lvl="1" indent="-457200">
              <a:lnSpc>
                <a:spcPct val="100000"/>
              </a:lnSpc>
            </a:pPr>
            <a:r>
              <a:rPr lang="en-US" altLang="ja-JP" dirty="0"/>
              <a:t>Support more flexible predicates (from symmetric-key primitives)</a:t>
            </a:r>
          </a:p>
          <a:p>
            <a:pPr marL="1014346" lvl="1" indent="-457200">
              <a:lnSpc>
                <a:spcPct val="100000"/>
              </a:lnSpc>
            </a:pPr>
            <a:r>
              <a:rPr lang="en-US" altLang="ja-JP" dirty="0"/>
              <a:t>Achieve forward and backward privacy</a:t>
            </a:r>
          </a:p>
          <a:p>
            <a:pPr marL="1014346" lvl="1" indent="-457200">
              <a:lnSpc>
                <a:spcPct val="100000"/>
              </a:lnSpc>
            </a:pPr>
            <a:r>
              <a:rPr lang="en-US" altLang="ja-JP" dirty="0"/>
              <a:t>Improve efficiency (e.g., by using public-key primitives to compress database size?)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765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1C70105-7C90-48BD-9B77-AD7CBC68ED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</m:d>
                  </m:oMath>
                </a14:m>
                <a:r>
                  <a:rPr lang="en-US" altLang="ja-JP" dirty="0"/>
                  <a:t>-Adaptive Security: Definition Overview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B1C70105-7C90-48BD-9B77-AD7CBC68E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4520" b="-146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E49E68E-6473-4AD8-8145-49C4A0C45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48EA8510-375B-45B1-B453-5AE1004CECC6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927100" y="1707245"/>
                <a:ext cx="17360900" cy="311371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ts val="5500"/>
                  </a:lnSpc>
                </a:pPr>
                <a:r>
                  <a:rPr lang="en-US" altLang="ja-JP" dirty="0"/>
                  <a:t>Adversary obtains no information other than</a:t>
                </a:r>
                <a:r>
                  <a:rPr lang="ja-JP" altLang="en-US" dirty="0"/>
                  <a:t> </a:t>
                </a:r>
                <a:r>
                  <a:rPr lang="en-US" altLang="ja-JP" u="sng" dirty="0">
                    <a:solidFill>
                      <a:schemeClr val="accent2"/>
                    </a:solidFill>
                  </a:rPr>
                  <a:t>leakage functions </a:t>
                </a:r>
                <a14:m>
                  <m:oMath xmlns:m="http://schemas.openxmlformats.org/officeDocument/2006/math">
                    <m:r>
                      <a:rPr lang="en-US" altLang="ja-JP" b="1" i="1" u="sng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ja-JP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ja-JP" dirty="0"/>
                  <a:t>even if they adaptively performs update and search operations</a:t>
                </a:r>
                <a:endParaRPr lang="ja-JP" altLang="en-US" dirty="0">
                  <a:solidFill>
                    <a:srgbClr val="0070C0"/>
                  </a:solidFill>
                </a:endParaRPr>
              </a:p>
              <a:p>
                <a:r>
                  <a:rPr lang="en-US" altLang="ja-JP" dirty="0"/>
                  <a:t>Adversary cannot distinguish the following two environments, Real and Ideal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48EA8510-375B-45B1-B453-5AE1004CE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927100" y="1707245"/>
                <a:ext cx="17360900" cy="3113710"/>
              </a:xfrm>
              <a:blipFill>
                <a:blip r:embed="rId3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直方体 4">
            <a:extLst>
              <a:ext uri="{FF2B5EF4-FFF2-40B4-BE49-F238E27FC236}">
                <a16:creationId xmlns:a16="http://schemas.microsoft.com/office/drawing/2014/main" id="{55BFAA5E-279F-49DE-811E-0EE64E4873D2}"/>
              </a:ext>
            </a:extLst>
          </p:cNvPr>
          <p:cNvSpPr/>
          <p:nvPr/>
        </p:nvSpPr>
        <p:spPr>
          <a:xfrm>
            <a:off x="1477027" y="6940003"/>
            <a:ext cx="4096056" cy="1890662"/>
          </a:xfrm>
          <a:prstGeom prst="cube">
            <a:avLst>
              <a:gd name="adj" fmla="val 4082"/>
            </a:avLst>
          </a:prstGeom>
          <a:solidFill>
            <a:schemeClr val="tx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691D26F-C61F-4932-A3E2-444C6335F3DB}"/>
              </a:ext>
            </a:extLst>
          </p:cNvPr>
          <p:cNvGrpSpPr/>
          <p:nvPr/>
        </p:nvGrpSpPr>
        <p:grpSpPr>
          <a:xfrm>
            <a:off x="2071636" y="8036039"/>
            <a:ext cx="1420696" cy="1974769"/>
            <a:chOff x="1601168" y="4738455"/>
            <a:chExt cx="2655295" cy="369086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C5AC1F5-AC9D-499B-9D16-5DC70B38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01168" y="4738455"/>
              <a:ext cx="2655295" cy="3690862"/>
            </a:xfrm>
            <a:prstGeom prst="rect">
              <a:avLst/>
            </a:prstGeom>
          </p:spPr>
        </p:pic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F780FC26-1C8A-4080-8E94-27EABCEB37C8}"/>
                </a:ext>
              </a:extLst>
            </p:cNvPr>
            <p:cNvSpPr/>
            <p:nvPr/>
          </p:nvSpPr>
          <p:spPr>
            <a:xfrm>
              <a:off x="1884299" y="5143500"/>
              <a:ext cx="1633281" cy="1080120"/>
            </a:xfrm>
            <a:prstGeom prst="ellipse">
              <a:avLst/>
            </a:prstGeom>
            <a:solidFill>
              <a:srgbClr val="C00000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FC6E010D-2B7F-4953-8878-AE562A4A6CEE}"/>
                </a:ext>
              </a:extLst>
            </p:cNvPr>
            <p:cNvSpPr/>
            <p:nvPr/>
          </p:nvSpPr>
          <p:spPr>
            <a:xfrm rot="21284197">
              <a:off x="2727253" y="6580500"/>
              <a:ext cx="741008" cy="1674453"/>
            </a:xfrm>
            <a:prstGeom prst="ellipse">
              <a:avLst/>
            </a:prstGeom>
            <a:solidFill>
              <a:srgbClr val="C00000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42D835DF-BF88-41AF-9106-08793FA745F2}"/>
                </a:ext>
              </a:extLst>
            </p:cNvPr>
            <p:cNvSpPr/>
            <p:nvPr/>
          </p:nvSpPr>
          <p:spPr>
            <a:xfrm rot="2895666">
              <a:off x="2967282" y="5780865"/>
              <a:ext cx="374039" cy="1601687"/>
            </a:xfrm>
            <a:prstGeom prst="ellipse">
              <a:avLst/>
            </a:prstGeom>
            <a:solidFill>
              <a:srgbClr val="C00000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円弧 10">
            <a:extLst>
              <a:ext uri="{FF2B5EF4-FFF2-40B4-BE49-F238E27FC236}">
                <a16:creationId xmlns:a16="http://schemas.microsoft.com/office/drawing/2014/main" id="{B2CB9DC2-252A-4DE9-93B3-D8E1F57F1697}"/>
              </a:ext>
            </a:extLst>
          </p:cNvPr>
          <p:cNvSpPr/>
          <p:nvPr/>
        </p:nvSpPr>
        <p:spPr>
          <a:xfrm>
            <a:off x="2296608" y="6152777"/>
            <a:ext cx="1232388" cy="4777866"/>
          </a:xfrm>
          <a:prstGeom prst="arc">
            <a:avLst>
              <a:gd name="adj1" fmla="val 13041921"/>
              <a:gd name="adj2" fmla="val 17123819"/>
            </a:avLst>
          </a:prstGeom>
          <a:ln w="50800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631D4CC-888F-499C-B763-5765CFA2E564}"/>
                  </a:ext>
                </a:extLst>
              </p:cNvPr>
              <p:cNvSpPr txBox="1"/>
              <p:nvPr/>
            </p:nvSpPr>
            <p:spPr>
              <a:xfrm>
                <a:off x="1363515" y="7174678"/>
                <a:ext cx="12601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3200" b="1" i="0" smtClean="0">
                          <a:latin typeface="Corbel" panose="020B0503020204020204" pitchFamily="34" charset="0"/>
                        </a:rPr>
                        <m:t>DB</m:t>
                      </m:r>
                    </m:oMath>
                  </m:oMathPara>
                </a14:m>
                <a:endParaRPr kumimoji="1" lang="ja-JP" altLang="en-US" sz="32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631D4CC-888F-499C-B763-5765CFA2E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15" y="7174678"/>
                <a:ext cx="126014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円弧 12">
            <a:extLst>
              <a:ext uri="{FF2B5EF4-FFF2-40B4-BE49-F238E27FC236}">
                <a16:creationId xmlns:a16="http://schemas.microsoft.com/office/drawing/2014/main" id="{64A4EE60-8E11-4721-B65C-021FE886C9FD}"/>
              </a:ext>
            </a:extLst>
          </p:cNvPr>
          <p:cNvSpPr/>
          <p:nvPr/>
        </p:nvSpPr>
        <p:spPr>
          <a:xfrm>
            <a:off x="3310402" y="6152777"/>
            <a:ext cx="1565962" cy="4777866"/>
          </a:xfrm>
          <a:prstGeom prst="arc">
            <a:avLst>
              <a:gd name="adj1" fmla="val 12155583"/>
              <a:gd name="adj2" fmla="val 17392518"/>
            </a:avLst>
          </a:prstGeom>
          <a:ln w="50800">
            <a:solidFill>
              <a:schemeClr val="tx1"/>
            </a:solidFill>
            <a:prstDash val="solid"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0329234-B68F-4B89-891E-A3CA89795A4A}"/>
                  </a:ext>
                </a:extLst>
              </p:cNvPr>
              <p:cNvSpPr txBox="1"/>
              <p:nvPr/>
            </p:nvSpPr>
            <p:spPr>
              <a:xfrm>
                <a:off x="3282650" y="7180493"/>
                <a:ext cx="12601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3200" b="1" i="0" smtClean="0">
                          <a:latin typeface="Corbel" panose="020B0503020204020204" pitchFamily="34" charset="0"/>
                        </a:rPr>
                        <m:t>EDB</m:t>
                      </m:r>
                    </m:oMath>
                  </m:oMathPara>
                </a14:m>
                <a:endParaRPr kumimoji="1" lang="ja-JP" altLang="en-US" sz="32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0329234-B68F-4B89-891E-A3CA89795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650" y="7180493"/>
                <a:ext cx="126014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D13FE6B-A30D-4787-94AD-579EA875241E}"/>
              </a:ext>
            </a:extLst>
          </p:cNvPr>
          <p:cNvSpPr/>
          <p:nvPr/>
        </p:nvSpPr>
        <p:spPr>
          <a:xfrm>
            <a:off x="508000" y="4519295"/>
            <a:ext cx="16191230" cy="5614182"/>
          </a:xfrm>
          <a:prstGeom prst="roundRect">
            <a:avLst>
              <a:gd name="adj" fmla="val 8850"/>
            </a:avLst>
          </a:prstGeom>
          <a:noFill/>
          <a:ln w="38100" cmpd="sng"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BF55362-B05E-488B-95FC-4B50D077D972}"/>
              </a:ext>
            </a:extLst>
          </p:cNvPr>
          <p:cNvCxnSpPr>
            <a:cxnSpLocks/>
          </p:cNvCxnSpPr>
          <p:nvPr/>
        </p:nvCxnSpPr>
        <p:spPr>
          <a:xfrm>
            <a:off x="6363389" y="4660213"/>
            <a:ext cx="0" cy="5473264"/>
          </a:xfrm>
          <a:prstGeom prst="line">
            <a:avLst/>
          </a:prstGeom>
          <a:ln w="3810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直方体 17">
            <a:extLst>
              <a:ext uri="{FF2B5EF4-FFF2-40B4-BE49-F238E27FC236}">
                <a16:creationId xmlns:a16="http://schemas.microsoft.com/office/drawing/2014/main" id="{FEA6358F-D542-4207-9F4D-FE0EFD2545A8}"/>
              </a:ext>
            </a:extLst>
          </p:cNvPr>
          <p:cNvSpPr/>
          <p:nvPr/>
        </p:nvSpPr>
        <p:spPr>
          <a:xfrm flipH="1">
            <a:off x="7846447" y="5194977"/>
            <a:ext cx="2678096" cy="1707805"/>
          </a:xfrm>
          <a:prstGeom prst="cube">
            <a:avLst>
              <a:gd name="adj" fmla="val 4082"/>
            </a:avLst>
          </a:prstGeom>
          <a:solidFill>
            <a:schemeClr val="tx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>
            <a:extLst>
              <a:ext uri="{FF2B5EF4-FFF2-40B4-BE49-F238E27FC236}">
                <a16:creationId xmlns:a16="http://schemas.microsoft.com/office/drawing/2014/main" id="{DA2BFECC-8896-45BD-A59D-D87587588D78}"/>
              </a:ext>
            </a:extLst>
          </p:cNvPr>
          <p:cNvSpPr/>
          <p:nvPr/>
        </p:nvSpPr>
        <p:spPr>
          <a:xfrm>
            <a:off x="9059319" y="4819821"/>
            <a:ext cx="540060" cy="3434625"/>
          </a:xfrm>
          <a:prstGeom prst="arc">
            <a:avLst>
              <a:gd name="adj1" fmla="val 15793240"/>
              <a:gd name="adj2" fmla="val 17399997"/>
            </a:avLst>
          </a:prstGeom>
          <a:ln w="50800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1D75765-0CD5-4B66-9A08-A80E299272AD}"/>
                  </a:ext>
                </a:extLst>
              </p:cNvPr>
              <p:cNvSpPr txBox="1"/>
              <p:nvPr/>
            </p:nvSpPr>
            <p:spPr>
              <a:xfrm>
                <a:off x="9213396" y="4653164"/>
                <a:ext cx="12601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3200" b="1" i="0" smtClean="0">
                          <a:latin typeface="Corbel" panose="020B0503020204020204" pitchFamily="34" charset="0"/>
                        </a:rPr>
                        <m:t>DB</m:t>
                      </m:r>
                    </m:oMath>
                  </m:oMathPara>
                </a14:m>
                <a:endParaRPr kumimoji="1" lang="ja-JP" altLang="en-US" sz="32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1D75765-0CD5-4B66-9A08-A80E29927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396" y="4653164"/>
                <a:ext cx="126014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円弧 21">
            <a:extLst>
              <a:ext uri="{FF2B5EF4-FFF2-40B4-BE49-F238E27FC236}">
                <a16:creationId xmlns:a16="http://schemas.microsoft.com/office/drawing/2014/main" id="{964A0693-EB39-4424-8D4E-7FDD9F9B96AB}"/>
              </a:ext>
            </a:extLst>
          </p:cNvPr>
          <p:cNvSpPr/>
          <p:nvPr/>
        </p:nvSpPr>
        <p:spPr>
          <a:xfrm>
            <a:off x="8181550" y="4819821"/>
            <a:ext cx="1057787" cy="3434625"/>
          </a:xfrm>
          <a:prstGeom prst="arc">
            <a:avLst>
              <a:gd name="adj1" fmla="val 15451704"/>
              <a:gd name="adj2" fmla="val 18658515"/>
            </a:avLst>
          </a:prstGeom>
          <a:ln w="50800">
            <a:solidFill>
              <a:schemeClr val="tx1"/>
            </a:solidFill>
            <a:prstDash val="solid"/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2D4DA-26EE-4A9D-AECF-BB76CA62264E}"/>
                  </a:ext>
                </a:extLst>
              </p:cNvPr>
              <p:cNvSpPr txBox="1"/>
              <p:nvPr/>
            </p:nvSpPr>
            <p:spPr>
              <a:xfrm>
                <a:off x="8080373" y="5372677"/>
                <a:ext cx="12601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3200" b="1" i="0" smtClean="0">
                          <a:latin typeface="Corbel" panose="020B0503020204020204" pitchFamily="34" charset="0"/>
                        </a:rPr>
                        <m:t>EDB</m:t>
                      </m:r>
                    </m:oMath>
                  </m:oMathPara>
                </a14:m>
                <a:endParaRPr kumimoji="1" lang="ja-JP" altLang="en-US" sz="32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152D4DA-26EE-4A9D-AECF-BB76CA622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373" y="5372677"/>
                <a:ext cx="126014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直方体 23">
            <a:extLst>
              <a:ext uri="{FF2B5EF4-FFF2-40B4-BE49-F238E27FC236}">
                <a16:creationId xmlns:a16="http://schemas.microsoft.com/office/drawing/2014/main" id="{3524567D-CA6D-40F9-995E-5E677FB94223}"/>
              </a:ext>
            </a:extLst>
          </p:cNvPr>
          <p:cNvSpPr/>
          <p:nvPr/>
        </p:nvSpPr>
        <p:spPr>
          <a:xfrm flipH="1">
            <a:off x="7846447" y="8127788"/>
            <a:ext cx="2678096" cy="1707805"/>
          </a:xfrm>
          <a:prstGeom prst="cube">
            <a:avLst>
              <a:gd name="adj" fmla="val 4082"/>
            </a:avLst>
          </a:prstGeom>
          <a:solidFill>
            <a:schemeClr val="tx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弧 24">
            <a:extLst>
              <a:ext uri="{FF2B5EF4-FFF2-40B4-BE49-F238E27FC236}">
                <a16:creationId xmlns:a16="http://schemas.microsoft.com/office/drawing/2014/main" id="{C95EAC80-6952-4CA7-A256-C1DC86706359}"/>
              </a:ext>
            </a:extLst>
          </p:cNvPr>
          <p:cNvSpPr/>
          <p:nvPr/>
        </p:nvSpPr>
        <p:spPr>
          <a:xfrm>
            <a:off x="9059319" y="7766781"/>
            <a:ext cx="540060" cy="3420476"/>
          </a:xfrm>
          <a:prstGeom prst="arc">
            <a:avLst>
              <a:gd name="adj1" fmla="val 15793240"/>
              <a:gd name="adj2" fmla="val 17399997"/>
            </a:avLst>
          </a:prstGeom>
          <a:ln w="50800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EA421ACB-AB77-4247-A859-41740D786722}"/>
              </a:ext>
            </a:extLst>
          </p:cNvPr>
          <p:cNvSpPr/>
          <p:nvPr/>
        </p:nvSpPr>
        <p:spPr>
          <a:xfrm>
            <a:off x="8181550" y="7752632"/>
            <a:ext cx="1057787" cy="3434625"/>
          </a:xfrm>
          <a:prstGeom prst="arc">
            <a:avLst>
              <a:gd name="adj1" fmla="val 15451704"/>
              <a:gd name="adj2" fmla="val 18414907"/>
            </a:avLst>
          </a:prstGeom>
          <a:ln w="50800">
            <a:solidFill>
              <a:schemeClr val="tx1"/>
            </a:solidFill>
            <a:prstDash val="solid"/>
            <a:headEnd type="arrow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F1080E4-0E5F-4F91-8551-1FC0F78D1608}"/>
                  </a:ext>
                </a:extLst>
              </p:cNvPr>
              <p:cNvSpPr txBox="1"/>
              <p:nvPr/>
            </p:nvSpPr>
            <p:spPr>
              <a:xfrm>
                <a:off x="8050134" y="8152384"/>
                <a:ext cx="12601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3200" b="1" i="0" smtClean="0">
                          <a:latin typeface="Corbel" panose="020B0503020204020204" pitchFamily="34" charset="0"/>
                        </a:rPr>
                        <m:t>EDB</m:t>
                      </m:r>
                    </m:oMath>
                  </m:oMathPara>
                </a14:m>
                <a:endParaRPr kumimoji="1" lang="ja-JP" altLang="en-US" sz="32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F1080E4-0E5F-4F91-8551-1FC0F78D1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134" y="8152384"/>
                <a:ext cx="126014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A930024C-8C3E-46D4-87E8-A604BAF52C86}"/>
              </a:ext>
            </a:extLst>
          </p:cNvPr>
          <p:cNvGrpSpPr/>
          <p:nvPr/>
        </p:nvGrpSpPr>
        <p:grpSpPr>
          <a:xfrm>
            <a:off x="12813578" y="8644527"/>
            <a:ext cx="748700" cy="1383649"/>
            <a:chOff x="11478348" y="3759145"/>
            <a:chExt cx="2435388" cy="4500768"/>
          </a:xfrm>
        </p:grpSpPr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C828C0EC-B9CC-4046-8F7E-70B2D39BC0CD}"/>
                </a:ext>
              </a:extLst>
            </p:cNvPr>
            <p:cNvSpPr/>
            <p:nvPr/>
          </p:nvSpPr>
          <p:spPr>
            <a:xfrm>
              <a:off x="11478348" y="3780692"/>
              <a:ext cx="2420532" cy="4438357"/>
            </a:xfrm>
            <a:custGeom>
              <a:avLst/>
              <a:gdLst>
                <a:gd name="connsiteX0" fmla="*/ 595249 w 2420532"/>
                <a:gd name="connsiteY0" fmla="*/ 21102 h 4438357"/>
                <a:gd name="connsiteX1" fmla="*/ 556563 w 2420532"/>
                <a:gd name="connsiteY1" fmla="*/ 35170 h 4438357"/>
                <a:gd name="connsiteX2" fmla="*/ 553046 w 2420532"/>
                <a:gd name="connsiteY2" fmla="*/ 49237 h 4438357"/>
                <a:gd name="connsiteX3" fmla="*/ 538978 w 2420532"/>
                <a:gd name="connsiteY3" fmla="*/ 84406 h 4438357"/>
                <a:gd name="connsiteX4" fmla="*/ 535461 w 2420532"/>
                <a:gd name="connsiteY4" fmla="*/ 94957 h 4438357"/>
                <a:gd name="connsiteX5" fmla="*/ 521394 w 2420532"/>
                <a:gd name="connsiteY5" fmla="*/ 101991 h 4438357"/>
                <a:gd name="connsiteX6" fmla="*/ 517877 w 2420532"/>
                <a:gd name="connsiteY6" fmla="*/ 116059 h 4438357"/>
                <a:gd name="connsiteX7" fmla="*/ 496775 w 2420532"/>
                <a:gd name="connsiteY7" fmla="*/ 137160 h 4438357"/>
                <a:gd name="connsiteX8" fmla="*/ 493258 w 2420532"/>
                <a:gd name="connsiteY8" fmla="*/ 161779 h 4438357"/>
                <a:gd name="connsiteX9" fmla="*/ 479190 w 2420532"/>
                <a:gd name="connsiteY9" fmla="*/ 193431 h 4438357"/>
                <a:gd name="connsiteX10" fmla="*/ 475674 w 2420532"/>
                <a:gd name="connsiteY10" fmla="*/ 203982 h 4438357"/>
                <a:gd name="connsiteX11" fmla="*/ 461606 w 2420532"/>
                <a:gd name="connsiteY11" fmla="*/ 263770 h 4438357"/>
                <a:gd name="connsiteX12" fmla="*/ 454572 w 2420532"/>
                <a:gd name="connsiteY12" fmla="*/ 365760 h 4438357"/>
                <a:gd name="connsiteX13" fmla="*/ 451055 w 2420532"/>
                <a:gd name="connsiteY13" fmla="*/ 400930 h 4438357"/>
                <a:gd name="connsiteX14" fmla="*/ 458089 w 2420532"/>
                <a:gd name="connsiteY14" fmla="*/ 654148 h 4438357"/>
                <a:gd name="connsiteX15" fmla="*/ 472157 w 2420532"/>
                <a:gd name="connsiteY15" fmla="*/ 728003 h 4438357"/>
                <a:gd name="connsiteX16" fmla="*/ 475674 w 2420532"/>
                <a:gd name="connsiteY16" fmla="*/ 745588 h 4438357"/>
                <a:gd name="connsiteX17" fmla="*/ 482707 w 2420532"/>
                <a:gd name="connsiteY17" fmla="*/ 763173 h 4438357"/>
                <a:gd name="connsiteX18" fmla="*/ 489741 w 2420532"/>
                <a:gd name="connsiteY18" fmla="*/ 787791 h 4438357"/>
                <a:gd name="connsiteX19" fmla="*/ 493258 w 2420532"/>
                <a:gd name="connsiteY19" fmla="*/ 798342 h 4438357"/>
                <a:gd name="connsiteX20" fmla="*/ 500292 w 2420532"/>
                <a:gd name="connsiteY20" fmla="*/ 808893 h 4438357"/>
                <a:gd name="connsiteX21" fmla="*/ 507326 w 2420532"/>
                <a:gd name="connsiteY21" fmla="*/ 822960 h 4438357"/>
                <a:gd name="connsiteX22" fmla="*/ 517877 w 2420532"/>
                <a:gd name="connsiteY22" fmla="*/ 829994 h 4438357"/>
                <a:gd name="connsiteX23" fmla="*/ 531944 w 2420532"/>
                <a:gd name="connsiteY23" fmla="*/ 851096 h 4438357"/>
                <a:gd name="connsiteX24" fmla="*/ 567114 w 2420532"/>
                <a:gd name="connsiteY24" fmla="*/ 872197 h 4438357"/>
                <a:gd name="connsiteX25" fmla="*/ 577664 w 2420532"/>
                <a:gd name="connsiteY25" fmla="*/ 875714 h 4438357"/>
                <a:gd name="connsiteX26" fmla="*/ 591732 w 2420532"/>
                <a:gd name="connsiteY26" fmla="*/ 882748 h 4438357"/>
                <a:gd name="connsiteX27" fmla="*/ 676138 w 2420532"/>
                <a:gd name="connsiteY27" fmla="*/ 889782 h 4438357"/>
                <a:gd name="connsiteX28" fmla="*/ 718341 w 2420532"/>
                <a:gd name="connsiteY28" fmla="*/ 900333 h 4438357"/>
                <a:gd name="connsiteX29" fmla="*/ 728892 w 2420532"/>
                <a:gd name="connsiteY29" fmla="*/ 910883 h 4438357"/>
                <a:gd name="connsiteX30" fmla="*/ 735926 w 2420532"/>
                <a:gd name="connsiteY30" fmla="*/ 924951 h 4438357"/>
                <a:gd name="connsiteX31" fmla="*/ 732409 w 2420532"/>
                <a:gd name="connsiteY31" fmla="*/ 991773 h 4438357"/>
                <a:gd name="connsiteX32" fmla="*/ 725375 w 2420532"/>
                <a:gd name="connsiteY32" fmla="*/ 1062111 h 4438357"/>
                <a:gd name="connsiteX33" fmla="*/ 697240 w 2420532"/>
                <a:gd name="connsiteY33" fmla="*/ 1069145 h 4438357"/>
                <a:gd name="connsiteX34" fmla="*/ 683172 w 2420532"/>
                <a:gd name="connsiteY34" fmla="*/ 1076179 h 4438357"/>
                <a:gd name="connsiteX35" fmla="*/ 658554 w 2420532"/>
                <a:gd name="connsiteY35" fmla="*/ 1086730 h 4438357"/>
                <a:gd name="connsiteX36" fmla="*/ 648003 w 2420532"/>
                <a:gd name="connsiteY36" fmla="*/ 1093763 h 4438357"/>
                <a:gd name="connsiteX37" fmla="*/ 637452 w 2420532"/>
                <a:gd name="connsiteY37" fmla="*/ 1097280 h 4438357"/>
                <a:gd name="connsiteX38" fmla="*/ 619867 w 2420532"/>
                <a:gd name="connsiteY38" fmla="*/ 1104314 h 4438357"/>
                <a:gd name="connsiteX39" fmla="*/ 570630 w 2420532"/>
                <a:gd name="connsiteY39" fmla="*/ 1111348 h 4438357"/>
                <a:gd name="connsiteX40" fmla="*/ 538978 w 2420532"/>
                <a:gd name="connsiteY40" fmla="*/ 1118382 h 4438357"/>
                <a:gd name="connsiteX41" fmla="*/ 493258 w 2420532"/>
                <a:gd name="connsiteY41" fmla="*/ 1121899 h 4438357"/>
                <a:gd name="connsiteX42" fmla="*/ 377200 w 2420532"/>
                <a:gd name="connsiteY42" fmla="*/ 1135966 h 4438357"/>
                <a:gd name="connsiteX43" fmla="*/ 349064 w 2420532"/>
                <a:gd name="connsiteY43" fmla="*/ 1139483 h 4438357"/>
                <a:gd name="connsiteX44" fmla="*/ 334997 w 2420532"/>
                <a:gd name="connsiteY44" fmla="*/ 1146517 h 4438357"/>
                <a:gd name="connsiteX45" fmla="*/ 324446 w 2420532"/>
                <a:gd name="connsiteY45" fmla="*/ 1153551 h 4438357"/>
                <a:gd name="connsiteX46" fmla="*/ 310378 w 2420532"/>
                <a:gd name="connsiteY46" fmla="*/ 1157068 h 4438357"/>
                <a:gd name="connsiteX47" fmla="*/ 275209 w 2420532"/>
                <a:gd name="connsiteY47" fmla="*/ 1178170 h 4438357"/>
                <a:gd name="connsiteX48" fmla="*/ 250590 w 2420532"/>
                <a:gd name="connsiteY48" fmla="*/ 1181686 h 4438357"/>
                <a:gd name="connsiteX49" fmla="*/ 197837 w 2420532"/>
                <a:gd name="connsiteY49" fmla="*/ 1195754 h 4438357"/>
                <a:gd name="connsiteX50" fmla="*/ 166184 w 2420532"/>
                <a:gd name="connsiteY50" fmla="*/ 1199271 h 4438357"/>
                <a:gd name="connsiteX51" fmla="*/ 141566 w 2420532"/>
                <a:gd name="connsiteY51" fmla="*/ 1206305 h 4438357"/>
                <a:gd name="connsiteX52" fmla="*/ 106397 w 2420532"/>
                <a:gd name="connsiteY52" fmla="*/ 1223890 h 4438357"/>
                <a:gd name="connsiteX53" fmla="*/ 95846 w 2420532"/>
                <a:gd name="connsiteY53" fmla="*/ 1237957 h 4438357"/>
                <a:gd name="connsiteX54" fmla="*/ 81778 w 2420532"/>
                <a:gd name="connsiteY54" fmla="*/ 1241474 h 4438357"/>
                <a:gd name="connsiteX55" fmla="*/ 64194 w 2420532"/>
                <a:gd name="connsiteY55" fmla="*/ 1259059 h 4438357"/>
                <a:gd name="connsiteX56" fmla="*/ 53643 w 2420532"/>
                <a:gd name="connsiteY56" fmla="*/ 1301262 h 4438357"/>
                <a:gd name="connsiteX57" fmla="*/ 39575 w 2420532"/>
                <a:gd name="connsiteY57" fmla="*/ 1350499 h 4438357"/>
                <a:gd name="connsiteX58" fmla="*/ 36058 w 2420532"/>
                <a:gd name="connsiteY58" fmla="*/ 1361050 h 4438357"/>
                <a:gd name="connsiteX59" fmla="*/ 29024 w 2420532"/>
                <a:gd name="connsiteY59" fmla="*/ 1375117 h 4438357"/>
                <a:gd name="connsiteX60" fmla="*/ 21990 w 2420532"/>
                <a:gd name="connsiteY60" fmla="*/ 1392702 h 4438357"/>
                <a:gd name="connsiteX61" fmla="*/ 18474 w 2420532"/>
                <a:gd name="connsiteY61" fmla="*/ 1403253 h 4438357"/>
                <a:gd name="connsiteX62" fmla="*/ 11440 w 2420532"/>
                <a:gd name="connsiteY62" fmla="*/ 1417320 h 4438357"/>
                <a:gd name="connsiteX63" fmla="*/ 7923 w 2420532"/>
                <a:gd name="connsiteY63" fmla="*/ 1621302 h 4438357"/>
                <a:gd name="connsiteX64" fmla="*/ 14957 w 2420532"/>
                <a:gd name="connsiteY64" fmla="*/ 1638886 h 4438357"/>
                <a:gd name="connsiteX65" fmla="*/ 18474 w 2420532"/>
                <a:gd name="connsiteY65" fmla="*/ 1663505 h 4438357"/>
                <a:gd name="connsiteX66" fmla="*/ 25507 w 2420532"/>
                <a:gd name="connsiteY66" fmla="*/ 1674056 h 4438357"/>
                <a:gd name="connsiteX67" fmla="*/ 32541 w 2420532"/>
                <a:gd name="connsiteY67" fmla="*/ 1688123 h 4438357"/>
                <a:gd name="connsiteX68" fmla="*/ 36058 w 2420532"/>
                <a:gd name="connsiteY68" fmla="*/ 1698674 h 4438357"/>
                <a:gd name="connsiteX69" fmla="*/ 50126 w 2420532"/>
                <a:gd name="connsiteY69" fmla="*/ 1709225 h 4438357"/>
                <a:gd name="connsiteX70" fmla="*/ 60677 w 2420532"/>
                <a:gd name="connsiteY70" fmla="*/ 1723293 h 4438357"/>
                <a:gd name="connsiteX71" fmla="*/ 67710 w 2420532"/>
                <a:gd name="connsiteY71" fmla="*/ 1733843 h 4438357"/>
                <a:gd name="connsiteX72" fmla="*/ 74744 w 2420532"/>
                <a:gd name="connsiteY72" fmla="*/ 1747911 h 4438357"/>
                <a:gd name="connsiteX73" fmla="*/ 85295 w 2420532"/>
                <a:gd name="connsiteY73" fmla="*/ 1751428 h 4438357"/>
                <a:gd name="connsiteX74" fmla="*/ 102880 w 2420532"/>
                <a:gd name="connsiteY74" fmla="*/ 1772530 h 4438357"/>
                <a:gd name="connsiteX75" fmla="*/ 120464 w 2420532"/>
                <a:gd name="connsiteY75" fmla="*/ 1790114 h 4438357"/>
                <a:gd name="connsiteX76" fmla="*/ 138049 w 2420532"/>
                <a:gd name="connsiteY76" fmla="*/ 1825283 h 4438357"/>
                <a:gd name="connsiteX77" fmla="*/ 145083 w 2420532"/>
                <a:gd name="connsiteY77" fmla="*/ 1835834 h 4438357"/>
                <a:gd name="connsiteX78" fmla="*/ 152117 w 2420532"/>
                <a:gd name="connsiteY78" fmla="*/ 1853419 h 4438357"/>
                <a:gd name="connsiteX79" fmla="*/ 159150 w 2420532"/>
                <a:gd name="connsiteY79" fmla="*/ 1892105 h 4438357"/>
                <a:gd name="connsiteX80" fmla="*/ 162667 w 2420532"/>
                <a:gd name="connsiteY80" fmla="*/ 1920240 h 4438357"/>
                <a:gd name="connsiteX81" fmla="*/ 169701 w 2420532"/>
                <a:gd name="connsiteY81" fmla="*/ 1944859 h 4438357"/>
                <a:gd name="connsiteX82" fmla="*/ 162667 w 2420532"/>
                <a:gd name="connsiteY82" fmla="*/ 2036299 h 4438357"/>
                <a:gd name="connsiteX83" fmla="*/ 155634 w 2420532"/>
                <a:gd name="connsiteY83" fmla="*/ 2053883 h 4438357"/>
                <a:gd name="connsiteX84" fmla="*/ 148600 w 2420532"/>
                <a:gd name="connsiteY84" fmla="*/ 2067951 h 4438357"/>
                <a:gd name="connsiteX85" fmla="*/ 138049 w 2420532"/>
                <a:gd name="connsiteY85" fmla="*/ 2071468 h 4438357"/>
                <a:gd name="connsiteX86" fmla="*/ 123981 w 2420532"/>
                <a:gd name="connsiteY86" fmla="*/ 2078502 h 4438357"/>
                <a:gd name="connsiteX87" fmla="*/ 116947 w 2420532"/>
                <a:gd name="connsiteY87" fmla="*/ 2089053 h 4438357"/>
                <a:gd name="connsiteX88" fmla="*/ 113430 w 2420532"/>
                <a:gd name="connsiteY88" fmla="*/ 2103120 h 4438357"/>
                <a:gd name="connsiteX89" fmla="*/ 99363 w 2420532"/>
                <a:gd name="connsiteY89" fmla="*/ 2113671 h 4438357"/>
                <a:gd name="connsiteX90" fmla="*/ 95846 w 2420532"/>
                <a:gd name="connsiteY90" fmla="*/ 2127739 h 4438357"/>
                <a:gd name="connsiteX91" fmla="*/ 109914 w 2420532"/>
                <a:gd name="connsiteY91" fmla="*/ 2205111 h 4438357"/>
                <a:gd name="connsiteX92" fmla="*/ 113430 w 2420532"/>
                <a:gd name="connsiteY92" fmla="*/ 2215662 h 4438357"/>
                <a:gd name="connsiteX93" fmla="*/ 127498 w 2420532"/>
                <a:gd name="connsiteY93" fmla="*/ 2240280 h 4438357"/>
                <a:gd name="connsiteX94" fmla="*/ 138049 w 2420532"/>
                <a:gd name="connsiteY94" fmla="*/ 2247314 h 4438357"/>
                <a:gd name="connsiteX95" fmla="*/ 155634 w 2420532"/>
                <a:gd name="connsiteY95" fmla="*/ 2264899 h 4438357"/>
                <a:gd name="connsiteX96" fmla="*/ 169701 w 2420532"/>
                <a:gd name="connsiteY96" fmla="*/ 2289517 h 4438357"/>
                <a:gd name="connsiteX97" fmla="*/ 176735 w 2420532"/>
                <a:gd name="connsiteY97" fmla="*/ 2300068 h 4438357"/>
                <a:gd name="connsiteX98" fmla="*/ 187286 w 2420532"/>
                <a:gd name="connsiteY98" fmla="*/ 2335237 h 4438357"/>
                <a:gd name="connsiteX99" fmla="*/ 222455 w 2420532"/>
                <a:gd name="connsiteY99" fmla="*/ 2342271 h 4438357"/>
                <a:gd name="connsiteX100" fmla="*/ 236523 w 2420532"/>
                <a:gd name="connsiteY100" fmla="*/ 2352822 h 4438357"/>
                <a:gd name="connsiteX101" fmla="*/ 247074 w 2420532"/>
                <a:gd name="connsiteY101" fmla="*/ 2359856 h 4438357"/>
                <a:gd name="connsiteX102" fmla="*/ 254107 w 2420532"/>
                <a:gd name="connsiteY102" fmla="*/ 2373923 h 4438357"/>
                <a:gd name="connsiteX103" fmla="*/ 261141 w 2420532"/>
                <a:gd name="connsiteY103" fmla="*/ 2363373 h 4438357"/>
                <a:gd name="connsiteX104" fmla="*/ 264658 w 2420532"/>
                <a:gd name="connsiteY104" fmla="*/ 2352822 h 4438357"/>
                <a:gd name="connsiteX105" fmla="*/ 257624 w 2420532"/>
                <a:gd name="connsiteY105" fmla="*/ 2402059 h 4438357"/>
                <a:gd name="connsiteX106" fmla="*/ 240040 w 2420532"/>
                <a:gd name="connsiteY106" fmla="*/ 2380957 h 4438357"/>
                <a:gd name="connsiteX107" fmla="*/ 229489 w 2420532"/>
                <a:gd name="connsiteY107" fmla="*/ 2377440 h 4438357"/>
                <a:gd name="connsiteX108" fmla="*/ 204870 w 2420532"/>
                <a:gd name="connsiteY108" fmla="*/ 2363373 h 4438357"/>
                <a:gd name="connsiteX109" fmla="*/ 197837 w 2420532"/>
                <a:gd name="connsiteY109" fmla="*/ 2352822 h 4438357"/>
                <a:gd name="connsiteX110" fmla="*/ 190803 w 2420532"/>
                <a:gd name="connsiteY110" fmla="*/ 2338754 h 4438357"/>
                <a:gd name="connsiteX111" fmla="*/ 187286 w 2420532"/>
                <a:gd name="connsiteY111" fmla="*/ 2349305 h 4438357"/>
                <a:gd name="connsiteX112" fmla="*/ 162667 w 2420532"/>
                <a:gd name="connsiteY112" fmla="*/ 2595490 h 4438357"/>
                <a:gd name="connsiteX113" fmla="*/ 138049 w 2420532"/>
                <a:gd name="connsiteY113" fmla="*/ 2606040 h 4438357"/>
                <a:gd name="connsiteX114" fmla="*/ 131015 w 2420532"/>
                <a:gd name="connsiteY114" fmla="*/ 2620108 h 4438357"/>
                <a:gd name="connsiteX115" fmla="*/ 127498 w 2420532"/>
                <a:gd name="connsiteY115" fmla="*/ 2630659 h 4438357"/>
                <a:gd name="connsiteX116" fmla="*/ 113430 w 2420532"/>
                <a:gd name="connsiteY116" fmla="*/ 2655277 h 4438357"/>
                <a:gd name="connsiteX117" fmla="*/ 102880 w 2420532"/>
                <a:gd name="connsiteY117" fmla="*/ 2662311 h 4438357"/>
                <a:gd name="connsiteX118" fmla="*/ 85295 w 2420532"/>
                <a:gd name="connsiteY118" fmla="*/ 2697480 h 4438357"/>
                <a:gd name="connsiteX119" fmla="*/ 78261 w 2420532"/>
                <a:gd name="connsiteY119" fmla="*/ 2708031 h 4438357"/>
                <a:gd name="connsiteX120" fmla="*/ 71227 w 2420532"/>
                <a:gd name="connsiteY120" fmla="*/ 2722099 h 4438357"/>
                <a:gd name="connsiteX121" fmla="*/ 67710 w 2420532"/>
                <a:gd name="connsiteY121" fmla="*/ 2795954 h 4438357"/>
                <a:gd name="connsiteX122" fmla="*/ 81778 w 2420532"/>
                <a:gd name="connsiteY122" fmla="*/ 2817056 h 4438357"/>
                <a:gd name="connsiteX123" fmla="*/ 99363 w 2420532"/>
                <a:gd name="connsiteY123" fmla="*/ 2841674 h 4438357"/>
                <a:gd name="connsiteX124" fmla="*/ 102880 w 2420532"/>
                <a:gd name="connsiteY124" fmla="*/ 2855742 h 4438357"/>
                <a:gd name="connsiteX125" fmla="*/ 109914 w 2420532"/>
                <a:gd name="connsiteY125" fmla="*/ 2866293 h 4438357"/>
                <a:gd name="connsiteX126" fmla="*/ 116947 w 2420532"/>
                <a:gd name="connsiteY126" fmla="*/ 2880360 h 4438357"/>
                <a:gd name="connsiteX127" fmla="*/ 123981 w 2420532"/>
                <a:gd name="connsiteY127" fmla="*/ 2890911 h 4438357"/>
                <a:gd name="connsiteX128" fmla="*/ 127498 w 2420532"/>
                <a:gd name="connsiteY128" fmla="*/ 2901462 h 4438357"/>
                <a:gd name="connsiteX129" fmla="*/ 134532 w 2420532"/>
                <a:gd name="connsiteY129" fmla="*/ 2919046 h 4438357"/>
                <a:gd name="connsiteX130" fmla="*/ 141566 w 2420532"/>
                <a:gd name="connsiteY130" fmla="*/ 2933114 h 4438357"/>
                <a:gd name="connsiteX131" fmla="*/ 145083 w 2420532"/>
                <a:gd name="connsiteY131" fmla="*/ 2943665 h 4438357"/>
                <a:gd name="connsiteX132" fmla="*/ 159150 w 2420532"/>
                <a:gd name="connsiteY132" fmla="*/ 2968283 h 4438357"/>
                <a:gd name="connsiteX133" fmla="*/ 176735 w 2420532"/>
                <a:gd name="connsiteY133" fmla="*/ 3003453 h 4438357"/>
                <a:gd name="connsiteX134" fmla="*/ 183769 w 2420532"/>
                <a:gd name="connsiteY134" fmla="*/ 3017520 h 4438357"/>
                <a:gd name="connsiteX135" fmla="*/ 194320 w 2420532"/>
                <a:gd name="connsiteY135" fmla="*/ 3042139 h 4438357"/>
                <a:gd name="connsiteX136" fmla="*/ 204870 w 2420532"/>
                <a:gd name="connsiteY136" fmla="*/ 3052690 h 4438357"/>
                <a:gd name="connsiteX137" fmla="*/ 218938 w 2420532"/>
                <a:gd name="connsiteY137" fmla="*/ 3077308 h 4438357"/>
                <a:gd name="connsiteX138" fmla="*/ 225972 w 2420532"/>
                <a:gd name="connsiteY138" fmla="*/ 3087859 h 4438357"/>
                <a:gd name="connsiteX139" fmla="*/ 236523 w 2420532"/>
                <a:gd name="connsiteY139" fmla="*/ 3112477 h 4438357"/>
                <a:gd name="connsiteX140" fmla="*/ 247074 w 2420532"/>
                <a:gd name="connsiteY140" fmla="*/ 3119511 h 4438357"/>
                <a:gd name="connsiteX141" fmla="*/ 254107 w 2420532"/>
                <a:gd name="connsiteY141" fmla="*/ 3130062 h 4438357"/>
                <a:gd name="connsiteX142" fmla="*/ 264658 w 2420532"/>
                <a:gd name="connsiteY142" fmla="*/ 3137096 h 4438357"/>
                <a:gd name="connsiteX143" fmla="*/ 289277 w 2420532"/>
                <a:gd name="connsiteY143" fmla="*/ 3147646 h 4438357"/>
                <a:gd name="connsiteX144" fmla="*/ 331480 w 2420532"/>
                <a:gd name="connsiteY144" fmla="*/ 3140613 h 4438357"/>
                <a:gd name="connsiteX145" fmla="*/ 338514 w 2420532"/>
                <a:gd name="connsiteY145" fmla="*/ 3126545 h 4438357"/>
                <a:gd name="connsiteX146" fmla="*/ 345547 w 2420532"/>
                <a:gd name="connsiteY146" fmla="*/ 3115994 h 4438357"/>
                <a:gd name="connsiteX147" fmla="*/ 349064 w 2420532"/>
                <a:gd name="connsiteY147" fmla="*/ 3105443 h 4438357"/>
                <a:gd name="connsiteX148" fmla="*/ 356098 w 2420532"/>
                <a:gd name="connsiteY148" fmla="*/ 3091376 h 4438357"/>
                <a:gd name="connsiteX149" fmla="*/ 370166 w 2420532"/>
                <a:gd name="connsiteY149" fmla="*/ 3063240 h 4438357"/>
                <a:gd name="connsiteX150" fmla="*/ 373683 w 2420532"/>
                <a:gd name="connsiteY150" fmla="*/ 3049173 h 4438357"/>
                <a:gd name="connsiteX151" fmla="*/ 380717 w 2420532"/>
                <a:gd name="connsiteY151" fmla="*/ 3038622 h 4438357"/>
                <a:gd name="connsiteX152" fmla="*/ 387750 w 2420532"/>
                <a:gd name="connsiteY152" fmla="*/ 3024554 h 4438357"/>
                <a:gd name="connsiteX153" fmla="*/ 398301 w 2420532"/>
                <a:gd name="connsiteY153" fmla="*/ 2996419 h 4438357"/>
                <a:gd name="connsiteX154" fmla="*/ 408852 w 2420532"/>
                <a:gd name="connsiteY154" fmla="*/ 2982351 h 4438357"/>
                <a:gd name="connsiteX155" fmla="*/ 415886 w 2420532"/>
                <a:gd name="connsiteY155" fmla="*/ 2971800 h 4438357"/>
                <a:gd name="connsiteX156" fmla="*/ 429954 w 2420532"/>
                <a:gd name="connsiteY156" fmla="*/ 2947182 h 4438357"/>
                <a:gd name="connsiteX157" fmla="*/ 440504 w 2420532"/>
                <a:gd name="connsiteY157" fmla="*/ 2940148 h 4438357"/>
                <a:gd name="connsiteX158" fmla="*/ 454572 w 2420532"/>
                <a:gd name="connsiteY158" fmla="*/ 3003453 h 4438357"/>
                <a:gd name="connsiteX159" fmla="*/ 458089 w 2420532"/>
                <a:gd name="connsiteY159" fmla="*/ 3073791 h 4438357"/>
                <a:gd name="connsiteX160" fmla="*/ 472157 w 2420532"/>
                <a:gd name="connsiteY160" fmla="*/ 3098410 h 4438357"/>
                <a:gd name="connsiteX161" fmla="*/ 500292 w 2420532"/>
                <a:gd name="connsiteY161" fmla="*/ 3105443 h 4438357"/>
                <a:gd name="connsiteX162" fmla="*/ 514360 w 2420532"/>
                <a:gd name="connsiteY162" fmla="*/ 3112477 h 4438357"/>
                <a:gd name="connsiteX163" fmla="*/ 531944 w 2420532"/>
                <a:gd name="connsiteY163" fmla="*/ 3115994 h 4438357"/>
                <a:gd name="connsiteX164" fmla="*/ 556563 w 2420532"/>
                <a:gd name="connsiteY164" fmla="*/ 3123028 h 4438357"/>
                <a:gd name="connsiteX165" fmla="*/ 598766 w 2420532"/>
                <a:gd name="connsiteY165" fmla="*/ 3133579 h 4438357"/>
                <a:gd name="connsiteX166" fmla="*/ 623384 w 2420532"/>
                <a:gd name="connsiteY166" fmla="*/ 3140613 h 4438357"/>
                <a:gd name="connsiteX167" fmla="*/ 640969 w 2420532"/>
                <a:gd name="connsiteY167" fmla="*/ 3147646 h 4438357"/>
                <a:gd name="connsiteX168" fmla="*/ 665587 w 2420532"/>
                <a:gd name="connsiteY168" fmla="*/ 3151163 h 4438357"/>
                <a:gd name="connsiteX169" fmla="*/ 693723 w 2420532"/>
                <a:gd name="connsiteY169" fmla="*/ 3165231 h 4438357"/>
                <a:gd name="connsiteX170" fmla="*/ 707790 w 2420532"/>
                <a:gd name="connsiteY170" fmla="*/ 3189850 h 4438357"/>
                <a:gd name="connsiteX171" fmla="*/ 711307 w 2420532"/>
                <a:gd name="connsiteY171" fmla="*/ 3200400 h 4438357"/>
                <a:gd name="connsiteX172" fmla="*/ 725375 w 2420532"/>
                <a:gd name="connsiteY172" fmla="*/ 3225019 h 4438357"/>
                <a:gd name="connsiteX173" fmla="*/ 732409 w 2420532"/>
                <a:gd name="connsiteY173" fmla="*/ 3242603 h 4438357"/>
                <a:gd name="connsiteX174" fmla="*/ 742960 w 2420532"/>
                <a:gd name="connsiteY174" fmla="*/ 3351628 h 4438357"/>
                <a:gd name="connsiteX175" fmla="*/ 757027 w 2420532"/>
                <a:gd name="connsiteY175" fmla="*/ 3502856 h 4438357"/>
                <a:gd name="connsiteX176" fmla="*/ 767578 w 2420532"/>
                <a:gd name="connsiteY176" fmla="*/ 3527474 h 4438357"/>
                <a:gd name="connsiteX177" fmla="*/ 774612 w 2420532"/>
                <a:gd name="connsiteY177" fmla="*/ 3538025 h 4438357"/>
                <a:gd name="connsiteX178" fmla="*/ 785163 w 2420532"/>
                <a:gd name="connsiteY178" fmla="*/ 3548576 h 4438357"/>
                <a:gd name="connsiteX179" fmla="*/ 792197 w 2420532"/>
                <a:gd name="connsiteY179" fmla="*/ 3562643 h 4438357"/>
                <a:gd name="connsiteX180" fmla="*/ 802747 w 2420532"/>
                <a:gd name="connsiteY180" fmla="*/ 3791243 h 4438357"/>
                <a:gd name="connsiteX181" fmla="*/ 816815 w 2420532"/>
                <a:gd name="connsiteY181" fmla="*/ 3872133 h 4438357"/>
                <a:gd name="connsiteX182" fmla="*/ 813298 w 2420532"/>
                <a:gd name="connsiteY182" fmla="*/ 3931920 h 4438357"/>
                <a:gd name="connsiteX183" fmla="*/ 799230 w 2420532"/>
                <a:gd name="connsiteY183" fmla="*/ 3935437 h 4438357"/>
                <a:gd name="connsiteX184" fmla="*/ 788680 w 2420532"/>
                <a:gd name="connsiteY184" fmla="*/ 3942471 h 4438357"/>
                <a:gd name="connsiteX185" fmla="*/ 728892 w 2420532"/>
                <a:gd name="connsiteY185" fmla="*/ 3953022 h 4438357"/>
                <a:gd name="connsiteX186" fmla="*/ 697240 w 2420532"/>
                <a:gd name="connsiteY186" fmla="*/ 3967090 h 4438357"/>
                <a:gd name="connsiteX187" fmla="*/ 686689 w 2420532"/>
                <a:gd name="connsiteY187" fmla="*/ 3974123 h 4438357"/>
                <a:gd name="connsiteX188" fmla="*/ 672621 w 2420532"/>
                <a:gd name="connsiteY188" fmla="*/ 3977640 h 4438357"/>
                <a:gd name="connsiteX189" fmla="*/ 662070 w 2420532"/>
                <a:gd name="connsiteY189" fmla="*/ 3991708 h 4438357"/>
                <a:gd name="connsiteX190" fmla="*/ 648003 w 2420532"/>
                <a:gd name="connsiteY190" fmla="*/ 3995225 h 4438357"/>
                <a:gd name="connsiteX191" fmla="*/ 630418 w 2420532"/>
                <a:gd name="connsiteY191" fmla="*/ 4002259 h 4438357"/>
                <a:gd name="connsiteX192" fmla="*/ 619867 w 2420532"/>
                <a:gd name="connsiteY192" fmla="*/ 4009293 h 4438357"/>
                <a:gd name="connsiteX193" fmla="*/ 560080 w 2420532"/>
                <a:gd name="connsiteY193" fmla="*/ 4019843 h 4438357"/>
                <a:gd name="connsiteX194" fmla="*/ 528427 w 2420532"/>
                <a:gd name="connsiteY194" fmla="*/ 4026877 h 4438357"/>
                <a:gd name="connsiteX195" fmla="*/ 517877 w 2420532"/>
                <a:gd name="connsiteY195" fmla="*/ 4033911 h 4438357"/>
                <a:gd name="connsiteX196" fmla="*/ 486224 w 2420532"/>
                <a:gd name="connsiteY196" fmla="*/ 4044462 h 4438357"/>
                <a:gd name="connsiteX197" fmla="*/ 461606 w 2420532"/>
                <a:gd name="connsiteY197" fmla="*/ 4055013 h 4438357"/>
                <a:gd name="connsiteX198" fmla="*/ 458089 w 2420532"/>
                <a:gd name="connsiteY198" fmla="*/ 4069080 h 4438357"/>
                <a:gd name="connsiteX199" fmla="*/ 433470 w 2420532"/>
                <a:gd name="connsiteY199" fmla="*/ 4079631 h 4438357"/>
                <a:gd name="connsiteX200" fmla="*/ 426437 w 2420532"/>
                <a:gd name="connsiteY200" fmla="*/ 4093699 h 4438357"/>
                <a:gd name="connsiteX201" fmla="*/ 422920 w 2420532"/>
                <a:gd name="connsiteY201" fmla="*/ 4104250 h 4438357"/>
                <a:gd name="connsiteX202" fmla="*/ 415886 w 2420532"/>
                <a:gd name="connsiteY202" fmla="*/ 4118317 h 4438357"/>
                <a:gd name="connsiteX203" fmla="*/ 419403 w 2420532"/>
                <a:gd name="connsiteY203" fmla="*/ 4146453 h 4438357"/>
                <a:gd name="connsiteX204" fmla="*/ 422920 w 2420532"/>
                <a:gd name="connsiteY204" fmla="*/ 4157003 h 4438357"/>
                <a:gd name="connsiteX205" fmla="*/ 436987 w 2420532"/>
                <a:gd name="connsiteY205" fmla="*/ 4164037 h 4438357"/>
                <a:gd name="connsiteX206" fmla="*/ 458089 w 2420532"/>
                <a:gd name="connsiteY206" fmla="*/ 4178105 h 4438357"/>
                <a:gd name="connsiteX207" fmla="*/ 535461 w 2420532"/>
                <a:gd name="connsiteY207" fmla="*/ 4188656 h 4438357"/>
                <a:gd name="connsiteX208" fmla="*/ 616350 w 2420532"/>
                <a:gd name="connsiteY208" fmla="*/ 4195690 h 4438357"/>
                <a:gd name="connsiteX209" fmla="*/ 799230 w 2420532"/>
                <a:gd name="connsiteY209" fmla="*/ 4199206 h 4438357"/>
                <a:gd name="connsiteX210" fmla="*/ 841434 w 2420532"/>
                <a:gd name="connsiteY210" fmla="*/ 4185139 h 4438357"/>
                <a:gd name="connsiteX211" fmla="*/ 939907 w 2420532"/>
                <a:gd name="connsiteY211" fmla="*/ 4174588 h 4438357"/>
                <a:gd name="connsiteX212" fmla="*/ 992661 w 2420532"/>
                <a:gd name="connsiteY212" fmla="*/ 4167554 h 4438357"/>
                <a:gd name="connsiteX213" fmla="*/ 999695 w 2420532"/>
                <a:gd name="connsiteY213" fmla="*/ 4181622 h 4438357"/>
                <a:gd name="connsiteX214" fmla="*/ 1013763 w 2420532"/>
                <a:gd name="connsiteY214" fmla="*/ 4206240 h 4438357"/>
                <a:gd name="connsiteX215" fmla="*/ 1024314 w 2420532"/>
                <a:gd name="connsiteY215" fmla="*/ 4230859 h 4438357"/>
                <a:gd name="connsiteX216" fmla="*/ 1031347 w 2420532"/>
                <a:gd name="connsiteY216" fmla="*/ 4244926 h 4438357"/>
                <a:gd name="connsiteX217" fmla="*/ 1045415 w 2420532"/>
                <a:gd name="connsiteY217" fmla="*/ 4262511 h 4438357"/>
                <a:gd name="connsiteX218" fmla="*/ 1055966 w 2420532"/>
                <a:gd name="connsiteY218" fmla="*/ 4290646 h 4438357"/>
                <a:gd name="connsiteX219" fmla="*/ 1077067 w 2420532"/>
                <a:gd name="connsiteY219" fmla="*/ 4315265 h 4438357"/>
                <a:gd name="connsiteX220" fmla="*/ 1073550 w 2420532"/>
                <a:gd name="connsiteY220" fmla="*/ 4294163 h 4438357"/>
                <a:gd name="connsiteX221" fmla="*/ 1059483 w 2420532"/>
                <a:gd name="connsiteY221" fmla="*/ 4258994 h 4438357"/>
                <a:gd name="connsiteX222" fmla="*/ 1055966 w 2420532"/>
                <a:gd name="connsiteY222" fmla="*/ 4241410 h 4438357"/>
                <a:gd name="connsiteX223" fmla="*/ 1041898 w 2420532"/>
                <a:gd name="connsiteY223" fmla="*/ 4216791 h 4438357"/>
                <a:gd name="connsiteX224" fmla="*/ 1038381 w 2420532"/>
                <a:gd name="connsiteY224" fmla="*/ 4199206 h 4438357"/>
                <a:gd name="connsiteX225" fmla="*/ 1024314 w 2420532"/>
                <a:gd name="connsiteY225" fmla="*/ 4174588 h 4438357"/>
                <a:gd name="connsiteX226" fmla="*/ 1020797 w 2420532"/>
                <a:gd name="connsiteY226" fmla="*/ 4097216 h 4438357"/>
                <a:gd name="connsiteX227" fmla="*/ 1034864 w 2420532"/>
                <a:gd name="connsiteY227" fmla="*/ 4072597 h 4438357"/>
                <a:gd name="connsiteX228" fmla="*/ 1038381 w 2420532"/>
                <a:gd name="connsiteY228" fmla="*/ 4058530 h 4438357"/>
                <a:gd name="connsiteX229" fmla="*/ 1052449 w 2420532"/>
                <a:gd name="connsiteY229" fmla="*/ 4055013 h 4438357"/>
                <a:gd name="connsiteX230" fmla="*/ 1063000 w 2420532"/>
                <a:gd name="connsiteY230" fmla="*/ 4047979 h 4438357"/>
                <a:gd name="connsiteX231" fmla="*/ 1077067 w 2420532"/>
                <a:gd name="connsiteY231" fmla="*/ 4040945 h 4438357"/>
                <a:gd name="connsiteX232" fmla="*/ 1073550 w 2420532"/>
                <a:gd name="connsiteY232" fmla="*/ 3998742 h 4438357"/>
                <a:gd name="connsiteX233" fmla="*/ 1059483 w 2420532"/>
                <a:gd name="connsiteY233" fmla="*/ 3995225 h 4438357"/>
                <a:gd name="connsiteX234" fmla="*/ 1048932 w 2420532"/>
                <a:gd name="connsiteY234" fmla="*/ 3988191 h 4438357"/>
                <a:gd name="connsiteX235" fmla="*/ 1017280 w 2420532"/>
                <a:gd name="connsiteY235" fmla="*/ 3977640 h 4438357"/>
                <a:gd name="connsiteX236" fmla="*/ 999695 w 2420532"/>
                <a:gd name="connsiteY236" fmla="*/ 3956539 h 4438357"/>
                <a:gd name="connsiteX237" fmla="*/ 996178 w 2420532"/>
                <a:gd name="connsiteY237" fmla="*/ 3945988 h 4438357"/>
                <a:gd name="connsiteX238" fmla="*/ 982110 w 2420532"/>
                <a:gd name="connsiteY238" fmla="*/ 3938954 h 4438357"/>
                <a:gd name="connsiteX239" fmla="*/ 971560 w 2420532"/>
                <a:gd name="connsiteY239" fmla="*/ 3928403 h 4438357"/>
                <a:gd name="connsiteX240" fmla="*/ 964526 w 2420532"/>
                <a:gd name="connsiteY240" fmla="*/ 3914336 h 4438357"/>
                <a:gd name="connsiteX241" fmla="*/ 953975 w 2420532"/>
                <a:gd name="connsiteY241" fmla="*/ 3910819 h 4438357"/>
                <a:gd name="connsiteX242" fmla="*/ 946941 w 2420532"/>
                <a:gd name="connsiteY242" fmla="*/ 3896751 h 4438357"/>
                <a:gd name="connsiteX243" fmla="*/ 939907 w 2420532"/>
                <a:gd name="connsiteY243" fmla="*/ 3886200 h 4438357"/>
                <a:gd name="connsiteX244" fmla="*/ 936390 w 2420532"/>
                <a:gd name="connsiteY244" fmla="*/ 3875650 h 4438357"/>
                <a:gd name="connsiteX245" fmla="*/ 932874 w 2420532"/>
                <a:gd name="connsiteY245" fmla="*/ 3643533 h 4438357"/>
                <a:gd name="connsiteX246" fmla="*/ 936390 w 2420532"/>
                <a:gd name="connsiteY246" fmla="*/ 3618914 h 4438357"/>
                <a:gd name="connsiteX247" fmla="*/ 943424 w 2420532"/>
                <a:gd name="connsiteY247" fmla="*/ 3604846 h 4438357"/>
                <a:gd name="connsiteX248" fmla="*/ 957492 w 2420532"/>
                <a:gd name="connsiteY248" fmla="*/ 3562643 h 4438357"/>
                <a:gd name="connsiteX249" fmla="*/ 968043 w 2420532"/>
                <a:gd name="connsiteY249" fmla="*/ 3495822 h 4438357"/>
                <a:gd name="connsiteX250" fmla="*/ 975077 w 2420532"/>
                <a:gd name="connsiteY250" fmla="*/ 3471203 h 4438357"/>
                <a:gd name="connsiteX251" fmla="*/ 978594 w 2420532"/>
                <a:gd name="connsiteY251" fmla="*/ 3460653 h 4438357"/>
                <a:gd name="connsiteX252" fmla="*/ 985627 w 2420532"/>
                <a:gd name="connsiteY252" fmla="*/ 3450102 h 4438357"/>
                <a:gd name="connsiteX253" fmla="*/ 992661 w 2420532"/>
                <a:gd name="connsiteY253" fmla="*/ 3436034 h 4438357"/>
                <a:gd name="connsiteX254" fmla="*/ 999695 w 2420532"/>
                <a:gd name="connsiteY254" fmla="*/ 3288323 h 4438357"/>
                <a:gd name="connsiteX255" fmla="*/ 1006729 w 2420532"/>
                <a:gd name="connsiteY255" fmla="*/ 3267222 h 4438357"/>
                <a:gd name="connsiteX256" fmla="*/ 1017280 w 2420532"/>
                <a:gd name="connsiteY256" fmla="*/ 3193366 h 4438357"/>
                <a:gd name="connsiteX257" fmla="*/ 1027830 w 2420532"/>
                <a:gd name="connsiteY257" fmla="*/ 3196883 h 4438357"/>
                <a:gd name="connsiteX258" fmla="*/ 1041898 w 2420532"/>
                <a:gd name="connsiteY258" fmla="*/ 3221502 h 4438357"/>
                <a:gd name="connsiteX259" fmla="*/ 1052449 w 2420532"/>
                <a:gd name="connsiteY259" fmla="*/ 3242603 h 4438357"/>
                <a:gd name="connsiteX260" fmla="*/ 1048932 w 2420532"/>
                <a:gd name="connsiteY260" fmla="*/ 3443068 h 4438357"/>
                <a:gd name="connsiteX261" fmla="*/ 1059483 w 2420532"/>
                <a:gd name="connsiteY261" fmla="*/ 3474720 h 4438357"/>
                <a:gd name="connsiteX262" fmla="*/ 1073550 w 2420532"/>
                <a:gd name="connsiteY262" fmla="*/ 3506373 h 4438357"/>
                <a:gd name="connsiteX263" fmla="*/ 1094652 w 2420532"/>
                <a:gd name="connsiteY263" fmla="*/ 3520440 h 4438357"/>
                <a:gd name="connsiteX264" fmla="*/ 1133338 w 2420532"/>
                <a:gd name="connsiteY264" fmla="*/ 3523957 h 4438357"/>
                <a:gd name="connsiteX265" fmla="*/ 1143889 w 2420532"/>
                <a:gd name="connsiteY265" fmla="*/ 3597813 h 4438357"/>
                <a:gd name="connsiteX266" fmla="*/ 1157957 w 2420532"/>
                <a:gd name="connsiteY266" fmla="*/ 3643533 h 4438357"/>
                <a:gd name="connsiteX267" fmla="*/ 1154440 w 2420532"/>
                <a:gd name="connsiteY267" fmla="*/ 3742006 h 4438357"/>
                <a:gd name="connsiteX268" fmla="*/ 1147406 w 2420532"/>
                <a:gd name="connsiteY268" fmla="*/ 3770142 h 4438357"/>
                <a:gd name="connsiteX269" fmla="*/ 1140372 w 2420532"/>
                <a:gd name="connsiteY269" fmla="*/ 3836963 h 4438357"/>
                <a:gd name="connsiteX270" fmla="*/ 1136855 w 2420532"/>
                <a:gd name="connsiteY270" fmla="*/ 3991708 h 4438357"/>
                <a:gd name="connsiteX271" fmla="*/ 1122787 w 2420532"/>
                <a:gd name="connsiteY271" fmla="*/ 4016326 h 4438357"/>
                <a:gd name="connsiteX272" fmla="*/ 1112237 w 2420532"/>
                <a:gd name="connsiteY272" fmla="*/ 4023360 h 4438357"/>
                <a:gd name="connsiteX273" fmla="*/ 1105203 w 2420532"/>
                <a:gd name="connsiteY273" fmla="*/ 4033911 h 4438357"/>
                <a:gd name="connsiteX274" fmla="*/ 1080584 w 2420532"/>
                <a:gd name="connsiteY274" fmla="*/ 4047979 h 4438357"/>
                <a:gd name="connsiteX275" fmla="*/ 1077067 w 2420532"/>
                <a:gd name="connsiteY275" fmla="*/ 4058530 h 4438357"/>
                <a:gd name="connsiteX276" fmla="*/ 1055966 w 2420532"/>
                <a:gd name="connsiteY276" fmla="*/ 4076114 h 4438357"/>
                <a:gd name="connsiteX277" fmla="*/ 1038381 w 2420532"/>
                <a:gd name="connsiteY277" fmla="*/ 4100733 h 4438357"/>
                <a:gd name="connsiteX278" fmla="*/ 1034864 w 2420532"/>
                <a:gd name="connsiteY278" fmla="*/ 4114800 h 4438357"/>
                <a:gd name="connsiteX279" fmla="*/ 1020797 w 2420532"/>
                <a:gd name="connsiteY279" fmla="*/ 4135902 h 4438357"/>
                <a:gd name="connsiteX280" fmla="*/ 1031347 w 2420532"/>
                <a:gd name="connsiteY280" fmla="*/ 4185139 h 4438357"/>
                <a:gd name="connsiteX281" fmla="*/ 1041898 w 2420532"/>
                <a:gd name="connsiteY281" fmla="*/ 4192173 h 4438357"/>
                <a:gd name="connsiteX282" fmla="*/ 1059483 w 2420532"/>
                <a:gd name="connsiteY282" fmla="*/ 4244926 h 4438357"/>
                <a:gd name="connsiteX283" fmla="*/ 1073550 w 2420532"/>
                <a:gd name="connsiteY283" fmla="*/ 4276579 h 4438357"/>
                <a:gd name="connsiteX284" fmla="*/ 1077067 w 2420532"/>
                <a:gd name="connsiteY284" fmla="*/ 4301197 h 4438357"/>
                <a:gd name="connsiteX285" fmla="*/ 1084101 w 2420532"/>
                <a:gd name="connsiteY285" fmla="*/ 4311748 h 4438357"/>
                <a:gd name="connsiteX286" fmla="*/ 1098169 w 2420532"/>
                <a:gd name="connsiteY286" fmla="*/ 4336366 h 4438357"/>
                <a:gd name="connsiteX287" fmla="*/ 1101686 w 2420532"/>
                <a:gd name="connsiteY287" fmla="*/ 4346917 h 4438357"/>
                <a:gd name="connsiteX288" fmla="*/ 1115754 w 2420532"/>
                <a:gd name="connsiteY288" fmla="*/ 4371536 h 4438357"/>
                <a:gd name="connsiteX289" fmla="*/ 1119270 w 2420532"/>
                <a:gd name="connsiteY289" fmla="*/ 4385603 h 4438357"/>
                <a:gd name="connsiteX290" fmla="*/ 1133338 w 2420532"/>
                <a:gd name="connsiteY290" fmla="*/ 4396154 h 4438357"/>
                <a:gd name="connsiteX291" fmla="*/ 1157957 w 2420532"/>
                <a:gd name="connsiteY291" fmla="*/ 4413739 h 4438357"/>
                <a:gd name="connsiteX292" fmla="*/ 1161474 w 2420532"/>
                <a:gd name="connsiteY292" fmla="*/ 4427806 h 4438357"/>
                <a:gd name="connsiteX293" fmla="*/ 1175541 w 2420532"/>
                <a:gd name="connsiteY293" fmla="*/ 4431323 h 4438357"/>
                <a:gd name="connsiteX294" fmla="*/ 1186092 w 2420532"/>
                <a:gd name="connsiteY294" fmla="*/ 4438357 h 4438357"/>
                <a:gd name="connsiteX295" fmla="*/ 1228295 w 2420532"/>
                <a:gd name="connsiteY295" fmla="*/ 4434840 h 4438357"/>
                <a:gd name="connsiteX296" fmla="*/ 1242363 w 2420532"/>
                <a:gd name="connsiteY296" fmla="*/ 4431323 h 4438357"/>
                <a:gd name="connsiteX297" fmla="*/ 1263464 w 2420532"/>
                <a:gd name="connsiteY297" fmla="*/ 4413739 h 4438357"/>
                <a:gd name="connsiteX298" fmla="*/ 1270498 w 2420532"/>
                <a:gd name="connsiteY298" fmla="*/ 4399671 h 4438357"/>
                <a:gd name="connsiteX299" fmla="*/ 1284566 w 2420532"/>
                <a:gd name="connsiteY299" fmla="*/ 4389120 h 4438357"/>
                <a:gd name="connsiteX300" fmla="*/ 1302150 w 2420532"/>
                <a:gd name="connsiteY300" fmla="*/ 4371536 h 4438357"/>
                <a:gd name="connsiteX301" fmla="*/ 1305667 w 2420532"/>
                <a:gd name="connsiteY301" fmla="*/ 4357468 h 4438357"/>
                <a:gd name="connsiteX302" fmla="*/ 1312701 w 2420532"/>
                <a:gd name="connsiteY302" fmla="*/ 4346917 h 4438357"/>
                <a:gd name="connsiteX303" fmla="*/ 1319735 w 2420532"/>
                <a:gd name="connsiteY303" fmla="*/ 4329333 h 4438357"/>
                <a:gd name="connsiteX304" fmla="*/ 1323252 w 2420532"/>
                <a:gd name="connsiteY304" fmla="*/ 4304714 h 4438357"/>
                <a:gd name="connsiteX305" fmla="*/ 1330286 w 2420532"/>
                <a:gd name="connsiteY305" fmla="*/ 4290646 h 4438357"/>
                <a:gd name="connsiteX306" fmla="*/ 1344354 w 2420532"/>
                <a:gd name="connsiteY306" fmla="*/ 4262511 h 4438357"/>
                <a:gd name="connsiteX307" fmla="*/ 1354904 w 2420532"/>
                <a:gd name="connsiteY307" fmla="*/ 4237893 h 4438357"/>
                <a:gd name="connsiteX308" fmla="*/ 1365455 w 2420532"/>
                <a:gd name="connsiteY308" fmla="*/ 4230859 h 4438357"/>
                <a:gd name="connsiteX309" fmla="*/ 1372489 w 2420532"/>
                <a:gd name="connsiteY309" fmla="*/ 4213274 h 4438357"/>
                <a:gd name="connsiteX310" fmla="*/ 1379523 w 2420532"/>
                <a:gd name="connsiteY310" fmla="*/ 4202723 h 4438357"/>
                <a:gd name="connsiteX311" fmla="*/ 1390074 w 2420532"/>
                <a:gd name="connsiteY311" fmla="*/ 4178105 h 4438357"/>
                <a:gd name="connsiteX312" fmla="*/ 1383040 w 2420532"/>
                <a:gd name="connsiteY312" fmla="*/ 4118317 h 4438357"/>
                <a:gd name="connsiteX313" fmla="*/ 1368972 w 2420532"/>
                <a:gd name="connsiteY313" fmla="*/ 4083148 h 4438357"/>
                <a:gd name="connsiteX314" fmla="*/ 1365455 w 2420532"/>
                <a:gd name="connsiteY314" fmla="*/ 4069080 h 4438357"/>
                <a:gd name="connsiteX315" fmla="*/ 1358421 w 2420532"/>
                <a:gd name="connsiteY315" fmla="*/ 4058530 h 4438357"/>
                <a:gd name="connsiteX316" fmla="*/ 1351387 w 2420532"/>
                <a:gd name="connsiteY316" fmla="*/ 4044462 h 4438357"/>
                <a:gd name="connsiteX317" fmla="*/ 1340837 w 2420532"/>
                <a:gd name="connsiteY317" fmla="*/ 4023360 h 4438357"/>
                <a:gd name="connsiteX318" fmla="*/ 1326769 w 2420532"/>
                <a:gd name="connsiteY318" fmla="*/ 4016326 h 4438357"/>
                <a:gd name="connsiteX319" fmla="*/ 1316218 w 2420532"/>
                <a:gd name="connsiteY319" fmla="*/ 4009293 h 4438357"/>
                <a:gd name="connsiteX320" fmla="*/ 1305667 w 2420532"/>
                <a:gd name="connsiteY320" fmla="*/ 3984674 h 4438357"/>
                <a:gd name="connsiteX321" fmla="*/ 1288083 w 2420532"/>
                <a:gd name="connsiteY321" fmla="*/ 3963573 h 4438357"/>
                <a:gd name="connsiteX322" fmla="*/ 1281049 w 2420532"/>
                <a:gd name="connsiteY322" fmla="*/ 3949505 h 4438357"/>
                <a:gd name="connsiteX323" fmla="*/ 1266981 w 2420532"/>
                <a:gd name="connsiteY323" fmla="*/ 3924886 h 4438357"/>
                <a:gd name="connsiteX324" fmla="*/ 1256430 w 2420532"/>
                <a:gd name="connsiteY324" fmla="*/ 3900268 h 4438357"/>
                <a:gd name="connsiteX325" fmla="*/ 1263464 w 2420532"/>
                <a:gd name="connsiteY325" fmla="*/ 3689253 h 4438357"/>
                <a:gd name="connsiteX326" fmla="*/ 1270498 w 2420532"/>
                <a:gd name="connsiteY326" fmla="*/ 3580228 h 4438357"/>
                <a:gd name="connsiteX327" fmla="*/ 1284566 w 2420532"/>
                <a:gd name="connsiteY327" fmla="*/ 3545059 h 4438357"/>
                <a:gd name="connsiteX328" fmla="*/ 1305667 w 2420532"/>
                <a:gd name="connsiteY328" fmla="*/ 3530991 h 4438357"/>
                <a:gd name="connsiteX329" fmla="*/ 1319735 w 2420532"/>
                <a:gd name="connsiteY329" fmla="*/ 3506373 h 4438357"/>
                <a:gd name="connsiteX330" fmla="*/ 1323252 w 2420532"/>
                <a:gd name="connsiteY330" fmla="*/ 3495822 h 4438357"/>
                <a:gd name="connsiteX331" fmla="*/ 1330286 w 2420532"/>
                <a:gd name="connsiteY331" fmla="*/ 3485271 h 4438357"/>
                <a:gd name="connsiteX332" fmla="*/ 1337320 w 2420532"/>
                <a:gd name="connsiteY332" fmla="*/ 3471203 h 4438357"/>
                <a:gd name="connsiteX333" fmla="*/ 1337320 w 2420532"/>
                <a:gd name="connsiteY333" fmla="*/ 3168748 h 4438357"/>
                <a:gd name="connsiteX334" fmla="*/ 1347870 w 2420532"/>
                <a:gd name="connsiteY334" fmla="*/ 3165231 h 4438357"/>
                <a:gd name="connsiteX335" fmla="*/ 1354904 w 2420532"/>
                <a:gd name="connsiteY335" fmla="*/ 3151163 h 4438357"/>
                <a:gd name="connsiteX336" fmla="*/ 1365455 w 2420532"/>
                <a:gd name="connsiteY336" fmla="*/ 3147646 h 4438357"/>
                <a:gd name="connsiteX337" fmla="*/ 1397107 w 2420532"/>
                <a:gd name="connsiteY337" fmla="*/ 3140613 h 4438357"/>
                <a:gd name="connsiteX338" fmla="*/ 1421726 w 2420532"/>
                <a:gd name="connsiteY338" fmla="*/ 3133579 h 4438357"/>
                <a:gd name="connsiteX339" fmla="*/ 1432277 w 2420532"/>
                <a:gd name="connsiteY339" fmla="*/ 3130062 h 4438357"/>
                <a:gd name="connsiteX340" fmla="*/ 1446344 w 2420532"/>
                <a:gd name="connsiteY340" fmla="*/ 3123028 h 4438357"/>
                <a:gd name="connsiteX341" fmla="*/ 1449861 w 2420532"/>
                <a:gd name="connsiteY341" fmla="*/ 3108960 h 4438357"/>
                <a:gd name="connsiteX342" fmla="*/ 1463929 w 2420532"/>
                <a:gd name="connsiteY342" fmla="*/ 3087859 h 4438357"/>
                <a:gd name="connsiteX343" fmla="*/ 1481514 w 2420532"/>
                <a:gd name="connsiteY343" fmla="*/ 3063240 h 4438357"/>
                <a:gd name="connsiteX344" fmla="*/ 1492064 w 2420532"/>
                <a:gd name="connsiteY344" fmla="*/ 3049173 h 4438357"/>
                <a:gd name="connsiteX345" fmla="*/ 1506132 w 2420532"/>
                <a:gd name="connsiteY345" fmla="*/ 3024554 h 4438357"/>
                <a:gd name="connsiteX346" fmla="*/ 1516683 w 2420532"/>
                <a:gd name="connsiteY346" fmla="*/ 2985868 h 4438357"/>
                <a:gd name="connsiteX347" fmla="*/ 1523717 w 2420532"/>
                <a:gd name="connsiteY347" fmla="*/ 2971800 h 4438357"/>
                <a:gd name="connsiteX348" fmla="*/ 1527234 w 2420532"/>
                <a:gd name="connsiteY348" fmla="*/ 2961250 h 4438357"/>
                <a:gd name="connsiteX349" fmla="*/ 1534267 w 2420532"/>
                <a:gd name="connsiteY349" fmla="*/ 2943665 h 4438357"/>
                <a:gd name="connsiteX350" fmla="*/ 1548335 w 2420532"/>
                <a:gd name="connsiteY350" fmla="*/ 2950699 h 4438357"/>
                <a:gd name="connsiteX351" fmla="*/ 1551852 w 2420532"/>
                <a:gd name="connsiteY351" fmla="*/ 2961250 h 4438357"/>
                <a:gd name="connsiteX352" fmla="*/ 1558886 w 2420532"/>
                <a:gd name="connsiteY352" fmla="*/ 2975317 h 4438357"/>
                <a:gd name="connsiteX353" fmla="*/ 1576470 w 2420532"/>
                <a:gd name="connsiteY353" fmla="*/ 3003453 h 4438357"/>
                <a:gd name="connsiteX354" fmla="*/ 1590538 w 2420532"/>
                <a:gd name="connsiteY354" fmla="*/ 3035105 h 4438357"/>
                <a:gd name="connsiteX355" fmla="*/ 1594055 w 2420532"/>
                <a:gd name="connsiteY355" fmla="*/ 3059723 h 4438357"/>
                <a:gd name="connsiteX356" fmla="*/ 1608123 w 2420532"/>
                <a:gd name="connsiteY356" fmla="*/ 3172265 h 4438357"/>
                <a:gd name="connsiteX357" fmla="*/ 1611640 w 2420532"/>
                <a:gd name="connsiteY357" fmla="*/ 3186333 h 4438357"/>
                <a:gd name="connsiteX358" fmla="*/ 1625707 w 2420532"/>
                <a:gd name="connsiteY358" fmla="*/ 3196883 h 4438357"/>
                <a:gd name="connsiteX359" fmla="*/ 1632741 w 2420532"/>
                <a:gd name="connsiteY359" fmla="*/ 3207434 h 4438357"/>
                <a:gd name="connsiteX360" fmla="*/ 1653843 w 2420532"/>
                <a:gd name="connsiteY360" fmla="*/ 3228536 h 4438357"/>
                <a:gd name="connsiteX361" fmla="*/ 1720664 w 2420532"/>
                <a:gd name="connsiteY361" fmla="*/ 3210951 h 4438357"/>
                <a:gd name="connsiteX362" fmla="*/ 1727698 w 2420532"/>
                <a:gd name="connsiteY362" fmla="*/ 3200400 h 4438357"/>
                <a:gd name="connsiteX363" fmla="*/ 1727698 w 2420532"/>
                <a:gd name="connsiteY363" fmla="*/ 3080825 h 4438357"/>
                <a:gd name="connsiteX364" fmla="*/ 1734732 w 2420532"/>
                <a:gd name="connsiteY364" fmla="*/ 3063240 h 4438357"/>
                <a:gd name="connsiteX365" fmla="*/ 1745283 w 2420532"/>
                <a:gd name="connsiteY365" fmla="*/ 3024554 h 4438357"/>
                <a:gd name="connsiteX366" fmla="*/ 1752317 w 2420532"/>
                <a:gd name="connsiteY366" fmla="*/ 3014003 h 4438357"/>
                <a:gd name="connsiteX367" fmla="*/ 1755834 w 2420532"/>
                <a:gd name="connsiteY367" fmla="*/ 3003453 h 4438357"/>
                <a:gd name="connsiteX368" fmla="*/ 1769901 w 2420532"/>
                <a:gd name="connsiteY368" fmla="*/ 2971800 h 4438357"/>
                <a:gd name="connsiteX369" fmla="*/ 1773418 w 2420532"/>
                <a:gd name="connsiteY369" fmla="*/ 2961250 h 4438357"/>
                <a:gd name="connsiteX370" fmla="*/ 1787486 w 2420532"/>
                <a:gd name="connsiteY370" fmla="*/ 2936631 h 4438357"/>
                <a:gd name="connsiteX371" fmla="*/ 1798037 w 2420532"/>
                <a:gd name="connsiteY371" fmla="*/ 2912013 h 4438357"/>
                <a:gd name="connsiteX372" fmla="*/ 1805070 w 2420532"/>
                <a:gd name="connsiteY372" fmla="*/ 2901462 h 4438357"/>
                <a:gd name="connsiteX373" fmla="*/ 1815621 w 2420532"/>
                <a:gd name="connsiteY373" fmla="*/ 2869810 h 4438357"/>
                <a:gd name="connsiteX374" fmla="*/ 1822655 w 2420532"/>
                <a:gd name="connsiteY374" fmla="*/ 2859259 h 4438357"/>
                <a:gd name="connsiteX375" fmla="*/ 1836723 w 2420532"/>
                <a:gd name="connsiteY375" fmla="*/ 2817056 h 4438357"/>
                <a:gd name="connsiteX376" fmla="*/ 1833206 w 2420532"/>
                <a:gd name="connsiteY376" fmla="*/ 2774853 h 4438357"/>
                <a:gd name="connsiteX377" fmla="*/ 1826172 w 2420532"/>
                <a:gd name="connsiteY377" fmla="*/ 2760785 h 4438357"/>
                <a:gd name="connsiteX378" fmla="*/ 1815621 w 2420532"/>
                <a:gd name="connsiteY378" fmla="*/ 2757268 h 4438357"/>
                <a:gd name="connsiteX379" fmla="*/ 1776935 w 2420532"/>
                <a:gd name="connsiteY379" fmla="*/ 2750234 h 4438357"/>
                <a:gd name="connsiteX380" fmla="*/ 1766384 w 2420532"/>
                <a:gd name="connsiteY380" fmla="*/ 2743200 h 4438357"/>
                <a:gd name="connsiteX381" fmla="*/ 1755834 w 2420532"/>
                <a:gd name="connsiteY381" fmla="*/ 2718582 h 4438357"/>
                <a:gd name="connsiteX382" fmla="*/ 1748800 w 2420532"/>
                <a:gd name="connsiteY382" fmla="*/ 2708031 h 4438357"/>
                <a:gd name="connsiteX383" fmla="*/ 1741766 w 2420532"/>
                <a:gd name="connsiteY383" fmla="*/ 2683413 h 4438357"/>
                <a:gd name="connsiteX384" fmla="*/ 1738249 w 2420532"/>
                <a:gd name="connsiteY384" fmla="*/ 2672862 h 4438357"/>
                <a:gd name="connsiteX385" fmla="*/ 1731215 w 2420532"/>
                <a:gd name="connsiteY385" fmla="*/ 2658794 h 4438357"/>
                <a:gd name="connsiteX386" fmla="*/ 1717147 w 2420532"/>
                <a:gd name="connsiteY386" fmla="*/ 2637693 h 4438357"/>
                <a:gd name="connsiteX387" fmla="*/ 1762867 w 2420532"/>
                <a:gd name="connsiteY387" fmla="*/ 2623625 h 4438357"/>
                <a:gd name="connsiteX388" fmla="*/ 1780452 w 2420532"/>
                <a:gd name="connsiteY388" fmla="*/ 2616591 h 4438357"/>
                <a:gd name="connsiteX389" fmla="*/ 1794520 w 2420532"/>
                <a:gd name="connsiteY389" fmla="*/ 2613074 h 4438357"/>
                <a:gd name="connsiteX390" fmla="*/ 1812104 w 2420532"/>
                <a:gd name="connsiteY390" fmla="*/ 2606040 h 4438357"/>
                <a:gd name="connsiteX391" fmla="*/ 1900027 w 2420532"/>
                <a:gd name="connsiteY391" fmla="*/ 2599006 h 4438357"/>
                <a:gd name="connsiteX392" fmla="*/ 1914095 w 2420532"/>
                <a:gd name="connsiteY392" fmla="*/ 2595490 h 4438357"/>
                <a:gd name="connsiteX393" fmla="*/ 1917612 w 2420532"/>
                <a:gd name="connsiteY393" fmla="*/ 2581422 h 4438357"/>
                <a:gd name="connsiteX394" fmla="*/ 1903544 w 2420532"/>
                <a:gd name="connsiteY394" fmla="*/ 2546253 h 4438357"/>
                <a:gd name="connsiteX395" fmla="*/ 1900027 w 2420532"/>
                <a:gd name="connsiteY395" fmla="*/ 2535702 h 4438357"/>
                <a:gd name="connsiteX396" fmla="*/ 1885960 w 2420532"/>
                <a:gd name="connsiteY396" fmla="*/ 2511083 h 4438357"/>
                <a:gd name="connsiteX397" fmla="*/ 1878926 w 2420532"/>
                <a:gd name="connsiteY397" fmla="*/ 2497016 h 4438357"/>
                <a:gd name="connsiteX398" fmla="*/ 1882443 w 2420532"/>
                <a:gd name="connsiteY398" fmla="*/ 2419643 h 4438357"/>
                <a:gd name="connsiteX399" fmla="*/ 1889477 w 2420532"/>
                <a:gd name="connsiteY399" fmla="*/ 2405576 h 4438357"/>
                <a:gd name="connsiteX400" fmla="*/ 1892994 w 2420532"/>
                <a:gd name="connsiteY400" fmla="*/ 2395025 h 4438357"/>
                <a:gd name="connsiteX401" fmla="*/ 1907061 w 2420532"/>
                <a:gd name="connsiteY401" fmla="*/ 2370406 h 4438357"/>
                <a:gd name="connsiteX402" fmla="*/ 1914095 w 2420532"/>
                <a:gd name="connsiteY402" fmla="*/ 2352822 h 4438357"/>
                <a:gd name="connsiteX403" fmla="*/ 1924646 w 2420532"/>
                <a:gd name="connsiteY403" fmla="*/ 2321170 h 4438357"/>
                <a:gd name="connsiteX404" fmla="*/ 1921129 w 2420532"/>
                <a:gd name="connsiteY404" fmla="*/ 2286000 h 4438357"/>
                <a:gd name="connsiteX405" fmla="*/ 1917612 w 2420532"/>
                <a:gd name="connsiteY405" fmla="*/ 2261382 h 4438357"/>
                <a:gd name="connsiteX406" fmla="*/ 1952781 w 2420532"/>
                <a:gd name="connsiteY406" fmla="*/ 2264899 h 4438357"/>
                <a:gd name="connsiteX407" fmla="*/ 1959815 w 2420532"/>
                <a:gd name="connsiteY407" fmla="*/ 2278966 h 4438357"/>
                <a:gd name="connsiteX408" fmla="*/ 2033670 w 2420532"/>
                <a:gd name="connsiteY408" fmla="*/ 2275450 h 4438357"/>
                <a:gd name="connsiteX409" fmla="*/ 2044221 w 2420532"/>
                <a:gd name="connsiteY409" fmla="*/ 2268416 h 4438357"/>
                <a:gd name="connsiteX410" fmla="*/ 2058289 w 2420532"/>
                <a:gd name="connsiteY410" fmla="*/ 2261382 h 4438357"/>
                <a:gd name="connsiteX411" fmla="*/ 2093458 w 2420532"/>
                <a:gd name="connsiteY411" fmla="*/ 2233246 h 4438357"/>
                <a:gd name="connsiteX412" fmla="*/ 2096975 w 2420532"/>
                <a:gd name="connsiteY412" fmla="*/ 2219179 h 4438357"/>
                <a:gd name="connsiteX413" fmla="*/ 2111043 w 2420532"/>
                <a:gd name="connsiteY413" fmla="*/ 2215662 h 4438357"/>
                <a:gd name="connsiteX414" fmla="*/ 2149729 w 2420532"/>
                <a:gd name="connsiteY414" fmla="*/ 2187526 h 4438357"/>
                <a:gd name="connsiteX415" fmla="*/ 2163797 w 2420532"/>
                <a:gd name="connsiteY415" fmla="*/ 2184010 h 4438357"/>
                <a:gd name="connsiteX416" fmla="*/ 2191932 w 2420532"/>
                <a:gd name="connsiteY416" fmla="*/ 2162908 h 4438357"/>
                <a:gd name="connsiteX417" fmla="*/ 2206000 w 2420532"/>
                <a:gd name="connsiteY417" fmla="*/ 2159391 h 4438357"/>
                <a:gd name="connsiteX418" fmla="*/ 2241169 w 2420532"/>
                <a:gd name="connsiteY418" fmla="*/ 2145323 h 4438357"/>
                <a:gd name="connsiteX419" fmla="*/ 2258754 w 2420532"/>
                <a:gd name="connsiteY419" fmla="*/ 2138290 h 4438357"/>
                <a:gd name="connsiteX420" fmla="*/ 2269304 w 2420532"/>
                <a:gd name="connsiteY420" fmla="*/ 2131256 h 4438357"/>
                <a:gd name="connsiteX421" fmla="*/ 2286889 w 2420532"/>
                <a:gd name="connsiteY421" fmla="*/ 2127739 h 4438357"/>
                <a:gd name="connsiteX422" fmla="*/ 2311507 w 2420532"/>
                <a:gd name="connsiteY422" fmla="*/ 2113671 h 4438357"/>
                <a:gd name="connsiteX423" fmla="*/ 2322058 w 2420532"/>
                <a:gd name="connsiteY423" fmla="*/ 2110154 h 4438357"/>
                <a:gd name="connsiteX424" fmla="*/ 2346677 w 2420532"/>
                <a:gd name="connsiteY424" fmla="*/ 2085536 h 4438357"/>
                <a:gd name="connsiteX425" fmla="*/ 2364261 w 2420532"/>
                <a:gd name="connsiteY425" fmla="*/ 2071468 h 4438357"/>
                <a:gd name="connsiteX426" fmla="*/ 2371295 w 2420532"/>
                <a:gd name="connsiteY426" fmla="*/ 2060917 h 4438357"/>
                <a:gd name="connsiteX427" fmla="*/ 2381846 w 2420532"/>
                <a:gd name="connsiteY427" fmla="*/ 2053883 h 4438357"/>
                <a:gd name="connsiteX428" fmla="*/ 2395914 w 2420532"/>
                <a:gd name="connsiteY428" fmla="*/ 2036299 h 4438357"/>
                <a:gd name="connsiteX429" fmla="*/ 2406464 w 2420532"/>
                <a:gd name="connsiteY429" fmla="*/ 2025748 h 4438357"/>
                <a:gd name="connsiteX430" fmla="*/ 2420532 w 2420532"/>
                <a:gd name="connsiteY430" fmla="*/ 1983545 h 4438357"/>
                <a:gd name="connsiteX431" fmla="*/ 2417015 w 2420532"/>
                <a:gd name="connsiteY431" fmla="*/ 1951893 h 4438357"/>
                <a:gd name="connsiteX432" fmla="*/ 2409981 w 2420532"/>
                <a:gd name="connsiteY432" fmla="*/ 1941342 h 4438357"/>
                <a:gd name="connsiteX433" fmla="*/ 2402947 w 2420532"/>
                <a:gd name="connsiteY433" fmla="*/ 1927274 h 4438357"/>
                <a:gd name="connsiteX434" fmla="*/ 2378329 w 2420532"/>
                <a:gd name="connsiteY434" fmla="*/ 1885071 h 4438357"/>
                <a:gd name="connsiteX435" fmla="*/ 2360744 w 2420532"/>
                <a:gd name="connsiteY435" fmla="*/ 1853419 h 4438357"/>
                <a:gd name="connsiteX436" fmla="*/ 2357227 w 2420532"/>
                <a:gd name="connsiteY436" fmla="*/ 1835834 h 4438357"/>
                <a:gd name="connsiteX437" fmla="*/ 2339643 w 2420532"/>
                <a:gd name="connsiteY437" fmla="*/ 1811216 h 4438357"/>
                <a:gd name="connsiteX438" fmla="*/ 2332609 w 2420532"/>
                <a:gd name="connsiteY438" fmla="*/ 1800665 h 4438357"/>
                <a:gd name="connsiteX439" fmla="*/ 2325575 w 2420532"/>
                <a:gd name="connsiteY439" fmla="*/ 1786597 h 4438357"/>
                <a:gd name="connsiteX440" fmla="*/ 2315024 w 2420532"/>
                <a:gd name="connsiteY440" fmla="*/ 1776046 h 4438357"/>
                <a:gd name="connsiteX441" fmla="*/ 2307990 w 2420532"/>
                <a:gd name="connsiteY441" fmla="*/ 1761979 h 4438357"/>
                <a:gd name="connsiteX442" fmla="*/ 2283372 w 2420532"/>
                <a:gd name="connsiteY442" fmla="*/ 1740877 h 4438357"/>
                <a:gd name="connsiteX443" fmla="*/ 2272821 w 2420532"/>
                <a:gd name="connsiteY443" fmla="*/ 1726810 h 4438357"/>
                <a:gd name="connsiteX444" fmla="*/ 2258754 w 2420532"/>
                <a:gd name="connsiteY444" fmla="*/ 1716259 h 4438357"/>
                <a:gd name="connsiteX445" fmla="*/ 2248203 w 2420532"/>
                <a:gd name="connsiteY445" fmla="*/ 1702191 h 4438357"/>
                <a:gd name="connsiteX446" fmla="*/ 2237652 w 2420532"/>
                <a:gd name="connsiteY446" fmla="*/ 1691640 h 4438357"/>
                <a:gd name="connsiteX447" fmla="*/ 2223584 w 2420532"/>
                <a:gd name="connsiteY447" fmla="*/ 1667022 h 4438357"/>
                <a:gd name="connsiteX448" fmla="*/ 2216550 w 2420532"/>
                <a:gd name="connsiteY448" fmla="*/ 1656471 h 4438357"/>
                <a:gd name="connsiteX449" fmla="*/ 2198966 w 2420532"/>
                <a:gd name="connsiteY449" fmla="*/ 1621302 h 4438357"/>
                <a:gd name="connsiteX450" fmla="*/ 2181381 w 2420532"/>
                <a:gd name="connsiteY450" fmla="*/ 1607234 h 4438357"/>
                <a:gd name="connsiteX451" fmla="*/ 2170830 w 2420532"/>
                <a:gd name="connsiteY451" fmla="*/ 1579099 h 4438357"/>
                <a:gd name="connsiteX452" fmla="*/ 2184898 w 2420532"/>
                <a:gd name="connsiteY452" fmla="*/ 1557997 h 4438357"/>
                <a:gd name="connsiteX453" fmla="*/ 2181381 w 2420532"/>
                <a:gd name="connsiteY453" fmla="*/ 1543930 h 4438357"/>
                <a:gd name="connsiteX454" fmla="*/ 2163797 w 2420532"/>
                <a:gd name="connsiteY454" fmla="*/ 1519311 h 4438357"/>
                <a:gd name="connsiteX455" fmla="*/ 2153246 w 2420532"/>
                <a:gd name="connsiteY455" fmla="*/ 1515794 h 4438357"/>
                <a:gd name="connsiteX456" fmla="*/ 2146212 w 2420532"/>
                <a:gd name="connsiteY456" fmla="*/ 1501726 h 4438357"/>
                <a:gd name="connsiteX457" fmla="*/ 2132144 w 2420532"/>
                <a:gd name="connsiteY457" fmla="*/ 1498210 h 4438357"/>
                <a:gd name="connsiteX458" fmla="*/ 2128627 w 2420532"/>
                <a:gd name="connsiteY458" fmla="*/ 1484142 h 4438357"/>
                <a:gd name="connsiteX459" fmla="*/ 2114560 w 2420532"/>
                <a:gd name="connsiteY459" fmla="*/ 1477108 h 4438357"/>
                <a:gd name="connsiteX460" fmla="*/ 2096975 w 2420532"/>
                <a:gd name="connsiteY460" fmla="*/ 1459523 h 4438357"/>
                <a:gd name="connsiteX461" fmla="*/ 2093458 w 2420532"/>
                <a:gd name="connsiteY461" fmla="*/ 1448973 h 4438357"/>
                <a:gd name="connsiteX462" fmla="*/ 2079390 w 2420532"/>
                <a:gd name="connsiteY462" fmla="*/ 1441939 h 4438357"/>
                <a:gd name="connsiteX463" fmla="*/ 2072357 w 2420532"/>
                <a:gd name="connsiteY463" fmla="*/ 1431388 h 4438357"/>
                <a:gd name="connsiteX464" fmla="*/ 2051255 w 2420532"/>
                <a:gd name="connsiteY464" fmla="*/ 1417320 h 4438357"/>
                <a:gd name="connsiteX465" fmla="*/ 2030154 w 2420532"/>
                <a:gd name="connsiteY465" fmla="*/ 1399736 h 4438357"/>
                <a:gd name="connsiteX466" fmla="*/ 2026637 w 2420532"/>
                <a:gd name="connsiteY466" fmla="*/ 1389185 h 4438357"/>
                <a:gd name="connsiteX467" fmla="*/ 2012569 w 2420532"/>
                <a:gd name="connsiteY467" fmla="*/ 1375117 h 4438357"/>
                <a:gd name="connsiteX468" fmla="*/ 1994984 w 2420532"/>
                <a:gd name="connsiteY468" fmla="*/ 1354016 h 4438357"/>
                <a:gd name="connsiteX469" fmla="*/ 1977400 w 2420532"/>
                <a:gd name="connsiteY469" fmla="*/ 1332914 h 4438357"/>
                <a:gd name="connsiteX470" fmla="*/ 1970366 w 2420532"/>
                <a:gd name="connsiteY470" fmla="*/ 1322363 h 4438357"/>
                <a:gd name="connsiteX471" fmla="*/ 1966849 w 2420532"/>
                <a:gd name="connsiteY471" fmla="*/ 1311813 h 4438357"/>
                <a:gd name="connsiteX472" fmla="*/ 1949264 w 2420532"/>
                <a:gd name="connsiteY472" fmla="*/ 1297745 h 4438357"/>
                <a:gd name="connsiteX473" fmla="*/ 1928163 w 2420532"/>
                <a:gd name="connsiteY473" fmla="*/ 1273126 h 4438357"/>
                <a:gd name="connsiteX474" fmla="*/ 1903544 w 2420532"/>
                <a:gd name="connsiteY474" fmla="*/ 1248508 h 4438357"/>
                <a:gd name="connsiteX475" fmla="*/ 1885960 w 2420532"/>
                <a:gd name="connsiteY475" fmla="*/ 1230923 h 4438357"/>
                <a:gd name="connsiteX476" fmla="*/ 1882443 w 2420532"/>
                <a:gd name="connsiteY476" fmla="*/ 1220373 h 4438357"/>
                <a:gd name="connsiteX477" fmla="*/ 1868375 w 2420532"/>
                <a:gd name="connsiteY477" fmla="*/ 1213339 h 4438357"/>
                <a:gd name="connsiteX478" fmla="*/ 1857824 w 2420532"/>
                <a:gd name="connsiteY478" fmla="*/ 1206305 h 4438357"/>
                <a:gd name="connsiteX479" fmla="*/ 1762867 w 2420532"/>
                <a:gd name="connsiteY479" fmla="*/ 1209822 h 4438357"/>
                <a:gd name="connsiteX480" fmla="*/ 1755834 w 2420532"/>
                <a:gd name="connsiteY480" fmla="*/ 1220373 h 4438357"/>
                <a:gd name="connsiteX481" fmla="*/ 1741766 w 2420532"/>
                <a:gd name="connsiteY481" fmla="*/ 1227406 h 4438357"/>
                <a:gd name="connsiteX482" fmla="*/ 1720664 w 2420532"/>
                <a:gd name="connsiteY482" fmla="*/ 1244991 h 4438357"/>
                <a:gd name="connsiteX483" fmla="*/ 1706597 w 2420532"/>
                <a:gd name="connsiteY483" fmla="*/ 1252025 h 4438357"/>
                <a:gd name="connsiteX484" fmla="*/ 1696046 w 2420532"/>
                <a:gd name="connsiteY484" fmla="*/ 1262576 h 4438357"/>
                <a:gd name="connsiteX485" fmla="*/ 1681978 w 2420532"/>
                <a:gd name="connsiteY485" fmla="*/ 1269610 h 4438357"/>
                <a:gd name="connsiteX486" fmla="*/ 1657360 w 2420532"/>
                <a:gd name="connsiteY486" fmla="*/ 1287194 h 4438357"/>
                <a:gd name="connsiteX487" fmla="*/ 1646809 w 2420532"/>
                <a:gd name="connsiteY487" fmla="*/ 1294228 h 4438357"/>
                <a:gd name="connsiteX488" fmla="*/ 1639775 w 2420532"/>
                <a:gd name="connsiteY488" fmla="*/ 1304779 h 4438357"/>
                <a:gd name="connsiteX489" fmla="*/ 1629224 w 2420532"/>
                <a:gd name="connsiteY489" fmla="*/ 1311813 h 4438357"/>
                <a:gd name="connsiteX490" fmla="*/ 1618674 w 2420532"/>
                <a:gd name="connsiteY490" fmla="*/ 1339948 h 4438357"/>
                <a:gd name="connsiteX491" fmla="*/ 1604606 w 2420532"/>
                <a:gd name="connsiteY491" fmla="*/ 1364566 h 4438357"/>
                <a:gd name="connsiteX492" fmla="*/ 1594055 w 2420532"/>
                <a:gd name="connsiteY492" fmla="*/ 1427871 h 4438357"/>
                <a:gd name="connsiteX493" fmla="*/ 1601089 w 2420532"/>
                <a:gd name="connsiteY493" fmla="*/ 1473591 h 4438357"/>
                <a:gd name="connsiteX494" fmla="*/ 1636258 w 2420532"/>
                <a:gd name="connsiteY494" fmla="*/ 1505243 h 4438357"/>
                <a:gd name="connsiteX495" fmla="*/ 1650326 w 2420532"/>
                <a:gd name="connsiteY495" fmla="*/ 1515794 h 4438357"/>
                <a:gd name="connsiteX496" fmla="*/ 1660877 w 2420532"/>
                <a:gd name="connsiteY496" fmla="*/ 1522828 h 4438357"/>
                <a:gd name="connsiteX497" fmla="*/ 1674944 w 2420532"/>
                <a:gd name="connsiteY497" fmla="*/ 1536896 h 4438357"/>
                <a:gd name="connsiteX498" fmla="*/ 1685495 w 2420532"/>
                <a:gd name="connsiteY498" fmla="*/ 1540413 h 4438357"/>
                <a:gd name="connsiteX499" fmla="*/ 1696046 w 2420532"/>
                <a:gd name="connsiteY499" fmla="*/ 1547446 h 4438357"/>
                <a:gd name="connsiteX500" fmla="*/ 1720664 w 2420532"/>
                <a:gd name="connsiteY500" fmla="*/ 1557997 h 4438357"/>
                <a:gd name="connsiteX501" fmla="*/ 1727698 w 2420532"/>
                <a:gd name="connsiteY501" fmla="*/ 1572065 h 4438357"/>
                <a:gd name="connsiteX502" fmla="*/ 1738249 w 2420532"/>
                <a:gd name="connsiteY502" fmla="*/ 1575582 h 4438357"/>
                <a:gd name="connsiteX503" fmla="*/ 1762867 w 2420532"/>
                <a:gd name="connsiteY503" fmla="*/ 1589650 h 4438357"/>
                <a:gd name="connsiteX504" fmla="*/ 1776935 w 2420532"/>
                <a:gd name="connsiteY504" fmla="*/ 1596683 h 4438357"/>
                <a:gd name="connsiteX505" fmla="*/ 1787486 w 2420532"/>
                <a:gd name="connsiteY505" fmla="*/ 1600200 h 4438357"/>
                <a:gd name="connsiteX506" fmla="*/ 1798037 w 2420532"/>
                <a:gd name="connsiteY506" fmla="*/ 1607234 h 4438357"/>
                <a:gd name="connsiteX507" fmla="*/ 1812104 w 2420532"/>
                <a:gd name="connsiteY507" fmla="*/ 1614268 h 4438357"/>
                <a:gd name="connsiteX508" fmla="*/ 1836723 w 2420532"/>
                <a:gd name="connsiteY508" fmla="*/ 1631853 h 4438357"/>
                <a:gd name="connsiteX509" fmla="*/ 1840240 w 2420532"/>
                <a:gd name="connsiteY509" fmla="*/ 1642403 h 4438357"/>
                <a:gd name="connsiteX510" fmla="*/ 1854307 w 2420532"/>
                <a:gd name="connsiteY510" fmla="*/ 1649437 h 4438357"/>
                <a:gd name="connsiteX511" fmla="*/ 1864858 w 2420532"/>
                <a:gd name="connsiteY511" fmla="*/ 1656471 h 4438357"/>
                <a:gd name="connsiteX512" fmla="*/ 1885960 w 2420532"/>
                <a:gd name="connsiteY512" fmla="*/ 1674056 h 4438357"/>
                <a:gd name="connsiteX513" fmla="*/ 1889477 w 2420532"/>
                <a:gd name="connsiteY513" fmla="*/ 1684606 h 4438357"/>
                <a:gd name="connsiteX514" fmla="*/ 1903544 w 2420532"/>
                <a:gd name="connsiteY514" fmla="*/ 1698674 h 4438357"/>
                <a:gd name="connsiteX515" fmla="*/ 1914095 w 2420532"/>
                <a:gd name="connsiteY515" fmla="*/ 1702191 h 4438357"/>
                <a:gd name="connsiteX516" fmla="*/ 1928163 w 2420532"/>
                <a:gd name="connsiteY516" fmla="*/ 1709225 h 4438357"/>
                <a:gd name="connsiteX517" fmla="*/ 1963332 w 2420532"/>
                <a:gd name="connsiteY517" fmla="*/ 1726810 h 4438357"/>
                <a:gd name="connsiteX518" fmla="*/ 1977400 w 2420532"/>
                <a:gd name="connsiteY518" fmla="*/ 1733843 h 4438357"/>
                <a:gd name="connsiteX519" fmla="*/ 2002018 w 2420532"/>
                <a:gd name="connsiteY519" fmla="*/ 1747911 h 4438357"/>
                <a:gd name="connsiteX520" fmla="*/ 2026637 w 2420532"/>
                <a:gd name="connsiteY520" fmla="*/ 1758462 h 4438357"/>
                <a:gd name="connsiteX521" fmla="*/ 2033670 w 2420532"/>
                <a:gd name="connsiteY521" fmla="*/ 1772530 h 4438357"/>
                <a:gd name="connsiteX522" fmla="*/ 2037187 w 2420532"/>
                <a:gd name="connsiteY522" fmla="*/ 1783080 h 4438357"/>
                <a:gd name="connsiteX523" fmla="*/ 2044221 w 2420532"/>
                <a:gd name="connsiteY523" fmla="*/ 1793631 h 4438357"/>
                <a:gd name="connsiteX524" fmla="*/ 2068840 w 2420532"/>
                <a:gd name="connsiteY524" fmla="*/ 1832317 h 4438357"/>
                <a:gd name="connsiteX525" fmla="*/ 2079390 w 2420532"/>
                <a:gd name="connsiteY525" fmla="*/ 1842868 h 4438357"/>
                <a:gd name="connsiteX526" fmla="*/ 2093458 w 2420532"/>
                <a:gd name="connsiteY526" fmla="*/ 1849902 h 4438357"/>
                <a:gd name="connsiteX527" fmla="*/ 2096975 w 2420532"/>
                <a:gd name="connsiteY527" fmla="*/ 1860453 h 4438357"/>
                <a:gd name="connsiteX528" fmla="*/ 2121594 w 2420532"/>
                <a:gd name="connsiteY528" fmla="*/ 1885071 h 4438357"/>
                <a:gd name="connsiteX529" fmla="*/ 2146212 w 2420532"/>
                <a:gd name="connsiteY529" fmla="*/ 1909690 h 4438357"/>
                <a:gd name="connsiteX530" fmla="*/ 2156763 w 2420532"/>
                <a:gd name="connsiteY530" fmla="*/ 1920240 h 4438357"/>
                <a:gd name="connsiteX531" fmla="*/ 2163797 w 2420532"/>
                <a:gd name="connsiteY531" fmla="*/ 1934308 h 4438357"/>
                <a:gd name="connsiteX532" fmla="*/ 2177864 w 2420532"/>
                <a:gd name="connsiteY532" fmla="*/ 1937825 h 4438357"/>
                <a:gd name="connsiteX533" fmla="*/ 2181381 w 2420532"/>
                <a:gd name="connsiteY533" fmla="*/ 1951893 h 4438357"/>
                <a:gd name="connsiteX534" fmla="*/ 2195449 w 2420532"/>
                <a:gd name="connsiteY534" fmla="*/ 1962443 h 4438357"/>
                <a:gd name="connsiteX535" fmla="*/ 2184898 w 2420532"/>
                <a:gd name="connsiteY535" fmla="*/ 1976511 h 4438357"/>
                <a:gd name="connsiteX536" fmla="*/ 2181381 w 2420532"/>
                <a:gd name="connsiteY536" fmla="*/ 1987062 h 4438357"/>
                <a:gd name="connsiteX537" fmla="*/ 2174347 w 2420532"/>
                <a:gd name="connsiteY537" fmla="*/ 2004646 h 4438357"/>
                <a:gd name="connsiteX538" fmla="*/ 2167314 w 2420532"/>
                <a:gd name="connsiteY538" fmla="*/ 2036299 h 4438357"/>
                <a:gd name="connsiteX539" fmla="*/ 2156763 w 2420532"/>
                <a:gd name="connsiteY539" fmla="*/ 2043333 h 4438357"/>
                <a:gd name="connsiteX540" fmla="*/ 2142695 w 2420532"/>
                <a:gd name="connsiteY540" fmla="*/ 2053883 h 4438357"/>
                <a:gd name="connsiteX541" fmla="*/ 2125110 w 2420532"/>
                <a:gd name="connsiteY541" fmla="*/ 2071468 h 4438357"/>
                <a:gd name="connsiteX542" fmla="*/ 2118077 w 2420532"/>
                <a:gd name="connsiteY542" fmla="*/ 2085536 h 4438357"/>
                <a:gd name="connsiteX543" fmla="*/ 2107526 w 2420532"/>
                <a:gd name="connsiteY543" fmla="*/ 2127739 h 4438357"/>
                <a:gd name="connsiteX544" fmla="*/ 2096975 w 2420532"/>
                <a:gd name="connsiteY544" fmla="*/ 2131256 h 4438357"/>
                <a:gd name="connsiteX545" fmla="*/ 2082907 w 2420532"/>
                <a:gd name="connsiteY545" fmla="*/ 2138290 h 4438357"/>
                <a:gd name="connsiteX546" fmla="*/ 2072357 w 2420532"/>
                <a:gd name="connsiteY546" fmla="*/ 2148840 h 4438357"/>
                <a:gd name="connsiteX547" fmla="*/ 2058289 w 2420532"/>
                <a:gd name="connsiteY547" fmla="*/ 2155874 h 4438357"/>
                <a:gd name="connsiteX548" fmla="*/ 2047738 w 2420532"/>
                <a:gd name="connsiteY548" fmla="*/ 2166425 h 4438357"/>
                <a:gd name="connsiteX549" fmla="*/ 2023120 w 2420532"/>
                <a:gd name="connsiteY549" fmla="*/ 2180493 h 4438357"/>
                <a:gd name="connsiteX550" fmla="*/ 2012569 w 2420532"/>
                <a:gd name="connsiteY550" fmla="*/ 2191043 h 4438357"/>
                <a:gd name="connsiteX551" fmla="*/ 1998501 w 2420532"/>
                <a:gd name="connsiteY551" fmla="*/ 2198077 h 4438357"/>
                <a:gd name="connsiteX552" fmla="*/ 1973883 w 2420532"/>
                <a:gd name="connsiteY552" fmla="*/ 2208628 h 4438357"/>
                <a:gd name="connsiteX553" fmla="*/ 1963332 w 2420532"/>
                <a:gd name="connsiteY553" fmla="*/ 2215662 h 4438357"/>
                <a:gd name="connsiteX554" fmla="*/ 1952781 w 2420532"/>
                <a:gd name="connsiteY554" fmla="*/ 2229730 h 4438357"/>
                <a:gd name="connsiteX555" fmla="*/ 1938714 w 2420532"/>
                <a:gd name="connsiteY555" fmla="*/ 2233246 h 4438357"/>
                <a:gd name="connsiteX556" fmla="*/ 1692529 w 2420532"/>
                <a:gd name="connsiteY556" fmla="*/ 2226213 h 4438357"/>
                <a:gd name="connsiteX557" fmla="*/ 1689012 w 2420532"/>
                <a:gd name="connsiteY557" fmla="*/ 2212145 h 4438357"/>
                <a:gd name="connsiteX558" fmla="*/ 1674944 w 2420532"/>
                <a:gd name="connsiteY558" fmla="*/ 2191043 h 4438357"/>
                <a:gd name="connsiteX559" fmla="*/ 1667910 w 2420532"/>
                <a:gd name="connsiteY559" fmla="*/ 2176976 h 4438357"/>
                <a:gd name="connsiteX560" fmla="*/ 1671427 w 2420532"/>
                <a:gd name="connsiteY560" fmla="*/ 2082019 h 4438357"/>
                <a:gd name="connsiteX561" fmla="*/ 1678461 w 2420532"/>
                <a:gd name="connsiteY561" fmla="*/ 2050366 h 4438357"/>
                <a:gd name="connsiteX562" fmla="*/ 1685495 w 2420532"/>
                <a:gd name="connsiteY562" fmla="*/ 2004646 h 4438357"/>
                <a:gd name="connsiteX563" fmla="*/ 1689012 w 2420532"/>
                <a:gd name="connsiteY563" fmla="*/ 1962443 h 4438357"/>
                <a:gd name="connsiteX564" fmla="*/ 1703080 w 2420532"/>
                <a:gd name="connsiteY564" fmla="*/ 1913206 h 4438357"/>
                <a:gd name="connsiteX565" fmla="*/ 1706597 w 2420532"/>
                <a:gd name="connsiteY565" fmla="*/ 1885071 h 4438357"/>
                <a:gd name="connsiteX566" fmla="*/ 1713630 w 2420532"/>
                <a:gd name="connsiteY566" fmla="*/ 1863970 h 4438357"/>
                <a:gd name="connsiteX567" fmla="*/ 1727698 w 2420532"/>
                <a:gd name="connsiteY567" fmla="*/ 1828800 h 4438357"/>
                <a:gd name="connsiteX568" fmla="*/ 1731215 w 2420532"/>
                <a:gd name="connsiteY568" fmla="*/ 1818250 h 4438357"/>
                <a:gd name="connsiteX569" fmla="*/ 1745283 w 2420532"/>
                <a:gd name="connsiteY569" fmla="*/ 1786597 h 4438357"/>
                <a:gd name="connsiteX570" fmla="*/ 1755834 w 2420532"/>
                <a:gd name="connsiteY570" fmla="*/ 1751428 h 4438357"/>
                <a:gd name="connsiteX571" fmla="*/ 1752317 w 2420532"/>
                <a:gd name="connsiteY571" fmla="*/ 1674056 h 4438357"/>
                <a:gd name="connsiteX572" fmla="*/ 1741766 w 2420532"/>
                <a:gd name="connsiteY572" fmla="*/ 1593166 h 4438357"/>
                <a:gd name="connsiteX573" fmla="*/ 1717147 w 2420532"/>
                <a:gd name="connsiteY573" fmla="*/ 1575582 h 4438357"/>
                <a:gd name="connsiteX574" fmla="*/ 1689012 w 2420532"/>
                <a:gd name="connsiteY574" fmla="*/ 1554480 h 4438357"/>
                <a:gd name="connsiteX575" fmla="*/ 1650326 w 2420532"/>
                <a:gd name="connsiteY575" fmla="*/ 1533379 h 4438357"/>
                <a:gd name="connsiteX576" fmla="*/ 1625707 w 2420532"/>
                <a:gd name="connsiteY576" fmla="*/ 1515794 h 4438357"/>
                <a:gd name="connsiteX577" fmla="*/ 1615157 w 2420532"/>
                <a:gd name="connsiteY577" fmla="*/ 1508760 h 4438357"/>
                <a:gd name="connsiteX578" fmla="*/ 1608123 w 2420532"/>
                <a:gd name="connsiteY578" fmla="*/ 1498210 h 4438357"/>
                <a:gd name="connsiteX579" fmla="*/ 1587021 w 2420532"/>
                <a:gd name="connsiteY579" fmla="*/ 1484142 h 4438357"/>
                <a:gd name="connsiteX580" fmla="*/ 1565920 w 2420532"/>
                <a:gd name="connsiteY580" fmla="*/ 1466557 h 4438357"/>
                <a:gd name="connsiteX581" fmla="*/ 1548335 w 2420532"/>
                <a:gd name="connsiteY581" fmla="*/ 1441939 h 4438357"/>
                <a:gd name="connsiteX582" fmla="*/ 1530750 w 2420532"/>
                <a:gd name="connsiteY582" fmla="*/ 1417320 h 4438357"/>
                <a:gd name="connsiteX583" fmla="*/ 1544818 w 2420532"/>
                <a:gd name="connsiteY583" fmla="*/ 1382151 h 4438357"/>
                <a:gd name="connsiteX584" fmla="*/ 1558886 w 2420532"/>
                <a:gd name="connsiteY584" fmla="*/ 1378634 h 4438357"/>
                <a:gd name="connsiteX585" fmla="*/ 1569437 w 2420532"/>
                <a:gd name="connsiteY585" fmla="*/ 1371600 h 4438357"/>
                <a:gd name="connsiteX586" fmla="*/ 1583504 w 2420532"/>
                <a:gd name="connsiteY586" fmla="*/ 1364566 h 4438357"/>
                <a:gd name="connsiteX587" fmla="*/ 1587021 w 2420532"/>
                <a:gd name="connsiteY587" fmla="*/ 1354016 h 4438357"/>
                <a:gd name="connsiteX588" fmla="*/ 1601089 w 2420532"/>
                <a:gd name="connsiteY588" fmla="*/ 1332914 h 4438357"/>
                <a:gd name="connsiteX589" fmla="*/ 1618674 w 2420532"/>
                <a:gd name="connsiteY589" fmla="*/ 1304779 h 4438357"/>
                <a:gd name="connsiteX590" fmla="*/ 1625707 w 2420532"/>
                <a:gd name="connsiteY590" fmla="*/ 1290711 h 4438357"/>
                <a:gd name="connsiteX591" fmla="*/ 1629224 w 2420532"/>
                <a:gd name="connsiteY591" fmla="*/ 1280160 h 4438357"/>
                <a:gd name="connsiteX592" fmla="*/ 1653843 w 2420532"/>
                <a:gd name="connsiteY592" fmla="*/ 1255542 h 4438357"/>
                <a:gd name="connsiteX593" fmla="*/ 1667910 w 2420532"/>
                <a:gd name="connsiteY593" fmla="*/ 1241474 h 4438357"/>
                <a:gd name="connsiteX594" fmla="*/ 1671427 w 2420532"/>
                <a:gd name="connsiteY594" fmla="*/ 1230923 h 4438357"/>
                <a:gd name="connsiteX595" fmla="*/ 1685495 w 2420532"/>
                <a:gd name="connsiteY595" fmla="*/ 1223890 h 4438357"/>
                <a:gd name="connsiteX596" fmla="*/ 1692529 w 2420532"/>
                <a:gd name="connsiteY596" fmla="*/ 1181686 h 4438357"/>
                <a:gd name="connsiteX597" fmla="*/ 1689012 w 2420532"/>
                <a:gd name="connsiteY597" fmla="*/ 1146517 h 4438357"/>
                <a:gd name="connsiteX598" fmla="*/ 1674944 w 2420532"/>
                <a:gd name="connsiteY598" fmla="*/ 1139483 h 4438357"/>
                <a:gd name="connsiteX599" fmla="*/ 1653843 w 2420532"/>
                <a:gd name="connsiteY599" fmla="*/ 1132450 h 4438357"/>
                <a:gd name="connsiteX600" fmla="*/ 1544818 w 2420532"/>
                <a:gd name="connsiteY600" fmla="*/ 1121899 h 4438357"/>
                <a:gd name="connsiteX601" fmla="*/ 1467446 w 2420532"/>
                <a:gd name="connsiteY601" fmla="*/ 1097280 h 4438357"/>
                <a:gd name="connsiteX602" fmla="*/ 1404141 w 2420532"/>
                <a:gd name="connsiteY602" fmla="*/ 1083213 h 4438357"/>
                <a:gd name="connsiteX603" fmla="*/ 1379523 w 2420532"/>
                <a:gd name="connsiteY603" fmla="*/ 1076179 h 4438357"/>
                <a:gd name="connsiteX604" fmla="*/ 1316218 w 2420532"/>
                <a:gd name="connsiteY604" fmla="*/ 1065628 h 4438357"/>
                <a:gd name="connsiteX605" fmla="*/ 1284566 w 2420532"/>
                <a:gd name="connsiteY605" fmla="*/ 1058594 h 4438357"/>
                <a:gd name="connsiteX606" fmla="*/ 1263464 w 2420532"/>
                <a:gd name="connsiteY606" fmla="*/ 1051560 h 4438357"/>
                <a:gd name="connsiteX607" fmla="*/ 1235329 w 2420532"/>
                <a:gd name="connsiteY607" fmla="*/ 1048043 h 4438357"/>
                <a:gd name="connsiteX608" fmla="*/ 1217744 w 2420532"/>
                <a:gd name="connsiteY608" fmla="*/ 1041010 h 4438357"/>
                <a:gd name="connsiteX609" fmla="*/ 1186092 w 2420532"/>
                <a:gd name="connsiteY609" fmla="*/ 1033976 h 4438357"/>
                <a:gd name="connsiteX610" fmla="*/ 982110 w 2420532"/>
                <a:gd name="connsiteY610" fmla="*/ 1023425 h 4438357"/>
                <a:gd name="connsiteX611" fmla="*/ 975077 w 2420532"/>
                <a:gd name="connsiteY611" fmla="*/ 998806 h 4438357"/>
                <a:gd name="connsiteX612" fmla="*/ 968043 w 2420532"/>
                <a:gd name="connsiteY612" fmla="*/ 981222 h 4438357"/>
                <a:gd name="connsiteX613" fmla="*/ 978594 w 2420532"/>
                <a:gd name="connsiteY613" fmla="*/ 949570 h 4438357"/>
                <a:gd name="connsiteX614" fmla="*/ 982110 w 2420532"/>
                <a:gd name="connsiteY614" fmla="*/ 939019 h 4438357"/>
                <a:gd name="connsiteX615" fmla="*/ 996178 w 2420532"/>
                <a:gd name="connsiteY615" fmla="*/ 931985 h 4438357"/>
                <a:gd name="connsiteX616" fmla="*/ 999695 w 2420532"/>
                <a:gd name="connsiteY616" fmla="*/ 921434 h 4438357"/>
                <a:gd name="connsiteX617" fmla="*/ 1013763 w 2420532"/>
                <a:gd name="connsiteY617" fmla="*/ 914400 h 4438357"/>
                <a:gd name="connsiteX618" fmla="*/ 1038381 w 2420532"/>
                <a:gd name="connsiteY618" fmla="*/ 903850 h 4438357"/>
                <a:gd name="connsiteX619" fmla="*/ 1084101 w 2420532"/>
                <a:gd name="connsiteY619" fmla="*/ 886265 h 4438357"/>
                <a:gd name="connsiteX620" fmla="*/ 1098169 w 2420532"/>
                <a:gd name="connsiteY620" fmla="*/ 879231 h 4438357"/>
                <a:gd name="connsiteX621" fmla="*/ 1119270 w 2420532"/>
                <a:gd name="connsiteY621" fmla="*/ 865163 h 4438357"/>
                <a:gd name="connsiteX622" fmla="*/ 1140372 w 2420532"/>
                <a:gd name="connsiteY622" fmla="*/ 847579 h 4438357"/>
                <a:gd name="connsiteX623" fmla="*/ 1143889 w 2420532"/>
                <a:gd name="connsiteY623" fmla="*/ 837028 h 4438357"/>
                <a:gd name="connsiteX624" fmla="*/ 1157957 w 2420532"/>
                <a:gd name="connsiteY624" fmla="*/ 829994 h 4438357"/>
                <a:gd name="connsiteX625" fmla="*/ 1168507 w 2420532"/>
                <a:gd name="connsiteY625" fmla="*/ 794825 h 4438357"/>
                <a:gd name="connsiteX626" fmla="*/ 1182575 w 2420532"/>
                <a:gd name="connsiteY626" fmla="*/ 780757 h 4438357"/>
                <a:gd name="connsiteX627" fmla="*/ 1186092 w 2420532"/>
                <a:gd name="connsiteY627" fmla="*/ 763173 h 4438357"/>
                <a:gd name="connsiteX628" fmla="*/ 1200160 w 2420532"/>
                <a:gd name="connsiteY628" fmla="*/ 738554 h 4438357"/>
                <a:gd name="connsiteX629" fmla="*/ 1207194 w 2420532"/>
                <a:gd name="connsiteY629" fmla="*/ 720970 h 4438357"/>
                <a:gd name="connsiteX630" fmla="*/ 1214227 w 2420532"/>
                <a:gd name="connsiteY630" fmla="*/ 706902 h 4438357"/>
                <a:gd name="connsiteX631" fmla="*/ 1217744 w 2420532"/>
                <a:gd name="connsiteY631" fmla="*/ 692834 h 4438357"/>
                <a:gd name="connsiteX632" fmla="*/ 1231812 w 2420532"/>
                <a:gd name="connsiteY632" fmla="*/ 661182 h 4438357"/>
                <a:gd name="connsiteX633" fmla="*/ 1249397 w 2420532"/>
                <a:gd name="connsiteY633" fmla="*/ 548640 h 4438357"/>
                <a:gd name="connsiteX634" fmla="*/ 1259947 w 2420532"/>
                <a:gd name="connsiteY634" fmla="*/ 446650 h 4438357"/>
                <a:gd name="connsiteX635" fmla="*/ 1274015 w 2420532"/>
                <a:gd name="connsiteY635" fmla="*/ 320040 h 4438357"/>
                <a:gd name="connsiteX636" fmla="*/ 1284566 w 2420532"/>
                <a:gd name="connsiteY636" fmla="*/ 288388 h 4438357"/>
                <a:gd name="connsiteX637" fmla="*/ 1291600 w 2420532"/>
                <a:gd name="connsiteY637" fmla="*/ 277837 h 4438357"/>
                <a:gd name="connsiteX638" fmla="*/ 1298634 w 2420532"/>
                <a:gd name="connsiteY638" fmla="*/ 249702 h 4438357"/>
                <a:gd name="connsiteX639" fmla="*/ 1302150 w 2420532"/>
                <a:gd name="connsiteY639" fmla="*/ 225083 h 4438357"/>
                <a:gd name="connsiteX640" fmla="*/ 1316218 w 2420532"/>
                <a:gd name="connsiteY640" fmla="*/ 203982 h 4438357"/>
                <a:gd name="connsiteX641" fmla="*/ 1319735 w 2420532"/>
                <a:gd name="connsiteY641" fmla="*/ 130126 h 4438357"/>
                <a:gd name="connsiteX642" fmla="*/ 1312701 w 2420532"/>
                <a:gd name="connsiteY642" fmla="*/ 119576 h 4438357"/>
                <a:gd name="connsiteX643" fmla="*/ 1302150 w 2420532"/>
                <a:gd name="connsiteY643" fmla="*/ 105508 h 4438357"/>
                <a:gd name="connsiteX644" fmla="*/ 1288083 w 2420532"/>
                <a:gd name="connsiteY644" fmla="*/ 101991 h 4438357"/>
                <a:gd name="connsiteX645" fmla="*/ 1263464 w 2420532"/>
                <a:gd name="connsiteY645" fmla="*/ 80890 h 4438357"/>
                <a:gd name="connsiteX646" fmla="*/ 1242363 w 2420532"/>
                <a:gd name="connsiteY646" fmla="*/ 63305 h 4438357"/>
                <a:gd name="connsiteX647" fmla="*/ 1221261 w 2420532"/>
                <a:gd name="connsiteY647" fmla="*/ 59788 h 4438357"/>
                <a:gd name="connsiteX648" fmla="*/ 1210710 w 2420532"/>
                <a:gd name="connsiteY648" fmla="*/ 52754 h 4438357"/>
                <a:gd name="connsiteX649" fmla="*/ 1168507 w 2420532"/>
                <a:gd name="connsiteY649" fmla="*/ 42203 h 4438357"/>
                <a:gd name="connsiteX650" fmla="*/ 1140372 w 2420532"/>
                <a:gd name="connsiteY650" fmla="*/ 35170 h 4438357"/>
                <a:gd name="connsiteX651" fmla="*/ 1119270 w 2420532"/>
                <a:gd name="connsiteY651" fmla="*/ 28136 h 4438357"/>
                <a:gd name="connsiteX652" fmla="*/ 1101686 w 2420532"/>
                <a:gd name="connsiteY652" fmla="*/ 21102 h 4438357"/>
                <a:gd name="connsiteX653" fmla="*/ 1080584 w 2420532"/>
                <a:gd name="connsiteY653" fmla="*/ 17585 h 4438357"/>
                <a:gd name="connsiteX654" fmla="*/ 999695 w 2420532"/>
                <a:gd name="connsiteY654" fmla="*/ 3517 h 4438357"/>
                <a:gd name="connsiteX655" fmla="*/ 830883 w 2420532"/>
                <a:gd name="connsiteY655" fmla="*/ 0 h 4438357"/>
                <a:gd name="connsiteX656" fmla="*/ 753510 w 2420532"/>
                <a:gd name="connsiteY656" fmla="*/ 7034 h 4438357"/>
                <a:gd name="connsiteX657" fmla="*/ 602283 w 2420532"/>
                <a:gd name="connsiteY657" fmla="*/ 17585 h 4438357"/>
                <a:gd name="connsiteX658" fmla="*/ 595249 w 2420532"/>
                <a:gd name="connsiteY658" fmla="*/ 21102 h 443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</a:cxnLst>
              <a:rect l="l" t="t" r="r" b="b"/>
              <a:pathLst>
                <a:path w="2420532" h="4438357">
                  <a:moveTo>
                    <a:pt x="595249" y="21102"/>
                  </a:moveTo>
                  <a:cubicBezTo>
                    <a:pt x="587629" y="24033"/>
                    <a:pt x="566560" y="21174"/>
                    <a:pt x="556563" y="35170"/>
                  </a:cubicBezTo>
                  <a:cubicBezTo>
                    <a:pt x="553754" y="39103"/>
                    <a:pt x="554672" y="44685"/>
                    <a:pt x="553046" y="49237"/>
                  </a:cubicBezTo>
                  <a:cubicBezTo>
                    <a:pt x="548799" y="61127"/>
                    <a:pt x="542971" y="72428"/>
                    <a:pt x="538978" y="84406"/>
                  </a:cubicBezTo>
                  <a:cubicBezTo>
                    <a:pt x="537806" y="87923"/>
                    <a:pt x="538082" y="92336"/>
                    <a:pt x="535461" y="94957"/>
                  </a:cubicBezTo>
                  <a:cubicBezTo>
                    <a:pt x="531754" y="98664"/>
                    <a:pt x="526083" y="99646"/>
                    <a:pt x="521394" y="101991"/>
                  </a:cubicBezTo>
                  <a:cubicBezTo>
                    <a:pt x="520222" y="106680"/>
                    <a:pt x="519781" y="111616"/>
                    <a:pt x="517877" y="116059"/>
                  </a:cubicBezTo>
                  <a:cubicBezTo>
                    <a:pt x="513005" y="127428"/>
                    <a:pt x="506718" y="129703"/>
                    <a:pt x="496775" y="137160"/>
                  </a:cubicBezTo>
                  <a:cubicBezTo>
                    <a:pt x="495603" y="145366"/>
                    <a:pt x="495269" y="153737"/>
                    <a:pt x="493258" y="161779"/>
                  </a:cubicBezTo>
                  <a:cubicBezTo>
                    <a:pt x="489986" y="174867"/>
                    <a:pt x="484306" y="181493"/>
                    <a:pt x="479190" y="193431"/>
                  </a:cubicBezTo>
                  <a:cubicBezTo>
                    <a:pt x="477730" y="196838"/>
                    <a:pt x="476739" y="200431"/>
                    <a:pt x="475674" y="203982"/>
                  </a:cubicBezTo>
                  <a:cubicBezTo>
                    <a:pt x="466385" y="234947"/>
                    <a:pt x="468871" y="227444"/>
                    <a:pt x="461606" y="263770"/>
                  </a:cubicBezTo>
                  <a:cubicBezTo>
                    <a:pt x="459261" y="297767"/>
                    <a:pt x="457186" y="331783"/>
                    <a:pt x="454572" y="365760"/>
                  </a:cubicBezTo>
                  <a:cubicBezTo>
                    <a:pt x="453668" y="377507"/>
                    <a:pt x="450911" y="389149"/>
                    <a:pt x="451055" y="400930"/>
                  </a:cubicBezTo>
                  <a:cubicBezTo>
                    <a:pt x="452085" y="485362"/>
                    <a:pt x="454166" y="569801"/>
                    <a:pt x="458089" y="654148"/>
                  </a:cubicBezTo>
                  <a:cubicBezTo>
                    <a:pt x="460145" y="698352"/>
                    <a:pt x="463752" y="694384"/>
                    <a:pt x="472157" y="728003"/>
                  </a:cubicBezTo>
                  <a:cubicBezTo>
                    <a:pt x="473607" y="733802"/>
                    <a:pt x="473956" y="739862"/>
                    <a:pt x="475674" y="745588"/>
                  </a:cubicBezTo>
                  <a:cubicBezTo>
                    <a:pt x="477488" y="751635"/>
                    <a:pt x="480711" y="757184"/>
                    <a:pt x="482707" y="763173"/>
                  </a:cubicBezTo>
                  <a:cubicBezTo>
                    <a:pt x="485406" y="771269"/>
                    <a:pt x="487289" y="779617"/>
                    <a:pt x="489741" y="787791"/>
                  </a:cubicBezTo>
                  <a:cubicBezTo>
                    <a:pt x="490806" y="791342"/>
                    <a:pt x="491600" y="795026"/>
                    <a:pt x="493258" y="798342"/>
                  </a:cubicBezTo>
                  <a:cubicBezTo>
                    <a:pt x="495148" y="802123"/>
                    <a:pt x="498195" y="805223"/>
                    <a:pt x="500292" y="808893"/>
                  </a:cubicBezTo>
                  <a:cubicBezTo>
                    <a:pt x="502893" y="813445"/>
                    <a:pt x="503970" y="818933"/>
                    <a:pt x="507326" y="822960"/>
                  </a:cubicBezTo>
                  <a:cubicBezTo>
                    <a:pt x="510032" y="826207"/>
                    <a:pt x="514360" y="827649"/>
                    <a:pt x="517877" y="829994"/>
                  </a:cubicBezTo>
                  <a:cubicBezTo>
                    <a:pt x="522566" y="837028"/>
                    <a:pt x="524910" y="846407"/>
                    <a:pt x="531944" y="851096"/>
                  </a:cubicBezTo>
                  <a:cubicBezTo>
                    <a:pt x="546946" y="861096"/>
                    <a:pt x="551974" y="865708"/>
                    <a:pt x="567114" y="872197"/>
                  </a:cubicBezTo>
                  <a:cubicBezTo>
                    <a:pt x="570521" y="873657"/>
                    <a:pt x="574257" y="874254"/>
                    <a:pt x="577664" y="875714"/>
                  </a:cubicBezTo>
                  <a:cubicBezTo>
                    <a:pt x="582483" y="877779"/>
                    <a:pt x="586542" y="882007"/>
                    <a:pt x="591732" y="882748"/>
                  </a:cubicBezTo>
                  <a:cubicBezTo>
                    <a:pt x="619681" y="886741"/>
                    <a:pt x="648003" y="887437"/>
                    <a:pt x="676138" y="889782"/>
                  </a:cubicBezTo>
                  <a:cubicBezTo>
                    <a:pt x="686901" y="891935"/>
                    <a:pt x="709663" y="895994"/>
                    <a:pt x="718341" y="900333"/>
                  </a:cubicBezTo>
                  <a:cubicBezTo>
                    <a:pt x="722790" y="902557"/>
                    <a:pt x="725375" y="907366"/>
                    <a:pt x="728892" y="910883"/>
                  </a:cubicBezTo>
                  <a:cubicBezTo>
                    <a:pt x="731237" y="915572"/>
                    <a:pt x="733861" y="920132"/>
                    <a:pt x="735926" y="924951"/>
                  </a:cubicBezTo>
                  <a:cubicBezTo>
                    <a:pt x="746109" y="948711"/>
                    <a:pt x="736394" y="955911"/>
                    <a:pt x="732409" y="991773"/>
                  </a:cubicBezTo>
                  <a:cubicBezTo>
                    <a:pt x="729807" y="1015192"/>
                    <a:pt x="735125" y="1040660"/>
                    <a:pt x="725375" y="1062111"/>
                  </a:cubicBezTo>
                  <a:cubicBezTo>
                    <a:pt x="721375" y="1070912"/>
                    <a:pt x="706411" y="1066088"/>
                    <a:pt x="697240" y="1069145"/>
                  </a:cubicBezTo>
                  <a:cubicBezTo>
                    <a:pt x="692266" y="1070803"/>
                    <a:pt x="687991" y="1074114"/>
                    <a:pt x="683172" y="1076179"/>
                  </a:cubicBezTo>
                  <a:cubicBezTo>
                    <a:pt x="663439" y="1084636"/>
                    <a:pt x="681888" y="1073396"/>
                    <a:pt x="658554" y="1086730"/>
                  </a:cubicBezTo>
                  <a:cubicBezTo>
                    <a:pt x="654884" y="1088827"/>
                    <a:pt x="651784" y="1091873"/>
                    <a:pt x="648003" y="1093763"/>
                  </a:cubicBezTo>
                  <a:cubicBezTo>
                    <a:pt x="644687" y="1095421"/>
                    <a:pt x="640923" y="1095978"/>
                    <a:pt x="637452" y="1097280"/>
                  </a:cubicBezTo>
                  <a:cubicBezTo>
                    <a:pt x="631541" y="1099497"/>
                    <a:pt x="626045" y="1103013"/>
                    <a:pt x="619867" y="1104314"/>
                  </a:cubicBezTo>
                  <a:cubicBezTo>
                    <a:pt x="603644" y="1107729"/>
                    <a:pt x="586964" y="1108507"/>
                    <a:pt x="570630" y="1111348"/>
                  </a:cubicBezTo>
                  <a:cubicBezTo>
                    <a:pt x="559982" y="1113200"/>
                    <a:pt x="549687" y="1116922"/>
                    <a:pt x="538978" y="1118382"/>
                  </a:cubicBezTo>
                  <a:cubicBezTo>
                    <a:pt x="523833" y="1120447"/>
                    <a:pt x="508454" y="1120247"/>
                    <a:pt x="493258" y="1121899"/>
                  </a:cubicBezTo>
                  <a:cubicBezTo>
                    <a:pt x="454517" y="1126110"/>
                    <a:pt x="415883" y="1131249"/>
                    <a:pt x="377200" y="1135966"/>
                  </a:cubicBezTo>
                  <a:lnTo>
                    <a:pt x="349064" y="1139483"/>
                  </a:lnTo>
                  <a:cubicBezTo>
                    <a:pt x="344375" y="1141828"/>
                    <a:pt x="339549" y="1143916"/>
                    <a:pt x="334997" y="1146517"/>
                  </a:cubicBezTo>
                  <a:cubicBezTo>
                    <a:pt x="331327" y="1148614"/>
                    <a:pt x="328331" y="1151886"/>
                    <a:pt x="324446" y="1153551"/>
                  </a:cubicBezTo>
                  <a:cubicBezTo>
                    <a:pt x="320003" y="1155455"/>
                    <a:pt x="315067" y="1155896"/>
                    <a:pt x="310378" y="1157068"/>
                  </a:cubicBezTo>
                  <a:cubicBezTo>
                    <a:pt x="305034" y="1160631"/>
                    <a:pt x="284360" y="1175674"/>
                    <a:pt x="275209" y="1178170"/>
                  </a:cubicBezTo>
                  <a:cubicBezTo>
                    <a:pt x="267211" y="1180351"/>
                    <a:pt x="258796" y="1180514"/>
                    <a:pt x="250590" y="1181686"/>
                  </a:cubicBezTo>
                  <a:cubicBezTo>
                    <a:pt x="228128" y="1189174"/>
                    <a:pt x="223763" y="1191433"/>
                    <a:pt x="197837" y="1195754"/>
                  </a:cubicBezTo>
                  <a:cubicBezTo>
                    <a:pt x="187366" y="1197499"/>
                    <a:pt x="176735" y="1198099"/>
                    <a:pt x="166184" y="1199271"/>
                  </a:cubicBezTo>
                  <a:cubicBezTo>
                    <a:pt x="157978" y="1201616"/>
                    <a:pt x="149315" y="1202729"/>
                    <a:pt x="141566" y="1206305"/>
                  </a:cubicBezTo>
                  <a:cubicBezTo>
                    <a:pt x="92080" y="1229145"/>
                    <a:pt x="142594" y="1214840"/>
                    <a:pt x="106397" y="1223890"/>
                  </a:cubicBezTo>
                  <a:cubicBezTo>
                    <a:pt x="102880" y="1228579"/>
                    <a:pt x="100616" y="1234550"/>
                    <a:pt x="95846" y="1237957"/>
                  </a:cubicBezTo>
                  <a:cubicBezTo>
                    <a:pt x="91913" y="1240766"/>
                    <a:pt x="85196" y="1238056"/>
                    <a:pt x="81778" y="1241474"/>
                  </a:cubicBezTo>
                  <a:cubicBezTo>
                    <a:pt x="58331" y="1264921"/>
                    <a:pt x="101707" y="1249680"/>
                    <a:pt x="64194" y="1259059"/>
                  </a:cubicBezTo>
                  <a:cubicBezTo>
                    <a:pt x="60677" y="1273127"/>
                    <a:pt x="57627" y="1287319"/>
                    <a:pt x="53643" y="1301262"/>
                  </a:cubicBezTo>
                  <a:cubicBezTo>
                    <a:pt x="48954" y="1317674"/>
                    <a:pt x="44973" y="1334306"/>
                    <a:pt x="39575" y="1350499"/>
                  </a:cubicBezTo>
                  <a:cubicBezTo>
                    <a:pt x="38403" y="1354016"/>
                    <a:pt x="37518" y="1357643"/>
                    <a:pt x="36058" y="1361050"/>
                  </a:cubicBezTo>
                  <a:cubicBezTo>
                    <a:pt x="33993" y="1365869"/>
                    <a:pt x="31153" y="1370326"/>
                    <a:pt x="29024" y="1375117"/>
                  </a:cubicBezTo>
                  <a:cubicBezTo>
                    <a:pt x="26460" y="1380886"/>
                    <a:pt x="24207" y="1386791"/>
                    <a:pt x="21990" y="1392702"/>
                  </a:cubicBezTo>
                  <a:cubicBezTo>
                    <a:pt x="20688" y="1396173"/>
                    <a:pt x="19934" y="1399846"/>
                    <a:pt x="18474" y="1403253"/>
                  </a:cubicBezTo>
                  <a:cubicBezTo>
                    <a:pt x="16409" y="1408072"/>
                    <a:pt x="13785" y="1412631"/>
                    <a:pt x="11440" y="1417320"/>
                  </a:cubicBezTo>
                  <a:cubicBezTo>
                    <a:pt x="-5561" y="1502327"/>
                    <a:pt x="-883" y="1465736"/>
                    <a:pt x="7923" y="1621302"/>
                  </a:cubicBezTo>
                  <a:cubicBezTo>
                    <a:pt x="8280" y="1627605"/>
                    <a:pt x="12612" y="1633025"/>
                    <a:pt x="14957" y="1638886"/>
                  </a:cubicBezTo>
                  <a:cubicBezTo>
                    <a:pt x="16129" y="1647092"/>
                    <a:pt x="16092" y="1655565"/>
                    <a:pt x="18474" y="1663505"/>
                  </a:cubicBezTo>
                  <a:cubicBezTo>
                    <a:pt x="19688" y="1667553"/>
                    <a:pt x="23410" y="1670386"/>
                    <a:pt x="25507" y="1674056"/>
                  </a:cubicBezTo>
                  <a:cubicBezTo>
                    <a:pt x="28108" y="1678608"/>
                    <a:pt x="30476" y="1683304"/>
                    <a:pt x="32541" y="1688123"/>
                  </a:cubicBezTo>
                  <a:cubicBezTo>
                    <a:pt x="34001" y="1691530"/>
                    <a:pt x="33685" y="1695826"/>
                    <a:pt x="36058" y="1698674"/>
                  </a:cubicBezTo>
                  <a:cubicBezTo>
                    <a:pt x="39811" y="1703177"/>
                    <a:pt x="45981" y="1705080"/>
                    <a:pt x="50126" y="1709225"/>
                  </a:cubicBezTo>
                  <a:cubicBezTo>
                    <a:pt x="54271" y="1713370"/>
                    <a:pt x="57270" y="1718523"/>
                    <a:pt x="60677" y="1723293"/>
                  </a:cubicBezTo>
                  <a:cubicBezTo>
                    <a:pt x="63134" y="1726732"/>
                    <a:pt x="65613" y="1730173"/>
                    <a:pt x="67710" y="1733843"/>
                  </a:cubicBezTo>
                  <a:cubicBezTo>
                    <a:pt x="70311" y="1738395"/>
                    <a:pt x="71037" y="1744204"/>
                    <a:pt x="74744" y="1747911"/>
                  </a:cubicBezTo>
                  <a:cubicBezTo>
                    <a:pt x="77365" y="1750532"/>
                    <a:pt x="81778" y="1750256"/>
                    <a:pt x="85295" y="1751428"/>
                  </a:cubicBezTo>
                  <a:cubicBezTo>
                    <a:pt x="100384" y="1781606"/>
                    <a:pt x="82997" y="1752648"/>
                    <a:pt x="102880" y="1772530"/>
                  </a:cubicBezTo>
                  <a:cubicBezTo>
                    <a:pt x="126329" y="1795978"/>
                    <a:pt x="92327" y="1771354"/>
                    <a:pt x="120464" y="1790114"/>
                  </a:cubicBezTo>
                  <a:cubicBezTo>
                    <a:pt x="156689" y="1844451"/>
                    <a:pt x="121347" y="1786312"/>
                    <a:pt x="138049" y="1825283"/>
                  </a:cubicBezTo>
                  <a:cubicBezTo>
                    <a:pt x="139714" y="1829168"/>
                    <a:pt x="143193" y="1832053"/>
                    <a:pt x="145083" y="1835834"/>
                  </a:cubicBezTo>
                  <a:cubicBezTo>
                    <a:pt x="147906" y="1841481"/>
                    <a:pt x="149772" y="1847557"/>
                    <a:pt x="152117" y="1853419"/>
                  </a:cubicBezTo>
                  <a:cubicBezTo>
                    <a:pt x="154461" y="1866314"/>
                    <a:pt x="157106" y="1879159"/>
                    <a:pt x="159150" y="1892105"/>
                  </a:cubicBezTo>
                  <a:cubicBezTo>
                    <a:pt x="160624" y="1901441"/>
                    <a:pt x="160813" y="1910972"/>
                    <a:pt x="162667" y="1920240"/>
                  </a:cubicBezTo>
                  <a:cubicBezTo>
                    <a:pt x="164341" y="1928609"/>
                    <a:pt x="167356" y="1936653"/>
                    <a:pt x="169701" y="1944859"/>
                  </a:cubicBezTo>
                  <a:cubicBezTo>
                    <a:pt x="169341" y="1950980"/>
                    <a:pt x="166378" y="2018978"/>
                    <a:pt x="162667" y="2036299"/>
                  </a:cubicBezTo>
                  <a:cubicBezTo>
                    <a:pt x="161344" y="2042472"/>
                    <a:pt x="158198" y="2048114"/>
                    <a:pt x="155634" y="2053883"/>
                  </a:cubicBezTo>
                  <a:cubicBezTo>
                    <a:pt x="153505" y="2058674"/>
                    <a:pt x="152307" y="2064244"/>
                    <a:pt x="148600" y="2067951"/>
                  </a:cubicBezTo>
                  <a:cubicBezTo>
                    <a:pt x="145979" y="2070572"/>
                    <a:pt x="141456" y="2070008"/>
                    <a:pt x="138049" y="2071468"/>
                  </a:cubicBezTo>
                  <a:cubicBezTo>
                    <a:pt x="133230" y="2073533"/>
                    <a:pt x="128670" y="2076157"/>
                    <a:pt x="123981" y="2078502"/>
                  </a:cubicBezTo>
                  <a:cubicBezTo>
                    <a:pt x="121636" y="2082019"/>
                    <a:pt x="118612" y="2085168"/>
                    <a:pt x="116947" y="2089053"/>
                  </a:cubicBezTo>
                  <a:cubicBezTo>
                    <a:pt x="115043" y="2093496"/>
                    <a:pt x="116239" y="2099187"/>
                    <a:pt x="113430" y="2103120"/>
                  </a:cubicBezTo>
                  <a:cubicBezTo>
                    <a:pt x="110023" y="2107890"/>
                    <a:pt x="104052" y="2110154"/>
                    <a:pt x="99363" y="2113671"/>
                  </a:cubicBezTo>
                  <a:cubicBezTo>
                    <a:pt x="98191" y="2118360"/>
                    <a:pt x="95592" y="2122912"/>
                    <a:pt x="95846" y="2127739"/>
                  </a:cubicBezTo>
                  <a:cubicBezTo>
                    <a:pt x="97754" y="2163988"/>
                    <a:pt x="101015" y="2175445"/>
                    <a:pt x="109914" y="2205111"/>
                  </a:cubicBezTo>
                  <a:cubicBezTo>
                    <a:pt x="110979" y="2208662"/>
                    <a:pt x="111970" y="2212255"/>
                    <a:pt x="113430" y="2215662"/>
                  </a:cubicBezTo>
                  <a:cubicBezTo>
                    <a:pt x="115499" y="2220490"/>
                    <a:pt x="123082" y="2235864"/>
                    <a:pt x="127498" y="2240280"/>
                  </a:cubicBezTo>
                  <a:cubicBezTo>
                    <a:pt x="130487" y="2243269"/>
                    <a:pt x="134532" y="2244969"/>
                    <a:pt x="138049" y="2247314"/>
                  </a:cubicBezTo>
                  <a:cubicBezTo>
                    <a:pt x="156809" y="2275454"/>
                    <a:pt x="132185" y="2241448"/>
                    <a:pt x="155634" y="2264899"/>
                  </a:cubicBezTo>
                  <a:cubicBezTo>
                    <a:pt x="161342" y="2270608"/>
                    <a:pt x="166026" y="2283086"/>
                    <a:pt x="169701" y="2289517"/>
                  </a:cubicBezTo>
                  <a:cubicBezTo>
                    <a:pt x="171798" y="2293187"/>
                    <a:pt x="174390" y="2296551"/>
                    <a:pt x="176735" y="2300068"/>
                  </a:cubicBezTo>
                  <a:cubicBezTo>
                    <a:pt x="177688" y="2304831"/>
                    <a:pt x="182047" y="2332181"/>
                    <a:pt x="187286" y="2335237"/>
                  </a:cubicBezTo>
                  <a:cubicBezTo>
                    <a:pt x="197613" y="2341261"/>
                    <a:pt x="210732" y="2339926"/>
                    <a:pt x="222455" y="2342271"/>
                  </a:cubicBezTo>
                  <a:cubicBezTo>
                    <a:pt x="227144" y="2345788"/>
                    <a:pt x="231753" y="2349415"/>
                    <a:pt x="236523" y="2352822"/>
                  </a:cubicBezTo>
                  <a:cubicBezTo>
                    <a:pt x="239963" y="2355279"/>
                    <a:pt x="244368" y="2356609"/>
                    <a:pt x="247074" y="2359856"/>
                  </a:cubicBezTo>
                  <a:cubicBezTo>
                    <a:pt x="250430" y="2363883"/>
                    <a:pt x="251763" y="2369234"/>
                    <a:pt x="254107" y="2373923"/>
                  </a:cubicBezTo>
                  <a:cubicBezTo>
                    <a:pt x="256452" y="2370406"/>
                    <a:pt x="259251" y="2367153"/>
                    <a:pt x="261141" y="2363373"/>
                  </a:cubicBezTo>
                  <a:cubicBezTo>
                    <a:pt x="262799" y="2360057"/>
                    <a:pt x="264994" y="2349130"/>
                    <a:pt x="264658" y="2352822"/>
                  </a:cubicBezTo>
                  <a:cubicBezTo>
                    <a:pt x="263157" y="2369333"/>
                    <a:pt x="259969" y="2385647"/>
                    <a:pt x="257624" y="2402059"/>
                  </a:cubicBezTo>
                  <a:cubicBezTo>
                    <a:pt x="221124" y="2377724"/>
                    <a:pt x="275742" y="2416659"/>
                    <a:pt x="240040" y="2380957"/>
                  </a:cubicBezTo>
                  <a:cubicBezTo>
                    <a:pt x="237419" y="2378336"/>
                    <a:pt x="232896" y="2378900"/>
                    <a:pt x="229489" y="2377440"/>
                  </a:cubicBezTo>
                  <a:cubicBezTo>
                    <a:pt x="216997" y="2372086"/>
                    <a:pt x="215465" y="2370435"/>
                    <a:pt x="204870" y="2363373"/>
                  </a:cubicBezTo>
                  <a:cubicBezTo>
                    <a:pt x="202526" y="2359856"/>
                    <a:pt x="199934" y="2356492"/>
                    <a:pt x="197837" y="2352822"/>
                  </a:cubicBezTo>
                  <a:cubicBezTo>
                    <a:pt x="195236" y="2348270"/>
                    <a:pt x="195777" y="2340412"/>
                    <a:pt x="190803" y="2338754"/>
                  </a:cubicBezTo>
                  <a:cubicBezTo>
                    <a:pt x="187286" y="2337582"/>
                    <a:pt x="188458" y="2345788"/>
                    <a:pt x="187286" y="2349305"/>
                  </a:cubicBezTo>
                  <a:cubicBezTo>
                    <a:pt x="178534" y="2646874"/>
                    <a:pt x="254421" y="2554712"/>
                    <a:pt x="162667" y="2595490"/>
                  </a:cubicBezTo>
                  <a:cubicBezTo>
                    <a:pt x="136594" y="2607078"/>
                    <a:pt x="159719" y="2598817"/>
                    <a:pt x="138049" y="2606040"/>
                  </a:cubicBezTo>
                  <a:cubicBezTo>
                    <a:pt x="135704" y="2610729"/>
                    <a:pt x="133080" y="2615289"/>
                    <a:pt x="131015" y="2620108"/>
                  </a:cubicBezTo>
                  <a:cubicBezTo>
                    <a:pt x="129555" y="2623515"/>
                    <a:pt x="128958" y="2627252"/>
                    <a:pt x="127498" y="2630659"/>
                  </a:cubicBezTo>
                  <a:cubicBezTo>
                    <a:pt x="125429" y="2635486"/>
                    <a:pt x="117844" y="2650862"/>
                    <a:pt x="113430" y="2655277"/>
                  </a:cubicBezTo>
                  <a:cubicBezTo>
                    <a:pt x="110441" y="2658266"/>
                    <a:pt x="106397" y="2659966"/>
                    <a:pt x="102880" y="2662311"/>
                  </a:cubicBezTo>
                  <a:cubicBezTo>
                    <a:pt x="66655" y="2716648"/>
                    <a:pt x="101997" y="2658509"/>
                    <a:pt x="85295" y="2697480"/>
                  </a:cubicBezTo>
                  <a:cubicBezTo>
                    <a:pt x="83630" y="2701365"/>
                    <a:pt x="80358" y="2704361"/>
                    <a:pt x="78261" y="2708031"/>
                  </a:cubicBezTo>
                  <a:cubicBezTo>
                    <a:pt x="75660" y="2712583"/>
                    <a:pt x="73572" y="2717410"/>
                    <a:pt x="71227" y="2722099"/>
                  </a:cubicBezTo>
                  <a:cubicBezTo>
                    <a:pt x="65497" y="2750753"/>
                    <a:pt x="58951" y="2766171"/>
                    <a:pt x="67710" y="2795954"/>
                  </a:cubicBezTo>
                  <a:cubicBezTo>
                    <a:pt x="70095" y="2804064"/>
                    <a:pt x="81778" y="2817056"/>
                    <a:pt x="81778" y="2817056"/>
                  </a:cubicBezTo>
                  <a:cubicBezTo>
                    <a:pt x="90414" y="2851599"/>
                    <a:pt x="76944" y="2810288"/>
                    <a:pt x="99363" y="2841674"/>
                  </a:cubicBezTo>
                  <a:cubicBezTo>
                    <a:pt x="102173" y="2845607"/>
                    <a:pt x="100976" y="2851299"/>
                    <a:pt x="102880" y="2855742"/>
                  </a:cubicBezTo>
                  <a:cubicBezTo>
                    <a:pt x="104545" y="2859627"/>
                    <a:pt x="107817" y="2862623"/>
                    <a:pt x="109914" y="2866293"/>
                  </a:cubicBezTo>
                  <a:cubicBezTo>
                    <a:pt x="112515" y="2870845"/>
                    <a:pt x="114346" y="2875808"/>
                    <a:pt x="116947" y="2880360"/>
                  </a:cubicBezTo>
                  <a:cubicBezTo>
                    <a:pt x="119044" y="2884030"/>
                    <a:pt x="122091" y="2887130"/>
                    <a:pt x="123981" y="2890911"/>
                  </a:cubicBezTo>
                  <a:cubicBezTo>
                    <a:pt x="125639" y="2894227"/>
                    <a:pt x="126196" y="2897991"/>
                    <a:pt x="127498" y="2901462"/>
                  </a:cubicBezTo>
                  <a:cubicBezTo>
                    <a:pt x="129715" y="2907373"/>
                    <a:pt x="131968" y="2913277"/>
                    <a:pt x="134532" y="2919046"/>
                  </a:cubicBezTo>
                  <a:cubicBezTo>
                    <a:pt x="136661" y="2923837"/>
                    <a:pt x="139501" y="2928295"/>
                    <a:pt x="141566" y="2933114"/>
                  </a:cubicBezTo>
                  <a:cubicBezTo>
                    <a:pt x="143026" y="2936521"/>
                    <a:pt x="143623" y="2940258"/>
                    <a:pt x="145083" y="2943665"/>
                  </a:cubicBezTo>
                  <a:cubicBezTo>
                    <a:pt x="150437" y="2956158"/>
                    <a:pt x="152087" y="2957688"/>
                    <a:pt x="159150" y="2968283"/>
                  </a:cubicBezTo>
                  <a:cubicBezTo>
                    <a:pt x="167111" y="3000126"/>
                    <a:pt x="155800" y="2961586"/>
                    <a:pt x="176735" y="3003453"/>
                  </a:cubicBezTo>
                  <a:cubicBezTo>
                    <a:pt x="179080" y="3008142"/>
                    <a:pt x="181704" y="3012701"/>
                    <a:pt x="183769" y="3017520"/>
                  </a:cubicBezTo>
                  <a:cubicBezTo>
                    <a:pt x="188690" y="3029002"/>
                    <a:pt x="185987" y="3030472"/>
                    <a:pt x="194320" y="3042139"/>
                  </a:cubicBezTo>
                  <a:cubicBezTo>
                    <a:pt x="197211" y="3046186"/>
                    <a:pt x="201686" y="3048869"/>
                    <a:pt x="204870" y="3052690"/>
                  </a:cubicBezTo>
                  <a:cubicBezTo>
                    <a:pt x="212662" y="3062041"/>
                    <a:pt x="212681" y="3066358"/>
                    <a:pt x="218938" y="3077308"/>
                  </a:cubicBezTo>
                  <a:cubicBezTo>
                    <a:pt x="221035" y="3080978"/>
                    <a:pt x="223627" y="3084342"/>
                    <a:pt x="225972" y="3087859"/>
                  </a:cubicBezTo>
                  <a:cubicBezTo>
                    <a:pt x="228663" y="3098621"/>
                    <a:pt x="228427" y="3104381"/>
                    <a:pt x="236523" y="3112477"/>
                  </a:cubicBezTo>
                  <a:cubicBezTo>
                    <a:pt x="239512" y="3115466"/>
                    <a:pt x="243557" y="3117166"/>
                    <a:pt x="247074" y="3119511"/>
                  </a:cubicBezTo>
                  <a:cubicBezTo>
                    <a:pt x="249418" y="3123028"/>
                    <a:pt x="251118" y="3127073"/>
                    <a:pt x="254107" y="3130062"/>
                  </a:cubicBezTo>
                  <a:cubicBezTo>
                    <a:pt x="257096" y="3133051"/>
                    <a:pt x="260988" y="3134999"/>
                    <a:pt x="264658" y="3137096"/>
                  </a:cubicBezTo>
                  <a:cubicBezTo>
                    <a:pt x="276829" y="3144051"/>
                    <a:pt x="277438" y="3143701"/>
                    <a:pt x="289277" y="3147646"/>
                  </a:cubicBezTo>
                  <a:cubicBezTo>
                    <a:pt x="303345" y="3145302"/>
                    <a:pt x="318371" y="3146231"/>
                    <a:pt x="331480" y="3140613"/>
                  </a:cubicBezTo>
                  <a:cubicBezTo>
                    <a:pt x="336299" y="3138548"/>
                    <a:pt x="335913" y="3131097"/>
                    <a:pt x="338514" y="3126545"/>
                  </a:cubicBezTo>
                  <a:cubicBezTo>
                    <a:pt x="340611" y="3122875"/>
                    <a:pt x="343657" y="3119775"/>
                    <a:pt x="345547" y="3115994"/>
                  </a:cubicBezTo>
                  <a:cubicBezTo>
                    <a:pt x="347205" y="3112678"/>
                    <a:pt x="347604" y="3108850"/>
                    <a:pt x="349064" y="3105443"/>
                  </a:cubicBezTo>
                  <a:cubicBezTo>
                    <a:pt x="351129" y="3100624"/>
                    <a:pt x="353969" y="3096167"/>
                    <a:pt x="356098" y="3091376"/>
                  </a:cubicBezTo>
                  <a:cubicBezTo>
                    <a:pt x="367571" y="3065563"/>
                    <a:pt x="357709" y="3081925"/>
                    <a:pt x="370166" y="3063240"/>
                  </a:cubicBezTo>
                  <a:cubicBezTo>
                    <a:pt x="371338" y="3058551"/>
                    <a:pt x="371779" y="3053616"/>
                    <a:pt x="373683" y="3049173"/>
                  </a:cubicBezTo>
                  <a:cubicBezTo>
                    <a:pt x="375348" y="3045288"/>
                    <a:pt x="378620" y="3042292"/>
                    <a:pt x="380717" y="3038622"/>
                  </a:cubicBezTo>
                  <a:cubicBezTo>
                    <a:pt x="383318" y="3034070"/>
                    <a:pt x="385685" y="3029373"/>
                    <a:pt x="387750" y="3024554"/>
                  </a:cubicBezTo>
                  <a:cubicBezTo>
                    <a:pt x="393670" y="3010738"/>
                    <a:pt x="389197" y="3012806"/>
                    <a:pt x="398301" y="2996419"/>
                  </a:cubicBezTo>
                  <a:cubicBezTo>
                    <a:pt x="401148" y="2991295"/>
                    <a:pt x="405445" y="2987121"/>
                    <a:pt x="408852" y="2982351"/>
                  </a:cubicBezTo>
                  <a:cubicBezTo>
                    <a:pt x="411309" y="2978911"/>
                    <a:pt x="413789" y="2975470"/>
                    <a:pt x="415886" y="2971800"/>
                  </a:cubicBezTo>
                  <a:cubicBezTo>
                    <a:pt x="419564" y="2965364"/>
                    <a:pt x="424242" y="2952894"/>
                    <a:pt x="429954" y="2947182"/>
                  </a:cubicBezTo>
                  <a:cubicBezTo>
                    <a:pt x="432943" y="2944193"/>
                    <a:pt x="436987" y="2942493"/>
                    <a:pt x="440504" y="2940148"/>
                  </a:cubicBezTo>
                  <a:cubicBezTo>
                    <a:pt x="449436" y="2966945"/>
                    <a:pt x="451343" y="2969007"/>
                    <a:pt x="454572" y="3003453"/>
                  </a:cubicBezTo>
                  <a:cubicBezTo>
                    <a:pt x="456763" y="3026826"/>
                    <a:pt x="455177" y="3050497"/>
                    <a:pt x="458089" y="3073791"/>
                  </a:cubicBezTo>
                  <a:cubicBezTo>
                    <a:pt x="458230" y="3074916"/>
                    <a:pt x="469296" y="3096980"/>
                    <a:pt x="472157" y="3098410"/>
                  </a:cubicBezTo>
                  <a:cubicBezTo>
                    <a:pt x="480803" y="3102733"/>
                    <a:pt x="490914" y="3103099"/>
                    <a:pt x="500292" y="3105443"/>
                  </a:cubicBezTo>
                  <a:cubicBezTo>
                    <a:pt x="504981" y="3107788"/>
                    <a:pt x="509386" y="3110819"/>
                    <a:pt x="514360" y="3112477"/>
                  </a:cubicBezTo>
                  <a:cubicBezTo>
                    <a:pt x="520031" y="3114367"/>
                    <a:pt x="526145" y="3114544"/>
                    <a:pt x="531944" y="3115994"/>
                  </a:cubicBezTo>
                  <a:cubicBezTo>
                    <a:pt x="540224" y="3118064"/>
                    <a:pt x="548466" y="3120329"/>
                    <a:pt x="556563" y="3123028"/>
                  </a:cubicBezTo>
                  <a:cubicBezTo>
                    <a:pt x="590694" y="3134405"/>
                    <a:pt x="556277" y="3127509"/>
                    <a:pt x="598766" y="3133579"/>
                  </a:cubicBezTo>
                  <a:cubicBezTo>
                    <a:pt x="606972" y="3135924"/>
                    <a:pt x="615288" y="3137914"/>
                    <a:pt x="623384" y="3140613"/>
                  </a:cubicBezTo>
                  <a:cubicBezTo>
                    <a:pt x="629373" y="3142609"/>
                    <a:pt x="634844" y="3146115"/>
                    <a:pt x="640969" y="3147646"/>
                  </a:cubicBezTo>
                  <a:cubicBezTo>
                    <a:pt x="649011" y="3149656"/>
                    <a:pt x="657381" y="3149991"/>
                    <a:pt x="665587" y="3151163"/>
                  </a:cubicBezTo>
                  <a:cubicBezTo>
                    <a:pt x="673983" y="3154521"/>
                    <a:pt x="686699" y="3158207"/>
                    <a:pt x="693723" y="3165231"/>
                  </a:cubicBezTo>
                  <a:cubicBezTo>
                    <a:pt x="698140" y="3169648"/>
                    <a:pt x="705720" y="3185020"/>
                    <a:pt x="707790" y="3189850"/>
                  </a:cubicBezTo>
                  <a:cubicBezTo>
                    <a:pt x="709250" y="3193257"/>
                    <a:pt x="709847" y="3196993"/>
                    <a:pt x="711307" y="3200400"/>
                  </a:cubicBezTo>
                  <a:cubicBezTo>
                    <a:pt x="729805" y="3243561"/>
                    <a:pt x="707714" y="3189698"/>
                    <a:pt x="725375" y="3225019"/>
                  </a:cubicBezTo>
                  <a:cubicBezTo>
                    <a:pt x="728198" y="3230665"/>
                    <a:pt x="730064" y="3236742"/>
                    <a:pt x="732409" y="3242603"/>
                  </a:cubicBezTo>
                  <a:cubicBezTo>
                    <a:pt x="736819" y="3282296"/>
                    <a:pt x="739762" y="3306860"/>
                    <a:pt x="742960" y="3351628"/>
                  </a:cubicBezTo>
                  <a:cubicBezTo>
                    <a:pt x="750029" y="3450585"/>
                    <a:pt x="741496" y="3440728"/>
                    <a:pt x="757027" y="3502856"/>
                  </a:cubicBezTo>
                  <a:cubicBezTo>
                    <a:pt x="759218" y="3511622"/>
                    <a:pt x="763106" y="3519649"/>
                    <a:pt x="767578" y="3527474"/>
                  </a:cubicBezTo>
                  <a:cubicBezTo>
                    <a:pt x="769675" y="3531144"/>
                    <a:pt x="771906" y="3534778"/>
                    <a:pt x="774612" y="3538025"/>
                  </a:cubicBezTo>
                  <a:cubicBezTo>
                    <a:pt x="777796" y="3541846"/>
                    <a:pt x="782272" y="3544529"/>
                    <a:pt x="785163" y="3548576"/>
                  </a:cubicBezTo>
                  <a:cubicBezTo>
                    <a:pt x="788210" y="3552842"/>
                    <a:pt x="789852" y="3557954"/>
                    <a:pt x="792197" y="3562643"/>
                  </a:cubicBezTo>
                  <a:cubicBezTo>
                    <a:pt x="804060" y="3681277"/>
                    <a:pt x="784736" y="3480541"/>
                    <a:pt x="802747" y="3791243"/>
                  </a:cubicBezTo>
                  <a:cubicBezTo>
                    <a:pt x="804426" y="3820202"/>
                    <a:pt x="810672" y="3844491"/>
                    <a:pt x="816815" y="3872133"/>
                  </a:cubicBezTo>
                  <a:cubicBezTo>
                    <a:pt x="818075" y="3885988"/>
                    <a:pt x="826104" y="3916981"/>
                    <a:pt x="813298" y="3931920"/>
                  </a:cubicBezTo>
                  <a:cubicBezTo>
                    <a:pt x="810152" y="3935590"/>
                    <a:pt x="803919" y="3934265"/>
                    <a:pt x="799230" y="3935437"/>
                  </a:cubicBezTo>
                  <a:cubicBezTo>
                    <a:pt x="795713" y="3937782"/>
                    <a:pt x="792720" y="3941228"/>
                    <a:pt x="788680" y="3942471"/>
                  </a:cubicBezTo>
                  <a:cubicBezTo>
                    <a:pt x="773672" y="3947089"/>
                    <a:pt x="745731" y="3950616"/>
                    <a:pt x="728892" y="3953022"/>
                  </a:cubicBezTo>
                  <a:cubicBezTo>
                    <a:pt x="716325" y="3958049"/>
                    <a:pt x="708745" y="3960516"/>
                    <a:pt x="697240" y="3967090"/>
                  </a:cubicBezTo>
                  <a:cubicBezTo>
                    <a:pt x="693570" y="3969187"/>
                    <a:pt x="690574" y="3972458"/>
                    <a:pt x="686689" y="3974123"/>
                  </a:cubicBezTo>
                  <a:cubicBezTo>
                    <a:pt x="682246" y="3976027"/>
                    <a:pt x="677310" y="3976468"/>
                    <a:pt x="672621" y="3977640"/>
                  </a:cubicBezTo>
                  <a:cubicBezTo>
                    <a:pt x="669104" y="3982329"/>
                    <a:pt x="666840" y="3988301"/>
                    <a:pt x="662070" y="3991708"/>
                  </a:cubicBezTo>
                  <a:cubicBezTo>
                    <a:pt x="658137" y="3994517"/>
                    <a:pt x="652588" y="3993697"/>
                    <a:pt x="648003" y="3995225"/>
                  </a:cubicBezTo>
                  <a:cubicBezTo>
                    <a:pt x="642014" y="3997221"/>
                    <a:pt x="636065" y="3999436"/>
                    <a:pt x="630418" y="4002259"/>
                  </a:cubicBezTo>
                  <a:cubicBezTo>
                    <a:pt x="626637" y="4004149"/>
                    <a:pt x="623792" y="4007723"/>
                    <a:pt x="619867" y="4009293"/>
                  </a:cubicBezTo>
                  <a:cubicBezTo>
                    <a:pt x="597617" y="4018193"/>
                    <a:pt x="584834" y="4017368"/>
                    <a:pt x="560080" y="4019843"/>
                  </a:cubicBezTo>
                  <a:cubicBezTo>
                    <a:pt x="549529" y="4022188"/>
                    <a:pt x="538681" y="4023459"/>
                    <a:pt x="528427" y="4026877"/>
                  </a:cubicBezTo>
                  <a:cubicBezTo>
                    <a:pt x="524417" y="4028214"/>
                    <a:pt x="521762" y="4032246"/>
                    <a:pt x="517877" y="4033911"/>
                  </a:cubicBezTo>
                  <a:cubicBezTo>
                    <a:pt x="470862" y="4054061"/>
                    <a:pt x="543330" y="4015908"/>
                    <a:pt x="486224" y="4044462"/>
                  </a:cubicBezTo>
                  <a:cubicBezTo>
                    <a:pt x="461936" y="4056607"/>
                    <a:pt x="490886" y="4047693"/>
                    <a:pt x="461606" y="4055013"/>
                  </a:cubicBezTo>
                  <a:cubicBezTo>
                    <a:pt x="460434" y="4059702"/>
                    <a:pt x="461183" y="4065367"/>
                    <a:pt x="458089" y="4069080"/>
                  </a:cubicBezTo>
                  <a:cubicBezTo>
                    <a:pt x="454746" y="4073092"/>
                    <a:pt x="439067" y="4077765"/>
                    <a:pt x="433470" y="4079631"/>
                  </a:cubicBezTo>
                  <a:cubicBezTo>
                    <a:pt x="431126" y="4084320"/>
                    <a:pt x="428502" y="4088880"/>
                    <a:pt x="426437" y="4093699"/>
                  </a:cubicBezTo>
                  <a:cubicBezTo>
                    <a:pt x="424977" y="4097107"/>
                    <a:pt x="424380" y="4100843"/>
                    <a:pt x="422920" y="4104250"/>
                  </a:cubicBezTo>
                  <a:cubicBezTo>
                    <a:pt x="420855" y="4109069"/>
                    <a:pt x="418231" y="4113628"/>
                    <a:pt x="415886" y="4118317"/>
                  </a:cubicBezTo>
                  <a:cubicBezTo>
                    <a:pt x="417058" y="4127696"/>
                    <a:pt x="417712" y="4137154"/>
                    <a:pt x="419403" y="4146453"/>
                  </a:cubicBezTo>
                  <a:cubicBezTo>
                    <a:pt x="420066" y="4150100"/>
                    <a:pt x="420299" y="4154382"/>
                    <a:pt x="422920" y="4157003"/>
                  </a:cubicBezTo>
                  <a:cubicBezTo>
                    <a:pt x="426627" y="4160710"/>
                    <a:pt x="432492" y="4161340"/>
                    <a:pt x="436987" y="4164037"/>
                  </a:cubicBezTo>
                  <a:cubicBezTo>
                    <a:pt x="444236" y="4168387"/>
                    <a:pt x="449750" y="4176715"/>
                    <a:pt x="458089" y="4178105"/>
                  </a:cubicBezTo>
                  <a:cubicBezTo>
                    <a:pt x="489473" y="4183336"/>
                    <a:pt x="494284" y="4184433"/>
                    <a:pt x="535461" y="4188656"/>
                  </a:cubicBezTo>
                  <a:cubicBezTo>
                    <a:pt x="562385" y="4191417"/>
                    <a:pt x="589387" y="4193345"/>
                    <a:pt x="616350" y="4195690"/>
                  </a:cubicBezTo>
                  <a:cubicBezTo>
                    <a:pt x="689721" y="4211992"/>
                    <a:pt x="672207" y="4210753"/>
                    <a:pt x="799230" y="4199206"/>
                  </a:cubicBezTo>
                  <a:cubicBezTo>
                    <a:pt x="813998" y="4197864"/>
                    <a:pt x="826807" y="4187577"/>
                    <a:pt x="841434" y="4185139"/>
                  </a:cubicBezTo>
                  <a:cubicBezTo>
                    <a:pt x="902175" y="4175015"/>
                    <a:pt x="869403" y="4178995"/>
                    <a:pt x="939907" y="4174588"/>
                  </a:cubicBezTo>
                  <a:cubicBezTo>
                    <a:pt x="957492" y="4172243"/>
                    <a:pt x="975042" y="4165481"/>
                    <a:pt x="992661" y="4167554"/>
                  </a:cubicBezTo>
                  <a:cubicBezTo>
                    <a:pt x="997868" y="4168167"/>
                    <a:pt x="997184" y="4177019"/>
                    <a:pt x="999695" y="4181622"/>
                  </a:cubicBezTo>
                  <a:cubicBezTo>
                    <a:pt x="1004221" y="4189919"/>
                    <a:pt x="1009074" y="4198034"/>
                    <a:pt x="1013763" y="4206240"/>
                  </a:cubicBezTo>
                  <a:cubicBezTo>
                    <a:pt x="1019540" y="4229348"/>
                    <a:pt x="1013519" y="4211967"/>
                    <a:pt x="1024314" y="4230859"/>
                  </a:cubicBezTo>
                  <a:cubicBezTo>
                    <a:pt x="1026915" y="4235411"/>
                    <a:pt x="1028439" y="4240564"/>
                    <a:pt x="1031347" y="4244926"/>
                  </a:cubicBezTo>
                  <a:cubicBezTo>
                    <a:pt x="1035511" y="4251172"/>
                    <a:pt x="1041553" y="4256074"/>
                    <a:pt x="1045415" y="4262511"/>
                  </a:cubicBezTo>
                  <a:cubicBezTo>
                    <a:pt x="1060966" y="4288429"/>
                    <a:pt x="1046260" y="4271235"/>
                    <a:pt x="1055966" y="4290646"/>
                  </a:cubicBezTo>
                  <a:cubicBezTo>
                    <a:pt x="1061322" y="4301358"/>
                    <a:pt x="1068414" y="4306612"/>
                    <a:pt x="1077067" y="4315265"/>
                  </a:cubicBezTo>
                  <a:cubicBezTo>
                    <a:pt x="1082949" y="4297618"/>
                    <a:pt x="1081467" y="4311318"/>
                    <a:pt x="1073550" y="4294163"/>
                  </a:cubicBezTo>
                  <a:cubicBezTo>
                    <a:pt x="1068259" y="4282699"/>
                    <a:pt x="1061959" y="4271375"/>
                    <a:pt x="1059483" y="4258994"/>
                  </a:cubicBezTo>
                  <a:cubicBezTo>
                    <a:pt x="1058311" y="4253133"/>
                    <a:pt x="1057856" y="4247081"/>
                    <a:pt x="1055966" y="4241410"/>
                  </a:cubicBezTo>
                  <a:cubicBezTo>
                    <a:pt x="1052991" y="4232485"/>
                    <a:pt x="1047044" y="4224510"/>
                    <a:pt x="1041898" y="4216791"/>
                  </a:cubicBezTo>
                  <a:cubicBezTo>
                    <a:pt x="1040726" y="4210929"/>
                    <a:pt x="1040271" y="4204877"/>
                    <a:pt x="1038381" y="4199206"/>
                  </a:cubicBezTo>
                  <a:cubicBezTo>
                    <a:pt x="1035408" y="4190286"/>
                    <a:pt x="1029457" y="4182303"/>
                    <a:pt x="1024314" y="4174588"/>
                  </a:cubicBezTo>
                  <a:cubicBezTo>
                    <a:pt x="1014181" y="4139125"/>
                    <a:pt x="1013113" y="4145887"/>
                    <a:pt x="1020797" y="4097216"/>
                  </a:cubicBezTo>
                  <a:cubicBezTo>
                    <a:pt x="1021721" y="4091367"/>
                    <a:pt x="1031372" y="4077836"/>
                    <a:pt x="1034864" y="4072597"/>
                  </a:cubicBezTo>
                  <a:cubicBezTo>
                    <a:pt x="1036036" y="4067908"/>
                    <a:pt x="1034963" y="4061948"/>
                    <a:pt x="1038381" y="4058530"/>
                  </a:cubicBezTo>
                  <a:cubicBezTo>
                    <a:pt x="1041799" y="4055112"/>
                    <a:pt x="1048006" y="4056917"/>
                    <a:pt x="1052449" y="4055013"/>
                  </a:cubicBezTo>
                  <a:cubicBezTo>
                    <a:pt x="1056334" y="4053348"/>
                    <a:pt x="1059330" y="4050076"/>
                    <a:pt x="1063000" y="4047979"/>
                  </a:cubicBezTo>
                  <a:cubicBezTo>
                    <a:pt x="1067552" y="4045378"/>
                    <a:pt x="1072378" y="4043290"/>
                    <a:pt x="1077067" y="4040945"/>
                  </a:cubicBezTo>
                  <a:cubicBezTo>
                    <a:pt x="1075895" y="4026877"/>
                    <a:pt x="1078617" y="4011918"/>
                    <a:pt x="1073550" y="3998742"/>
                  </a:cubicBezTo>
                  <a:cubicBezTo>
                    <a:pt x="1071815" y="3994231"/>
                    <a:pt x="1063926" y="3997129"/>
                    <a:pt x="1059483" y="3995225"/>
                  </a:cubicBezTo>
                  <a:cubicBezTo>
                    <a:pt x="1055598" y="3993560"/>
                    <a:pt x="1052713" y="3990081"/>
                    <a:pt x="1048932" y="3988191"/>
                  </a:cubicBezTo>
                  <a:cubicBezTo>
                    <a:pt x="1035689" y="3981570"/>
                    <a:pt x="1030712" y="3980998"/>
                    <a:pt x="1017280" y="3977640"/>
                  </a:cubicBezTo>
                  <a:cubicBezTo>
                    <a:pt x="1009665" y="3947183"/>
                    <a:pt x="1021152" y="3977996"/>
                    <a:pt x="999695" y="3956539"/>
                  </a:cubicBezTo>
                  <a:cubicBezTo>
                    <a:pt x="997074" y="3953918"/>
                    <a:pt x="998799" y="3948609"/>
                    <a:pt x="996178" y="3945988"/>
                  </a:cubicBezTo>
                  <a:cubicBezTo>
                    <a:pt x="992471" y="3942281"/>
                    <a:pt x="986799" y="3941299"/>
                    <a:pt x="982110" y="3938954"/>
                  </a:cubicBezTo>
                  <a:cubicBezTo>
                    <a:pt x="978593" y="3935437"/>
                    <a:pt x="974451" y="3932450"/>
                    <a:pt x="971560" y="3928403"/>
                  </a:cubicBezTo>
                  <a:cubicBezTo>
                    <a:pt x="968513" y="3924137"/>
                    <a:pt x="968233" y="3918043"/>
                    <a:pt x="964526" y="3914336"/>
                  </a:cubicBezTo>
                  <a:cubicBezTo>
                    <a:pt x="961905" y="3911715"/>
                    <a:pt x="957492" y="3911991"/>
                    <a:pt x="953975" y="3910819"/>
                  </a:cubicBezTo>
                  <a:cubicBezTo>
                    <a:pt x="951630" y="3906130"/>
                    <a:pt x="949542" y="3901303"/>
                    <a:pt x="946941" y="3896751"/>
                  </a:cubicBezTo>
                  <a:cubicBezTo>
                    <a:pt x="944844" y="3893081"/>
                    <a:pt x="941797" y="3889981"/>
                    <a:pt x="939907" y="3886200"/>
                  </a:cubicBezTo>
                  <a:cubicBezTo>
                    <a:pt x="938249" y="3882884"/>
                    <a:pt x="937562" y="3879167"/>
                    <a:pt x="936390" y="3875650"/>
                  </a:cubicBezTo>
                  <a:cubicBezTo>
                    <a:pt x="921378" y="3770554"/>
                    <a:pt x="926674" y="3826441"/>
                    <a:pt x="932874" y="3643533"/>
                  </a:cubicBezTo>
                  <a:cubicBezTo>
                    <a:pt x="933155" y="3635248"/>
                    <a:pt x="934209" y="3626912"/>
                    <a:pt x="936390" y="3618914"/>
                  </a:cubicBezTo>
                  <a:cubicBezTo>
                    <a:pt x="937769" y="3613856"/>
                    <a:pt x="941295" y="3609637"/>
                    <a:pt x="943424" y="3604846"/>
                  </a:cubicBezTo>
                  <a:cubicBezTo>
                    <a:pt x="951588" y="3586478"/>
                    <a:pt x="951482" y="3583679"/>
                    <a:pt x="957492" y="3562643"/>
                  </a:cubicBezTo>
                  <a:cubicBezTo>
                    <a:pt x="961213" y="3525430"/>
                    <a:pt x="959252" y="3530984"/>
                    <a:pt x="968043" y="3495822"/>
                  </a:cubicBezTo>
                  <a:cubicBezTo>
                    <a:pt x="970113" y="3487542"/>
                    <a:pt x="972625" y="3479378"/>
                    <a:pt x="975077" y="3471203"/>
                  </a:cubicBezTo>
                  <a:cubicBezTo>
                    <a:pt x="976142" y="3467652"/>
                    <a:pt x="976936" y="3463969"/>
                    <a:pt x="978594" y="3460653"/>
                  </a:cubicBezTo>
                  <a:cubicBezTo>
                    <a:pt x="980484" y="3456872"/>
                    <a:pt x="983530" y="3453772"/>
                    <a:pt x="985627" y="3450102"/>
                  </a:cubicBezTo>
                  <a:cubicBezTo>
                    <a:pt x="988228" y="3445550"/>
                    <a:pt x="990316" y="3440723"/>
                    <a:pt x="992661" y="3436034"/>
                  </a:cubicBezTo>
                  <a:cubicBezTo>
                    <a:pt x="995006" y="3386797"/>
                    <a:pt x="995601" y="3337446"/>
                    <a:pt x="999695" y="3288323"/>
                  </a:cubicBezTo>
                  <a:cubicBezTo>
                    <a:pt x="1000311" y="3280934"/>
                    <a:pt x="1005809" y="3274579"/>
                    <a:pt x="1006729" y="3267222"/>
                  </a:cubicBezTo>
                  <a:cubicBezTo>
                    <a:pt x="1016252" y="3191039"/>
                    <a:pt x="997369" y="3223233"/>
                    <a:pt x="1017280" y="3193366"/>
                  </a:cubicBezTo>
                  <a:cubicBezTo>
                    <a:pt x="1020797" y="3194538"/>
                    <a:pt x="1024935" y="3194567"/>
                    <a:pt x="1027830" y="3196883"/>
                  </a:cubicBezTo>
                  <a:cubicBezTo>
                    <a:pt x="1032340" y="3200491"/>
                    <a:pt x="1039711" y="3217676"/>
                    <a:pt x="1041898" y="3221502"/>
                  </a:cubicBezTo>
                  <a:cubicBezTo>
                    <a:pt x="1052807" y="3240592"/>
                    <a:pt x="1046000" y="3223259"/>
                    <a:pt x="1052449" y="3242603"/>
                  </a:cubicBezTo>
                  <a:cubicBezTo>
                    <a:pt x="1047332" y="3319354"/>
                    <a:pt x="1040494" y="3367130"/>
                    <a:pt x="1048932" y="3443068"/>
                  </a:cubicBezTo>
                  <a:cubicBezTo>
                    <a:pt x="1050160" y="3454121"/>
                    <a:pt x="1055966" y="3464169"/>
                    <a:pt x="1059483" y="3474720"/>
                  </a:cubicBezTo>
                  <a:cubicBezTo>
                    <a:pt x="1062101" y="3482575"/>
                    <a:pt x="1065684" y="3499490"/>
                    <a:pt x="1073550" y="3506373"/>
                  </a:cubicBezTo>
                  <a:cubicBezTo>
                    <a:pt x="1079912" y="3511940"/>
                    <a:pt x="1086233" y="3519675"/>
                    <a:pt x="1094652" y="3520440"/>
                  </a:cubicBezTo>
                  <a:lnTo>
                    <a:pt x="1133338" y="3523957"/>
                  </a:lnTo>
                  <a:cubicBezTo>
                    <a:pt x="1136855" y="3548576"/>
                    <a:pt x="1134653" y="3574723"/>
                    <a:pt x="1143889" y="3597813"/>
                  </a:cubicBezTo>
                  <a:cubicBezTo>
                    <a:pt x="1154514" y="3624373"/>
                    <a:pt x="1149392" y="3609273"/>
                    <a:pt x="1157957" y="3643533"/>
                  </a:cubicBezTo>
                  <a:cubicBezTo>
                    <a:pt x="1156785" y="3676357"/>
                    <a:pt x="1157168" y="3709274"/>
                    <a:pt x="1154440" y="3742006"/>
                  </a:cubicBezTo>
                  <a:cubicBezTo>
                    <a:pt x="1153637" y="3751640"/>
                    <a:pt x="1148823" y="3760579"/>
                    <a:pt x="1147406" y="3770142"/>
                  </a:cubicBezTo>
                  <a:cubicBezTo>
                    <a:pt x="1144124" y="3792297"/>
                    <a:pt x="1142717" y="3814689"/>
                    <a:pt x="1140372" y="3836963"/>
                  </a:cubicBezTo>
                  <a:cubicBezTo>
                    <a:pt x="1139200" y="3888545"/>
                    <a:pt x="1140073" y="3940213"/>
                    <a:pt x="1136855" y="3991708"/>
                  </a:cubicBezTo>
                  <a:cubicBezTo>
                    <a:pt x="1136671" y="3994652"/>
                    <a:pt x="1125683" y="4013430"/>
                    <a:pt x="1122787" y="4016326"/>
                  </a:cubicBezTo>
                  <a:cubicBezTo>
                    <a:pt x="1119798" y="4019315"/>
                    <a:pt x="1115754" y="4021015"/>
                    <a:pt x="1112237" y="4023360"/>
                  </a:cubicBezTo>
                  <a:cubicBezTo>
                    <a:pt x="1109892" y="4026877"/>
                    <a:pt x="1108192" y="4030922"/>
                    <a:pt x="1105203" y="4033911"/>
                  </a:cubicBezTo>
                  <a:cubicBezTo>
                    <a:pt x="1100232" y="4038882"/>
                    <a:pt x="1086101" y="4045221"/>
                    <a:pt x="1080584" y="4047979"/>
                  </a:cubicBezTo>
                  <a:cubicBezTo>
                    <a:pt x="1079412" y="4051496"/>
                    <a:pt x="1079688" y="4055909"/>
                    <a:pt x="1077067" y="4058530"/>
                  </a:cubicBezTo>
                  <a:cubicBezTo>
                    <a:pt x="1041370" y="4094227"/>
                    <a:pt x="1080299" y="4039614"/>
                    <a:pt x="1055966" y="4076114"/>
                  </a:cubicBezTo>
                  <a:cubicBezTo>
                    <a:pt x="1047330" y="4110657"/>
                    <a:pt x="1060799" y="4069349"/>
                    <a:pt x="1038381" y="4100733"/>
                  </a:cubicBezTo>
                  <a:cubicBezTo>
                    <a:pt x="1035572" y="4104666"/>
                    <a:pt x="1037025" y="4110477"/>
                    <a:pt x="1034864" y="4114800"/>
                  </a:cubicBezTo>
                  <a:cubicBezTo>
                    <a:pt x="1031084" y="4122361"/>
                    <a:pt x="1020797" y="4135902"/>
                    <a:pt x="1020797" y="4135902"/>
                  </a:cubicBezTo>
                  <a:cubicBezTo>
                    <a:pt x="1022519" y="4154839"/>
                    <a:pt x="1017843" y="4171634"/>
                    <a:pt x="1031347" y="4185139"/>
                  </a:cubicBezTo>
                  <a:cubicBezTo>
                    <a:pt x="1034336" y="4188128"/>
                    <a:pt x="1038381" y="4189828"/>
                    <a:pt x="1041898" y="4192173"/>
                  </a:cubicBezTo>
                  <a:cubicBezTo>
                    <a:pt x="1062036" y="4222378"/>
                    <a:pt x="1030546" y="4172584"/>
                    <a:pt x="1059483" y="4244926"/>
                  </a:cubicBezTo>
                  <a:cubicBezTo>
                    <a:pt x="1068464" y="4267379"/>
                    <a:pt x="1063694" y="4256864"/>
                    <a:pt x="1073550" y="4276579"/>
                  </a:cubicBezTo>
                  <a:cubicBezTo>
                    <a:pt x="1074722" y="4284785"/>
                    <a:pt x="1074685" y="4293257"/>
                    <a:pt x="1077067" y="4301197"/>
                  </a:cubicBezTo>
                  <a:cubicBezTo>
                    <a:pt x="1078282" y="4305246"/>
                    <a:pt x="1082004" y="4308078"/>
                    <a:pt x="1084101" y="4311748"/>
                  </a:cubicBezTo>
                  <a:cubicBezTo>
                    <a:pt x="1101944" y="4342974"/>
                    <a:pt x="1081036" y="4310669"/>
                    <a:pt x="1098169" y="4336366"/>
                  </a:cubicBezTo>
                  <a:cubicBezTo>
                    <a:pt x="1099341" y="4339883"/>
                    <a:pt x="1100226" y="4343510"/>
                    <a:pt x="1101686" y="4346917"/>
                  </a:cubicBezTo>
                  <a:cubicBezTo>
                    <a:pt x="1107041" y="4359411"/>
                    <a:pt x="1108690" y="4360940"/>
                    <a:pt x="1115754" y="4371536"/>
                  </a:cubicBezTo>
                  <a:cubicBezTo>
                    <a:pt x="1116926" y="4376225"/>
                    <a:pt x="1116461" y="4381670"/>
                    <a:pt x="1119270" y="4385603"/>
                  </a:cubicBezTo>
                  <a:cubicBezTo>
                    <a:pt x="1122677" y="4390373"/>
                    <a:pt x="1128568" y="4392747"/>
                    <a:pt x="1133338" y="4396154"/>
                  </a:cubicBezTo>
                  <a:cubicBezTo>
                    <a:pt x="1169337" y="4421868"/>
                    <a:pt x="1111981" y="4379257"/>
                    <a:pt x="1157957" y="4413739"/>
                  </a:cubicBezTo>
                  <a:cubicBezTo>
                    <a:pt x="1159129" y="4418428"/>
                    <a:pt x="1158056" y="4424388"/>
                    <a:pt x="1161474" y="4427806"/>
                  </a:cubicBezTo>
                  <a:cubicBezTo>
                    <a:pt x="1164892" y="4431224"/>
                    <a:pt x="1171098" y="4429419"/>
                    <a:pt x="1175541" y="4431323"/>
                  </a:cubicBezTo>
                  <a:cubicBezTo>
                    <a:pt x="1179426" y="4432988"/>
                    <a:pt x="1182575" y="4436012"/>
                    <a:pt x="1186092" y="4438357"/>
                  </a:cubicBezTo>
                  <a:cubicBezTo>
                    <a:pt x="1200160" y="4437185"/>
                    <a:pt x="1214288" y="4436591"/>
                    <a:pt x="1228295" y="4434840"/>
                  </a:cubicBezTo>
                  <a:cubicBezTo>
                    <a:pt x="1233091" y="4434240"/>
                    <a:pt x="1237920" y="4433227"/>
                    <a:pt x="1242363" y="4431323"/>
                  </a:cubicBezTo>
                  <a:cubicBezTo>
                    <a:pt x="1248716" y="4428600"/>
                    <a:pt x="1259734" y="4418961"/>
                    <a:pt x="1263464" y="4413739"/>
                  </a:cubicBezTo>
                  <a:cubicBezTo>
                    <a:pt x="1266511" y="4409473"/>
                    <a:pt x="1267086" y="4403652"/>
                    <a:pt x="1270498" y="4399671"/>
                  </a:cubicBezTo>
                  <a:cubicBezTo>
                    <a:pt x="1274313" y="4395220"/>
                    <a:pt x="1279877" y="4392637"/>
                    <a:pt x="1284566" y="4389120"/>
                  </a:cubicBezTo>
                  <a:cubicBezTo>
                    <a:pt x="1293945" y="4351606"/>
                    <a:pt x="1278704" y="4394983"/>
                    <a:pt x="1302150" y="4371536"/>
                  </a:cubicBezTo>
                  <a:cubicBezTo>
                    <a:pt x="1305568" y="4368118"/>
                    <a:pt x="1303763" y="4361911"/>
                    <a:pt x="1305667" y="4357468"/>
                  </a:cubicBezTo>
                  <a:cubicBezTo>
                    <a:pt x="1307332" y="4353583"/>
                    <a:pt x="1310811" y="4350698"/>
                    <a:pt x="1312701" y="4346917"/>
                  </a:cubicBezTo>
                  <a:cubicBezTo>
                    <a:pt x="1315524" y="4341271"/>
                    <a:pt x="1317390" y="4335194"/>
                    <a:pt x="1319735" y="4329333"/>
                  </a:cubicBezTo>
                  <a:cubicBezTo>
                    <a:pt x="1320907" y="4321127"/>
                    <a:pt x="1321071" y="4312712"/>
                    <a:pt x="1323252" y="4304714"/>
                  </a:cubicBezTo>
                  <a:cubicBezTo>
                    <a:pt x="1324631" y="4299656"/>
                    <a:pt x="1328157" y="4295437"/>
                    <a:pt x="1330286" y="4290646"/>
                  </a:cubicBezTo>
                  <a:cubicBezTo>
                    <a:pt x="1341757" y="4264836"/>
                    <a:pt x="1331898" y="4281195"/>
                    <a:pt x="1344354" y="4262511"/>
                  </a:cubicBezTo>
                  <a:cubicBezTo>
                    <a:pt x="1347044" y="4251747"/>
                    <a:pt x="1346807" y="4245990"/>
                    <a:pt x="1354904" y="4237893"/>
                  </a:cubicBezTo>
                  <a:cubicBezTo>
                    <a:pt x="1357893" y="4234904"/>
                    <a:pt x="1361938" y="4233204"/>
                    <a:pt x="1365455" y="4230859"/>
                  </a:cubicBezTo>
                  <a:cubicBezTo>
                    <a:pt x="1367800" y="4224997"/>
                    <a:pt x="1369666" y="4218921"/>
                    <a:pt x="1372489" y="4213274"/>
                  </a:cubicBezTo>
                  <a:cubicBezTo>
                    <a:pt x="1374379" y="4209493"/>
                    <a:pt x="1377426" y="4206393"/>
                    <a:pt x="1379523" y="4202723"/>
                  </a:cubicBezTo>
                  <a:cubicBezTo>
                    <a:pt x="1386477" y="4190554"/>
                    <a:pt x="1386128" y="4189943"/>
                    <a:pt x="1390074" y="4178105"/>
                  </a:cubicBezTo>
                  <a:cubicBezTo>
                    <a:pt x="1387729" y="4158176"/>
                    <a:pt x="1387393" y="4137906"/>
                    <a:pt x="1383040" y="4118317"/>
                  </a:cubicBezTo>
                  <a:cubicBezTo>
                    <a:pt x="1380301" y="4105992"/>
                    <a:pt x="1372034" y="4095397"/>
                    <a:pt x="1368972" y="4083148"/>
                  </a:cubicBezTo>
                  <a:cubicBezTo>
                    <a:pt x="1367800" y="4078459"/>
                    <a:pt x="1367359" y="4073523"/>
                    <a:pt x="1365455" y="4069080"/>
                  </a:cubicBezTo>
                  <a:cubicBezTo>
                    <a:pt x="1363790" y="4065195"/>
                    <a:pt x="1360518" y="4062200"/>
                    <a:pt x="1358421" y="4058530"/>
                  </a:cubicBezTo>
                  <a:cubicBezTo>
                    <a:pt x="1355820" y="4053978"/>
                    <a:pt x="1353452" y="4049281"/>
                    <a:pt x="1351387" y="4044462"/>
                  </a:cubicBezTo>
                  <a:cubicBezTo>
                    <a:pt x="1347920" y="4036373"/>
                    <a:pt x="1348345" y="4029617"/>
                    <a:pt x="1340837" y="4023360"/>
                  </a:cubicBezTo>
                  <a:cubicBezTo>
                    <a:pt x="1336809" y="4020004"/>
                    <a:pt x="1331321" y="4018927"/>
                    <a:pt x="1326769" y="4016326"/>
                  </a:cubicBezTo>
                  <a:cubicBezTo>
                    <a:pt x="1323099" y="4014229"/>
                    <a:pt x="1319735" y="4011637"/>
                    <a:pt x="1316218" y="4009293"/>
                  </a:cubicBezTo>
                  <a:cubicBezTo>
                    <a:pt x="1298562" y="3982809"/>
                    <a:pt x="1319290" y="4016464"/>
                    <a:pt x="1305667" y="3984674"/>
                  </a:cubicBezTo>
                  <a:cubicBezTo>
                    <a:pt x="1301994" y="3976102"/>
                    <a:pt x="1294423" y="3969913"/>
                    <a:pt x="1288083" y="3963573"/>
                  </a:cubicBezTo>
                  <a:cubicBezTo>
                    <a:pt x="1285738" y="3958884"/>
                    <a:pt x="1283650" y="3954057"/>
                    <a:pt x="1281049" y="3949505"/>
                  </a:cubicBezTo>
                  <a:cubicBezTo>
                    <a:pt x="1270956" y="3931842"/>
                    <a:pt x="1276092" y="3946145"/>
                    <a:pt x="1266981" y="3924886"/>
                  </a:cubicBezTo>
                  <a:cubicBezTo>
                    <a:pt x="1251456" y="3888662"/>
                    <a:pt x="1279760" y="3946929"/>
                    <a:pt x="1256430" y="3900268"/>
                  </a:cubicBezTo>
                  <a:cubicBezTo>
                    <a:pt x="1257763" y="3854941"/>
                    <a:pt x="1260771" y="3740421"/>
                    <a:pt x="1263464" y="3689253"/>
                  </a:cubicBezTo>
                  <a:cubicBezTo>
                    <a:pt x="1265378" y="3652886"/>
                    <a:pt x="1266686" y="3616445"/>
                    <a:pt x="1270498" y="3580228"/>
                  </a:cubicBezTo>
                  <a:cubicBezTo>
                    <a:pt x="1271270" y="3572890"/>
                    <a:pt x="1276474" y="3552139"/>
                    <a:pt x="1284566" y="3545059"/>
                  </a:cubicBezTo>
                  <a:cubicBezTo>
                    <a:pt x="1290928" y="3539492"/>
                    <a:pt x="1305667" y="3530991"/>
                    <a:pt x="1305667" y="3530991"/>
                  </a:cubicBezTo>
                  <a:cubicBezTo>
                    <a:pt x="1312730" y="3520396"/>
                    <a:pt x="1314381" y="3518865"/>
                    <a:pt x="1319735" y="3506373"/>
                  </a:cubicBezTo>
                  <a:cubicBezTo>
                    <a:pt x="1321195" y="3502966"/>
                    <a:pt x="1321594" y="3499138"/>
                    <a:pt x="1323252" y="3495822"/>
                  </a:cubicBezTo>
                  <a:cubicBezTo>
                    <a:pt x="1325142" y="3492041"/>
                    <a:pt x="1328189" y="3488941"/>
                    <a:pt x="1330286" y="3485271"/>
                  </a:cubicBezTo>
                  <a:cubicBezTo>
                    <a:pt x="1332887" y="3480719"/>
                    <a:pt x="1334975" y="3475892"/>
                    <a:pt x="1337320" y="3471203"/>
                  </a:cubicBezTo>
                  <a:cubicBezTo>
                    <a:pt x="1336073" y="3410096"/>
                    <a:pt x="1329868" y="3239548"/>
                    <a:pt x="1337320" y="3168748"/>
                  </a:cubicBezTo>
                  <a:cubicBezTo>
                    <a:pt x="1337708" y="3165061"/>
                    <a:pt x="1344353" y="3166403"/>
                    <a:pt x="1347870" y="3165231"/>
                  </a:cubicBezTo>
                  <a:cubicBezTo>
                    <a:pt x="1350215" y="3160542"/>
                    <a:pt x="1351197" y="3154870"/>
                    <a:pt x="1354904" y="3151163"/>
                  </a:cubicBezTo>
                  <a:cubicBezTo>
                    <a:pt x="1357525" y="3148542"/>
                    <a:pt x="1361858" y="3148545"/>
                    <a:pt x="1365455" y="3147646"/>
                  </a:cubicBezTo>
                  <a:cubicBezTo>
                    <a:pt x="1375940" y="3145025"/>
                    <a:pt x="1386622" y="3143234"/>
                    <a:pt x="1397107" y="3140613"/>
                  </a:cubicBezTo>
                  <a:cubicBezTo>
                    <a:pt x="1405387" y="3138543"/>
                    <a:pt x="1413551" y="3136031"/>
                    <a:pt x="1421726" y="3133579"/>
                  </a:cubicBezTo>
                  <a:cubicBezTo>
                    <a:pt x="1425277" y="3132514"/>
                    <a:pt x="1428870" y="3131522"/>
                    <a:pt x="1432277" y="3130062"/>
                  </a:cubicBezTo>
                  <a:cubicBezTo>
                    <a:pt x="1437096" y="3127997"/>
                    <a:pt x="1441655" y="3125373"/>
                    <a:pt x="1446344" y="3123028"/>
                  </a:cubicBezTo>
                  <a:cubicBezTo>
                    <a:pt x="1447516" y="3118339"/>
                    <a:pt x="1447699" y="3113283"/>
                    <a:pt x="1449861" y="3108960"/>
                  </a:cubicBezTo>
                  <a:cubicBezTo>
                    <a:pt x="1453642" y="3101399"/>
                    <a:pt x="1463929" y="3087859"/>
                    <a:pt x="1463929" y="3087859"/>
                  </a:cubicBezTo>
                  <a:cubicBezTo>
                    <a:pt x="1470100" y="3063175"/>
                    <a:pt x="1462084" y="3082670"/>
                    <a:pt x="1481514" y="3063240"/>
                  </a:cubicBezTo>
                  <a:cubicBezTo>
                    <a:pt x="1485658" y="3059096"/>
                    <a:pt x="1488657" y="3053942"/>
                    <a:pt x="1492064" y="3049173"/>
                  </a:cubicBezTo>
                  <a:cubicBezTo>
                    <a:pt x="1500349" y="3037573"/>
                    <a:pt x="1499263" y="3038293"/>
                    <a:pt x="1506132" y="3024554"/>
                  </a:cubicBezTo>
                  <a:cubicBezTo>
                    <a:pt x="1509664" y="3006894"/>
                    <a:pt x="1509544" y="3003716"/>
                    <a:pt x="1516683" y="2985868"/>
                  </a:cubicBezTo>
                  <a:cubicBezTo>
                    <a:pt x="1518630" y="2981000"/>
                    <a:pt x="1521652" y="2976619"/>
                    <a:pt x="1523717" y="2971800"/>
                  </a:cubicBezTo>
                  <a:cubicBezTo>
                    <a:pt x="1525177" y="2968393"/>
                    <a:pt x="1525932" y="2964721"/>
                    <a:pt x="1527234" y="2961250"/>
                  </a:cubicBezTo>
                  <a:cubicBezTo>
                    <a:pt x="1529451" y="2955339"/>
                    <a:pt x="1531923" y="2949527"/>
                    <a:pt x="1534267" y="2943665"/>
                  </a:cubicBezTo>
                  <a:cubicBezTo>
                    <a:pt x="1538956" y="2946010"/>
                    <a:pt x="1544628" y="2946992"/>
                    <a:pt x="1548335" y="2950699"/>
                  </a:cubicBezTo>
                  <a:cubicBezTo>
                    <a:pt x="1550956" y="2953320"/>
                    <a:pt x="1550392" y="2957843"/>
                    <a:pt x="1551852" y="2961250"/>
                  </a:cubicBezTo>
                  <a:cubicBezTo>
                    <a:pt x="1553917" y="2966069"/>
                    <a:pt x="1556244" y="2970789"/>
                    <a:pt x="1558886" y="2975317"/>
                  </a:cubicBezTo>
                  <a:cubicBezTo>
                    <a:pt x="1564459" y="2984870"/>
                    <a:pt x="1571524" y="2993561"/>
                    <a:pt x="1576470" y="3003453"/>
                  </a:cubicBezTo>
                  <a:cubicBezTo>
                    <a:pt x="1586328" y="3023167"/>
                    <a:pt x="1581557" y="3012652"/>
                    <a:pt x="1590538" y="3035105"/>
                  </a:cubicBezTo>
                  <a:cubicBezTo>
                    <a:pt x="1591710" y="3043311"/>
                    <a:pt x="1593367" y="3051462"/>
                    <a:pt x="1594055" y="3059723"/>
                  </a:cubicBezTo>
                  <a:cubicBezTo>
                    <a:pt x="1603124" y="3168547"/>
                    <a:pt x="1581970" y="3133035"/>
                    <a:pt x="1608123" y="3172265"/>
                  </a:cubicBezTo>
                  <a:cubicBezTo>
                    <a:pt x="1609295" y="3176954"/>
                    <a:pt x="1608831" y="3182400"/>
                    <a:pt x="1611640" y="3186333"/>
                  </a:cubicBezTo>
                  <a:cubicBezTo>
                    <a:pt x="1615047" y="3191102"/>
                    <a:pt x="1621563" y="3192739"/>
                    <a:pt x="1625707" y="3196883"/>
                  </a:cubicBezTo>
                  <a:cubicBezTo>
                    <a:pt x="1628696" y="3199872"/>
                    <a:pt x="1629752" y="3204445"/>
                    <a:pt x="1632741" y="3207434"/>
                  </a:cubicBezTo>
                  <a:cubicBezTo>
                    <a:pt x="1663597" y="3238290"/>
                    <a:pt x="1619361" y="3182560"/>
                    <a:pt x="1653843" y="3228536"/>
                  </a:cubicBezTo>
                  <a:cubicBezTo>
                    <a:pt x="1727849" y="3224183"/>
                    <a:pt x="1702342" y="3243014"/>
                    <a:pt x="1720664" y="3210951"/>
                  </a:cubicBezTo>
                  <a:cubicBezTo>
                    <a:pt x="1722761" y="3207281"/>
                    <a:pt x="1725353" y="3203917"/>
                    <a:pt x="1727698" y="3200400"/>
                  </a:cubicBezTo>
                  <a:cubicBezTo>
                    <a:pt x="1724097" y="3149987"/>
                    <a:pt x="1721093" y="3135867"/>
                    <a:pt x="1727698" y="3080825"/>
                  </a:cubicBezTo>
                  <a:cubicBezTo>
                    <a:pt x="1728450" y="3074557"/>
                    <a:pt x="1732918" y="3069287"/>
                    <a:pt x="1734732" y="3063240"/>
                  </a:cubicBezTo>
                  <a:cubicBezTo>
                    <a:pt x="1742370" y="3037782"/>
                    <a:pt x="1733051" y="3052076"/>
                    <a:pt x="1745283" y="3024554"/>
                  </a:cubicBezTo>
                  <a:cubicBezTo>
                    <a:pt x="1747000" y="3020691"/>
                    <a:pt x="1750427" y="3017784"/>
                    <a:pt x="1752317" y="3014003"/>
                  </a:cubicBezTo>
                  <a:cubicBezTo>
                    <a:pt x="1753975" y="3010687"/>
                    <a:pt x="1754532" y="3006924"/>
                    <a:pt x="1755834" y="3003453"/>
                  </a:cubicBezTo>
                  <a:cubicBezTo>
                    <a:pt x="1772190" y="2959835"/>
                    <a:pt x="1753918" y="3009092"/>
                    <a:pt x="1769901" y="2971800"/>
                  </a:cubicBezTo>
                  <a:cubicBezTo>
                    <a:pt x="1771361" y="2968393"/>
                    <a:pt x="1771958" y="2964657"/>
                    <a:pt x="1773418" y="2961250"/>
                  </a:cubicBezTo>
                  <a:cubicBezTo>
                    <a:pt x="1782529" y="2939991"/>
                    <a:pt x="1777393" y="2954294"/>
                    <a:pt x="1787486" y="2936631"/>
                  </a:cubicBezTo>
                  <a:cubicBezTo>
                    <a:pt x="1816744" y="2885429"/>
                    <a:pt x="1778321" y="2951448"/>
                    <a:pt x="1798037" y="2912013"/>
                  </a:cubicBezTo>
                  <a:cubicBezTo>
                    <a:pt x="1799927" y="2908232"/>
                    <a:pt x="1803180" y="2905243"/>
                    <a:pt x="1805070" y="2901462"/>
                  </a:cubicBezTo>
                  <a:cubicBezTo>
                    <a:pt x="1833639" y="2844319"/>
                    <a:pt x="1795460" y="2916851"/>
                    <a:pt x="1815621" y="2869810"/>
                  </a:cubicBezTo>
                  <a:cubicBezTo>
                    <a:pt x="1817286" y="2865925"/>
                    <a:pt x="1820765" y="2863040"/>
                    <a:pt x="1822655" y="2859259"/>
                  </a:cubicBezTo>
                  <a:cubicBezTo>
                    <a:pt x="1829457" y="2845655"/>
                    <a:pt x="1832553" y="2831651"/>
                    <a:pt x="1836723" y="2817056"/>
                  </a:cubicBezTo>
                  <a:cubicBezTo>
                    <a:pt x="1835551" y="2802988"/>
                    <a:pt x="1835808" y="2788728"/>
                    <a:pt x="1833206" y="2774853"/>
                  </a:cubicBezTo>
                  <a:cubicBezTo>
                    <a:pt x="1832240" y="2769700"/>
                    <a:pt x="1829879" y="2764492"/>
                    <a:pt x="1826172" y="2760785"/>
                  </a:cubicBezTo>
                  <a:cubicBezTo>
                    <a:pt x="1823551" y="2758164"/>
                    <a:pt x="1819246" y="2758045"/>
                    <a:pt x="1815621" y="2757268"/>
                  </a:cubicBezTo>
                  <a:cubicBezTo>
                    <a:pt x="1802805" y="2754522"/>
                    <a:pt x="1789830" y="2752579"/>
                    <a:pt x="1776935" y="2750234"/>
                  </a:cubicBezTo>
                  <a:cubicBezTo>
                    <a:pt x="1773418" y="2747889"/>
                    <a:pt x="1769373" y="2746189"/>
                    <a:pt x="1766384" y="2743200"/>
                  </a:cubicBezTo>
                  <a:cubicBezTo>
                    <a:pt x="1755346" y="2732162"/>
                    <a:pt x="1761888" y="2732709"/>
                    <a:pt x="1755834" y="2718582"/>
                  </a:cubicBezTo>
                  <a:cubicBezTo>
                    <a:pt x="1754169" y="2714697"/>
                    <a:pt x="1751145" y="2711548"/>
                    <a:pt x="1748800" y="2708031"/>
                  </a:cubicBezTo>
                  <a:cubicBezTo>
                    <a:pt x="1746455" y="2699825"/>
                    <a:pt x="1744218" y="2691587"/>
                    <a:pt x="1741766" y="2683413"/>
                  </a:cubicBezTo>
                  <a:cubicBezTo>
                    <a:pt x="1740701" y="2679862"/>
                    <a:pt x="1739709" y="2676269"/>
                    <a:pt x="1738249" y="2672862"/>
                  </a:cubicBezTo>
                  <a:cubicBezTo>
                    <a:pt x="1736184" y="2668043"/>
                    <a:pt x="1733912" y="2663290"/>
                    <a:pt x="1731215" y="2658794"/>
                  </a:cubicBezTo>
                  <a:cubicBezTo>
                    <a:pt x="1726866" y="2651545"/>
                    <a:pt x="1717147" y="2637693"/>
                    <a:pt x="1717147" y="2637693"/>
                  </a:cubicBezTo>
                  <a:cubicBezTo>
                    <a:pt x="1739962" y="2622483"/>
                    <a:pt x="1717001" y="2635856"/>
                    <a:pt x="1762867" y="2623625"/>
                  </a:cubicBezTo>
                  <a:cubicBezTo>
                    <a:pt x="1768967" y="2621998"/>
                    <a:pt x="1774463" y="2618587"/>
                    <a:pt x="1780452" y="2616591"/>
                  </a:cubicBezTo>
                  <a:cubicBezTo>
                    <a:pt x="1785038" y="2615062"/>
                    <a:pt x="1789934" y="2614603"/>
                    <a:pt x="1794520" y="2613074"/>
                  </a:cubicBezTo>
                  <a:cubicBezTo>
                    <a:pt x="1800509" y="2611078"/>
                    <a:pt x="1805846" y="2606874"/>
                    <a:pt x="1812104" y="2606040"/>
                  </a:cubicBezTo>
                  <a:cubicBezTo>
                    <a:pt x="1841247" y="2602154"/>
                    <a:pt x="1870719" y="2601351"/>
                    <a:pt x="1900027" y="2599006"/>
                  </a:cubicBezTo>
                  <a:cubicBezTo>
                    <a:pt x="1904716" y="2597834"/>
                    <a:pt x="1910677" y="2598908"/>
                    <a:pt x="1914095" y="2595490"/>
                  </a:cubicBezTo>
                  <a:cubicBezTo>
                    <a:pt x="1917513" y="2592072"/>
                    <a:pt x="1918050" y="2586236"/>
                    <a:pt x="1917612" y="2581422"/>
                  </a:cubicBezTo>
                  <a:cubicBezTo>
                    <a:pt x="1915887" y="2562443"/>
                    <a:pt x="1912109" y="2559099"/>
                    <a:pt x="1903544" y="2546253"/>
                  </a:cubicBezTo>
                  <a:cubicBezTo>
                    <a:pt x="1902372" y="2542736"/>
                    <a:pt x="1901487" y="2539110"/>
                    <a:pt x="1900027" y="2535702"/>
                  </a:cubicBezTo>
                  <a:cubicBezTo>
                    <a:pt x="1890919" y="2514447"/>
                    <a:pt x="1896052" y="2528742"/>
                    <a:pt x="1885960" y="2511083"/>
                  </a:cubicBezTo>
                  <a:cubicBezTo>
                    <a:pt x="1883359" y="2506531"/>
                    <a:pt x="1881271" y="2501705"/>
                    <a:pt x="1878926" y="2497016"/>
                  </a:cubicBezTo>
                  <a:cubicBezTo>
                    <a:pt x="1873789" y="2461059"/>
                    <a:pt x="1872411" y="2467295"/>
                    <a:pt x="1882443" y="2419643"/>
                  </a:cubicBezTo>
                  <a:cubicBezTo>
                    <a:pt x="1883523" y="2414513"/>
                    <a:pt x="1887412" y="2410395"/>
                    <a:pt x="1889477" y="2405576"/>
                  </a:cubicBezTo>
                  <a:cubicBezTo>
                    <a:pt x="1890937" y="2402169"/>
                    <a:pt x="1891336" y="2398341"/>
                    <a:pt x="1892994" y="2395025"/>
                  </a:cubicBezTo>
                  <a:cubicBezTo>
                    <a:pt x="1915636" y="2349736"/>
                    <a:pt x="1882382" y="2425933"/>
                    <a:pt x="1907061" y="2370406"/>
                  </a:cubicBezTo>
                  <a:cubicBezTo>
                    <a:pt x="1909625" y="2364637"/>
                    <a:pt x="1911972" y="2358767"/>
                    <a:pt x="1914095" y="2352822"/>
                  </a:cubicBezTo>
                  <a:cubicBezTo>
                    <a:pt x="1917836" y="2342349"/>
                    <a:pt x="1924646" y="2321170"/>
                    <a:pt x="1924646" y="2321170"/>
                  </a:cubicBezTo>
                  <a:cubicBezTo>
                    <a:pt x="1923474" y="2309447"/>
                    <a:pt x="1924594" y="2297261"/>
                    <a:pt x="1921129" y="2286000"/>
                  </a:cubicBezTo>
                  <a:cubicBezTo>
                    <a:pt x="1912981" y="2259521"/>
                    <a:pt x="1901912" y="2292782"/>
                    <a:pt x="1917612" y="2261382"/>
                  </a:cubicBezTo>
                  <a:cubicBezTo>
                    <a:pt x="1929335" y="2262554"/>
                    <a:pt x="1941906" y="2260368"/>
                    <a:pt x="1952781" y="2264899"/>
                  </a:cubicBezTo>
                  <a:cubicBezTo>
                    <a:pt x="1957620" y="2266915"/>
                    <a:pt x="1954617" y="2278288"/>
                    <a:pt x="1959815" y="2278966"/>
                  </a:cubicBezTo>
                  <a:cubicBezTo>
                    <a:pt x="1984254" y="2282154"/>
                    <a:pt x="2009052" y="2276622"/>
                    <a:pt x="2033670" y="2275450"/>
                  </a:cubicBezTo>
                  <a:cubicBezTo>
                    <a:pt x="2037187" y="2273105"/>
                    <a:pt x="2040551" y="2270513"/>
                    <a:pt x="2044221" y="2268416"/>
                  </a:cubicBezTo>
                  <a:cubicBezTo>
                    <a:pt x="2048773" y="2265815"/>
                    <a:pt x="2054195" y="2264657"/>
                    <a:pt x="2058289" y="2261382"/>
                  </a:cubicBezTo>
                  <a:cubicBezTo>
                    <a:pt x="2099637" y="2228303"/>
                    <a:pt x="2061776" y="2249087"/>
                    <a:pt x="2093458" y="2233246"/>
                  </a:cubicBezTo>
                  <a:cubicBezTo>
                    <a:pt x="2094630" y="2228557"/>
                    <a:pt x="2093557" y="2222597"/>
                    <a:pt x="2096975" y="2219179"/>
                  </a:cubicBezTo>
                  <a:cubicBezTo>
                    <a:pt x="2100393" y="2215761"/>
                    <a:pt x="2106720" y="2217824"/>
                    <a:pt x="2111043" y="2215662"/>
                  </a:cubicBezTo>
                  <a:cubicBezTo>
                    <a:pt x="2176231" y="2183067"/>
                    <a:pt x="2091941" y="2219629"/>
                    <a:pt x="2149729" y="2187526"/>
                  </a:cubicBezTo>
                  <a:cubicBezTo>
                    <a:pt x="2153954" y="2185179"/>
                    <a:pt x="2159108" y="2185182"/>
                    <a:pt x="2163797" y="2184010"/>
                  </a:cubicBezTo>
                  <a:cubicBezTo>
                    <a:pt x="2165563" y="2182597"/>
                    <a:pt x="2185901" y="2165493"/>
                    <a:pt x="2191932" y="2162908"/>
                  </a:cubicBezTo>
                  <a:cubicBezTo>
                    <a:pt x="2196375" y="2161004"/>
                    <a:pt x="2201448" y="2161017"/>
                    <a:pt x="2206000" y="2159391"/>
                  </a:cubicBezTo>
                  <a:cubicBezTo>
                    <a:pt x="2217891" y="2155144"/>
                    <a:pt x="2229446" y="2150012"/>
                    <a:pt x="2241169" y="2145323"/>
                  </a:cubicBezTo>
                  <a:cubicBezTo>
                    <a:pt x="2247031" y="2142978"/>
                    <a:pt x="2253501" y="2141792"/>
                    <a:pt x="2258754" y="2138290"/>
                  </a:cubicBezTo>
                  <a:cubicBezTo>
                    <a:pt x="2262271" y="2135945"/>
                    <a:pt x="2265346" y="2132740"/>
                    <a:pt x="2269304" y="2131256"/>
                  </a:cubicBezTo>
                  <a:cubicBezTo>
                    <a:pt x="2274901" y="2129157"/>
                    <a:pt x="2281027" y="2128911"/>
                    <a:pt x="2286889" y="2127739"/>
                  </a:cubicBezTo>
                  <a:cubicBezTo>
                    <a:pt x="2297484" y="2120676"/>
                    <a:pt x="2299015" y="2119025"/>
                    <a:pt x="2311507" y="2113671"/>
                  </a:cubicBezTo>
                  <a:cubicBezTo>
                    <a:pt x="2314914" y="2112211"/>
                    <a:pt x="2318541" y="2111326"/>
                    <a:pt x="2322058" y="2110154"/>
                  </a:cubicBezTo>
                  <a:cubicBezTo>
                    <a:pt x="2330264" y="2101948"/>
                    <a:pt x="2337615" y="2092786"/>
                    <a:pt x="2346677" y="2085536"/>
                  </a:cubicBezTo>
                  <a:cubicBezTo>
                    <a:pt x="2352538" y="2080847"/>
                    <a:pt x="2358953" y="2076776"/>
                    <a:pt x="2364261" y="2071468"/>
                  </a:cubicBezTo>
                  <a:cubicBezTo>
                    <a:pt x="2367250" y="2068479"/>
                    <a:pt x="2368306" y="2063906"/>
                    <a:pt x="2371295" y="2060917"/>
                  </a:cubicBezTo>
                  <a:cubicBezTo>
                    <a:pt x="2374284" y="2057928"/>
                    <a:pt x="2378857" y="2056872"/>
                    <a:pt x="2381846" y="2053883"/>
                  </a:cubicBezTo>
                  <a:cubicBezTo>
                    <a:pt x="2387154" y="2048575"/>
                    <a:pt x="2390971" y="2041948"/>
                    <a:pt x="2395914" y="2036299"/>
                  </a:cubicBezTo>
                  <a:cubicBezTo>
                    <a:pt x="2399189" y="2032556"/>
                    <a:pt x="2403573" y="2029795"/>
                    <a:pt x="2406464" y="2025748"/>
                  </a:cubicBezTo>
                  <a:cubicBezTo>
                    <a:pt x="2415200" y="2013516"/>
                    <a:pt x="2417059" y="1997438"/>
                    <a:pt x="2420532" y="1983545"/>
                  </a:cubicBezTo>
                  <a:cubicBezTo>
                    <a:pt x="2419360" y="1972994"/>
                    <a:pt x="2419590" y="1962192"/>
                    <a:pt x="2417015" y="1951893"/>
                  </a:cubicBezTo>
                  <a:cubicBezTo>
                    <a:pt x="2415990" y="1947792"/>
                    <a:pt x="2412078" y="1945012"/>
                    <a:pt x="2409981" y="1941342"/>
                  </a:cubicBezTo>
                  <a:cubicBezTo>
                    <a:pt x="2407380" y="1936790"/>
                    <a:pt x="2404829" y="1932167"/>
                    <a:pt x="2402947" y="1927274"/>
                  </a:cubicBezTo>
                  <a:cubicBezTo>
                    <a:pt x="2387861" y="1888049"/>
                    <a:pt x="2402708" y="1903355"/>
                    <a:pt x="2378329" y="1885071"/>
                  </a:cubicBezTo>
                  <a:cubicBezTo>
                    <a:pt x="2369389" y="1840369"/>
                    <a:pt x="2383613" y="1894582"/>
                    <a:pt x="2360744" y="1853419"/>
                  </a:cubicBezTo>
                  <a:cubicBezTo>
                    <a:pt x="2357841" y="1848194"/>
                    <a:pt x="2359326" y="1841431"/>
                    <a:pt x="2357227" y="1835834"/>
                  </a:cubicBezTo>
                  <a:cubicBezTo>
                    <a:pt x="2355916" y="1832338"/>
                    <a:pt x="2340287" y="1812117"/>
                    <a:pt x="2339643" y="1811216"/>
                  </a:cubicBezTo>
                  <a:cubicBezTo>
                    <a:pt x="2337186" y="1807776"/>
                    <a:pt x="2334706" y="1804335"/>
                    <a:pt x="2332609" y="1800665"/>
                  </a:cubicBezTo>
                  <a:cubicBezTo>
                    <a:pt x="2330008" y="1796113"/>
                    <a:pt x="2328622" y="1790863"/>
                    <a:pt x="2325575" y="1786597"/>
                  </a:cubicBezTo>
                  <a:cubicBezTo>
                    <a:pt x="2322684" y="1782550"/>
                    <a:pt x="2317915" y="1780093"/>
                    <a:pt x="2315024" y="1776046"/>
                  </a:cubicBezTo>
                  <a:cubicBezTo>
                    <a:pt x="2311977" y="1771780"/>
                    <a:pt x="2311037" y="1766245"/>
                    <a:pt x="2307990" y="1761979"/>
                  </a:cubicBezTo>
                  <a:cubicBezTo>
                    <a:pt x="2298418" y="1748578"/>
                    <a:pt x="2295382" y="1752886"/>
                    <a:pt x="2283372" y="1740877"/>
                  </a:cubicBezTo>
                  <a:cubicBezTo>
                    <a:pt x="2279227" y="1736732"/>
                    <a:pt x="2276966" y="1730955"/>
                    <a:pt x="2272821" y="1726810"/>
                  </a:cubicBezTo>
                  <a:cubicBezTo>
                    <a:pt x="2268676" y="1722665"/>
                    <a:pt x="2262899" y="1720404"/>
                    <a:pt x="2258754" y="1716259"/>
                  </a:cubicBezTo>
                  <a:cubicBezTo>
                    <a:pt x="2254609" y="1712114"/>
                    <a:pt x="2252018" y="1706642"/>
                    <a:pt x="2248203" y="1702191"/>
                  </a:cubicBezTo>
                  <a:cubicBezTo>
                    <a:pt x="2244966" y="1698415"/>
                    <a:pt x="2240836" y="1695461"/>
                    <a:pt x="2237652" y="1691640"/>
                  </a:cubicBezTo>
                  <a:cubicBezTo>
                    <a:pt x="2229861" y="1682291"/>
                    <a:pt x="2229840" y="1677970"/>
                    <a:pt x="2223584" y="1667022"/>
                  </a:cubicBezTo>
                  <a:cubicBezTo>
                    <a:pt x="2221487" y="1663352"/>
                    <a:pt x="2218554" y="1660193"/>
                    <a:pt x="2216550" y="1656471"/>
                  </a:cubicBezTo>
                  <a:cubicBezTo>
                    <a:pt x="2210336" y="1644931"/>
                    <a:pt x="2209201" y="1629490"/>
                    <a:pt x="2198966" y="1621302"/>
                  </a:cubicBezTo>
                  <a:lnTo>
                    <a:pt x="2181381" y="1607234"/>
                  </a:lnTo>
                  <a:cubicBezTo>
                    <a:pt x="2179327" y="1603127"/>
                    <a:pt x="2169034" y="1585084"/>
                    <a:pt x="2170830" y="1579099"/>
                  </a:cubicBezTo>
                  <a:cubicBezTo>
                    <a:pt x="2173259" y="1571002"/>
                    <a:pt x="2184898" y="1557997"/>
                    <a:pt x="2184898" y="1557997"/>
                  </a:cubicBezTo>
                  <a:cubicBezTo>
                    <a:pt x="2183726" y="1553308"/>
                    <a:pt x="2183285" y="1548373"/>
                    <a:pt x="2181381" y="1543930"/>
                  </a:cubicBezTo>
                  <a:cubicBezTo>
                    <a:pt x="2179956" y="1540605"/>
                    <a:pt x="2164596" y="1519977"/>
                    <a:pt x="2163797" y="1519311"/>
                  </a:cubicBezTo>
                  <a:cubicBezTo>
                    <a:pt x="2160949" y="1516938"/>
                    <a:pt x="2156763" y="1516966"/>
                    <a:pt x="2153246" y="1515794"/>
                  </a:cubicBezTo>
                  <a:cubicBezTo>
                    <a:pt x="2150901" y="1511105"/>
                    <a:pt x="2150240" y="1505082"/>
                    <a:pt x="2146212" y="1501726"/>
                  </a:cubicBezTo>
                  <a:cubicBezTo>
                    <a:pt x="2142499" y="1498632"/>
                    <a:pt x="2135562" y="1501628"/>
                    <a:pt x="2132144" y="1498210"/>
                  </a:cubicBezTo>
                  <a:cubicBezTo>
                    <a:pt x="2128726" y="1494792"/>
                    <a:pt x="2131721" y="1487855"/>
                    <a:pt x="2128627" y="1484142"/>
                  </a:cubicBezTo>
                  <a:cubicBezTo>
                    <a:pt x="2125271" y="1480114"/>
                    <a:pt x="2119249" y="1479453"/>
                    <a:pt x="2114560" y="1477108"/>
                  </a:cubicBezTo>
                  <a:cubicBezTo>
                    <a:pt x="2106312" y="1452365"/>
                    <a:pt x="2118704" y="1481251"/>
                    <a:pt x="2096975" y="1459523"/>
                  </a:cubicBezTo>
                  <a:cubicBezTo>
                    <a:pt x="2094354" y="1456902"/>
                    <a:pt x="2096079" y="1451594"/>
                    <a:pt x="2093458" y="1448973"/>
                  </a:cubicBezTo>
                  <a:cubicBezTo>
                    <a:pt x="2089751" y="1445266"/>
                    <a:pt x="2084079" y="1444284"/>
                    <a:pt x="2079390" y="1441939"/>
                  </a:cubicBezTo>
                  <a:cubicBezTo>
                    <a:pt x="2077046" y="1438422"/>
                    <a:pt x="2075538" y="1434171"/>
                    <a:pt x="2072357" y="1431388"/>
                  </a:cubicBezTo>
                  <a:cubicBezTo>
                    <a:pt x="2065995" y="1425821"/>
                    <a:pt x="2051255" y="1417320"/>
                    <a:pt x="2051255" y="1417320"/>
                  </a:cubicBezTo>
                  <a:cubicBezTo>
                    <a:pt x="2026918" y="1380817"/>
                    <a:pt x="2065857" y="1435441"/>
                    <a:pt x="2030154" y="1399736"/>
                  </a:cubicBezTo>
                  <a:cubicBezTo>
                    <a:pt x="2027533" y="1397115"/>
                    <a:pt x="2028792" y="1392202"/>
                    <a:pt x="2026637" y="1389185"/>
                  </a:cubicBezTo>
                  <a:cubicBezTo>
                    <a:pt x="2022782" y="1383789"/>
                    <a:pt x="2017258" y="1379806"/>
                    <a:pt x="2012569" y="1375117"/>
                  </a:cubicBezTo>
                  <a:cubicBezTo>
                    <a:pt x="2002822" y="1345875"/>
                    <a:pt x="2018938" y="1387550"/>
                    <a:pt x="1994984" y="1354016"/>
                  </a:cubicBezTo>
                  <a:cubicBezTo>
                    <a:pt x="1976360" y="1327944"/>
                    <a:pt x="2010796" y="1349613"/>
                    <a:pt x="1977400" y="1332914"/>
                  </a:cubicBezTo>
                  <a:cubicBezTo>
                    <a:pt x="1975055" y="1329397"/>
                    <a:pt x="1972256" y="1326144"/>
                    <a:pt x="1970366" y="1322363"/>
                  </a:cubicBezTo>
                  <a:cubicBezTo>
                    <a:pt x="1968708" y="1319047"/>
                    <a:pt x="1969261" y="1314627"/>
                    <a:pt x="1966849" y="1311813"/>
                  </a:cubicBezTo>
                  <a:cubicBezTo>
                    <a:pt x="1961964" y="1306114"/>
                    <a:pt x="1955126" y="1302434"/>
                    <a:pt x="1949264" y="1297745"/>
                  </a:cubicBezTo>
                  <a:cubicBezTo>
                    <a:pt x="1937227" y="1273672"/>
                    <a:pt x="1949086" y="1292147"/>
                    <a:pt x="1928163" y="1273126"/>
                  </a:cubicBezTo>
                  <a:cubicBezTo>
                    <a:pt x="1919576" y="1265319"/>
                    <a:pt x="1903544" y="1248508"/>
                    <a:pt x="1903544" y="1248508"/>
                  </a:cubicBezTo>
                  <a:cubicBezTo>
                    <a:pt x="1895296" y="1223765"/>
                    <a:pt x="1907688" y="1252651"/>
                    <a:pt x="1885960" y="1230923"/>
                  </a:cubicBezTo>
                  <a:cubicBezTo>
                    <a:pt x="1883339" y="1228302"/>
                    <a:pt x="1885064" y="1222994"/>
                    <a:pt x="1882443" y="1220373"/>
                  </a:cubicBezTo>
                  <a:cubicBezTo>
                    <a:pt x="1878736" y="1216666"/>
                    <a:pt x="1872927" y="1215940"/>
                    <a:pt x="1868375" y="1213339"/>
                  </a:cubicBezTo>
                  <a:cubicBezTo>
                    <a:pt x="1864705" y="1211242"/>
                    <a:pt x="1861341" y="1208650"/>
                    <a:pt x="1857824" y="1206305"/>
                  </a:cubicBezTo>
                  <a:cubicBezTo>
                    <a:pt x="1826172" y="1207477"/>
                    <a:pt x="1794244" y="1205494"/>
                    <a:pt x="1762867" y="1209822"/>
                  </a:cubicBezTo>
                  <a:cubicBezTo>
                    <a:pt x="1758680" y="1210400"/>
                    <a:pt x="1759081" y="1217667"/>
                    <a:pt x="1755834" y="1220373"/>
                  </a:cubicBezTo>
                  <a:cubicBezTo>
                    <a:pt x="1751806" y="1223729"/>
                    <a:pt x="1746455" y="1225062"/>
                    <a:pt x="1741766" y="1227406"/>
                  </a:cubicBezTo>
                  <a:cubicBezTo>
                    <a:pt x="1732067" y="1237105"/>
                    <a:pt x="1732090" y="1238462"/>
                    <a:pt x="1720664" y="1244991"/>
                  </a:cubicBezTo>
                  <a:cubicBezTo>
                    <a:pt x="1716112" y="1247592"/>
                    <a:pt x="1710863" y="1248978"/>
                    <a:pt x="1706597" y="1252025"/>
                  </a:cubicBezTo>
                  <a:cubicBezTo>
                    <a:pt x="1702550" y="1254916"/>
                    <a:pt x="1700093" y="1259685"/>
                    <a:pt x="1696046" y="1262576"/>
                  </a:cubicBezTo>
                  <a:cubicBezTo>
                    <a:pt x="1691780" y="1265623"/>
                    <a:pt x="1686530" y="1267009"/>
                    <a:pt x="1681978" y="1269610"/>
                  </a:cubicBezTo>
                  <a:cubicBezTo>
                    <a:pt x="1673678" y="1274352"/>
                    <a:pt x="1664923" y="1281792"/>
                    <a:pt x="1657360" y="1287194"/>
                  </a:cubicBezTo>
                  <a:cubicBezTo>
                    <a:pt x="1653920" y="1289651"/>
                    <a:pt x="1650326" y="1291883"/>
                    <a:pt x="1646809" y="1294228"/>
                  </a:cubicBezTo>
                  <a:cubicBezTo>
                    <a:pt x="1644464" y="1297745"/>
                    <a:pt x="1642764" y="1301790"/>
                    <a:pt x="1639775" y="1304779"/>
                  </a:cubicBezTo>
                  <a:cubicBezTo>
                    <a:pt x="1636786" y="1307768"/>
                    <a:pt x="1631681" y="1308373"/>
                    <a:pt x="1629224" y="1311813"/>
                  </a:cubicBezTo>
                  <a:cubicBezTo>
                    <a:pt x="1624014" y="1319107"/>
                    <a:pt x="1622306" y="1331472"/>
                    <a:pt x="1618674" y="1339948"/>
                  </a:cubicBezTo>
                  <a:cubicBezTo>
                    <a:pt x="1613320" y="1352441"/>
                    <a:pt x="1611670" y="1353971"/>
                    <a:pt x="1604606" y="1364566"/>
                  </a:cubicBezTo>
                  <a:cubicBezTo>
                    <a:pt x="1600880" y="1381334"/>
                    <a:pt x="1593255" y="1410274"/>
                    <a:pt x="1594055" y="1427871"/>
                  </a:cubicBezTo>
                  <a:cubicBezTo>
                    <a:pt x="1594755" y="1443274"/>
                    <a:pt x="1594762" y="1459530"/>
                    <a:pt x="1601089" y="1473591"/>
                  </a:cubicBezTo>
                  <a:cubicBezTo>
                    <a:pt x="1608075" y="1489116"/>
                    <a:pt x="1623561" y="1496174"/>
                    <a:pt x="1636258" y="1505243"/>
                  </a:cubicBezTo>
                  <a:cubicBezTo>
                    <a:pt x="1641028" y="1508650"/>
                    <a:pt x="1645556" y="1512387"/>
                    <a:pt x="1650326" y="1515794"/>
                  </a:cubicBezTo>
                  <a:cubicBezTo>
                    <a:pt x="1653766" y="1518251"/>
                    <a:pt x="1657668" y="1520077"/>
                    <a:pt x="1660877" y="1522828"/>
                  </a:cubicBezTo>
                  <a:cubicBezTo>
                    <a:pt x="1665912" y="1527144"/>
                    <a:pt x="1669548" y="1533041"/>
                    <a:pt x="1674944" y="1536896"/>
                  </a:cubicBezTo>
                  <a:cubicBezTo>
                    <a:pt x="1677961" y="1539051"/>
                    <a:pt x="1682179" y="1538755"/>
                    <a:pt x="1685495" y="1540413"/>
                  </a:cubicBezTo>
                  <a:cubicBezTo>
                    <a:pt x="1689276" y="1542303"/>
                    <a:pt x="1692376" y="1545349"/>
                    <a:pt x="1696046" y="1547446"/>
                  </a:cubicBezTo>
                  <a:cubicBezTo>
                    <a:pt x="1708216" y="1554400"/>
                    <a:pt x="1708827" y="1554051"/>
                    <a:pt x="1720664" y="1557997"/>
                  </a:cubicBezTo>
                  <a:cubicBezTo>
                    <a:pt x="1723009" y="1562686"/>
                    <a:pt x="1723991" y="1568358"/>
                    <a:pt x="1727698" y="1572065"/>
                  </a:cubicBezTo>
                  <a:cubicBezTo>
                    <a:pt x="1730319" y="1574686"/>
                    <a:pt x="1734842" y="1574122"/>
                    <a:pt x="1738249" y="1575582"/>
                  </a:cubicBezTo>
                  <a:cubicBezTo>
                    <a:pt x="1759516" y="1584696"/>
                    <a:pt x="1745199" y="1579554"/>
                    <a:pt x="1762867" y="1589650"/>
                  </a:cubicBezTo>
                  <a:cubicBezTo>
                    <a:pt x="1767419" y="1592251"/>
                    <a:pt x="1772116" y="1594618"/>
                    <a:pt x="1776935" y="1596683"/>
                  </a:cubicBezTo>
                  <a:cubicBezTo>
                    <a:pt x="1780343" y="1598143"/>
                    <a:pt x="1784170" y="1598542"/>
                    <a:pt x="1787486" y="1600200"/>
                  </a:cubicBezTo>
                  <a:cubicBezTo>
                    <a:pt x="1791267" y="1602090"/>
                    <a:pt x="1794367" y="1605137"/>
                    <a:pt x="1798037" y="1607234"/>
                  </a:cubicBezTo>
                  <a:cubicBezTo>
                    <a:pt x="1802589" y="1609835"/>
                    <a:pt x="1807838" y="1611221"/>
                    <a:pt x="1812104" y="1614268"/>
                  </a:cubicBezTo>
                  <a:cubicBezTo>
                    <a:pt x="1845369" y="1638029"/>
                    <a:pt x="1798172" y="1612577"/>
                    <a:pt x="1836723" y="1631853"/>
                  </a:cubicBezTo>
                  <a:cubicBezTo>
                    <a:pt x="1837895" y="1635370"/>
                    <a:pt x="1837619" y="1639782"/>
                    <a:pt x="1840240" y="1642403"/>
                  </a:cubicBezTo>
                  <a:cubicBezTo>
                    <a:pt x="1843947" y="1646110"/>
                    <a:pt x="1849755" y="1646836"/>
                    <a:pt x="1854307" y="1649437"/>
                  </a:cubicBezTo>
                  <a:cubicBezTo>
                    <a:pt x="1857977" y="1651534"/>
                    <a:pt x="1861341" y="1654126"/>
                    <a:pt x="1864858" y="1656471"/>
                  </a:cubicBezTo>
                  <a:cubicBezTo>
                    <a:pt x="1889187" y="1692964"/>
                    <a:pt x="1850267" y="1638365"/>
                    <a:pt x="1885960" y="1674056"/>
                  </a:cubicBezTo>
                  <a:cubicBezTo>
                    <a:pt x="1888581" y="1676677"/>
                    <a:pt x="1887322" y="1681590"/>
                    <a:pt x="1889477" y="1684606"/>
                  </a:cubicBezTo>
                  <a:cubicBezTo>
                    <a:pt x="1893331" y="1690002"/>
                    <a:pt x="1898148" y="1694819"/>
                    <a:pt x="1903544" y="1698674"/>
                  </a:cubicBezTo>
                  <a:cubicBezTo>
                    <a:pt x="1906561" y="1700829"/>
                    <a:pt x="1910688" y="1700731"/>
                    <a:pt x="1914095" y="1702191"/>
                  </a:cubicBezTo>
                  <a:cubicBezTo>
                    <a:pt x="1918914" y="1704256"/>
                    <a:pt x="1923801" y="1706317"/>
                    <a:pt x="1928163" y="1709225"/>
                  </a:cubicBezTo>
                  <a:cubicBezTo>
                    <a:pt x="1956773" y="1728299"/>
                    <a:pt x="1933323" y="1720808"/>
                    <a:pt x="1963332" y="1726810"/>
                  </a:cubicBezTo>
                  <a:cubicBezTo>
                    <a:pt x="1968021" y="1729154"/>
                    <a:pt x="1972848" y="1731242"/>
                    <a:pt x="1977400" y="1733843"/>
                  </a:cubicBezTo>
                  <a:cubicBezTo>
                    <a:pt x="1995068" y="1743939"/>
                    <a:pt x="1980751" y="1738797"/>
                    <a:pt x="2002018" y="1747911"/>
                  </a:cubicBezTo>
                  <a:cubicBezTo>
                    <a:pt x="2038243" y="1763436"/>
                    <a:pt x="1979979" y="1735133"/>
                    <a:pt x="2026637" y="1758462"/>
                  </a:cubicBezTo>
                  <a:cubicBezTo>
                    <a:pt x="2028981" y="1763151"/>
                    <a:pt x="2031605" y="1767711"/>
                    <a:pt x="2033670" y="1772530"/>
                  </a:cubicBezTo>
                  <a:cubicBezTo>
                    <a:pt x="2035130" y="1775937"/>
                    <a:pt x="2035529" y="1779764"/>
                    <a:pt x="2037187" y="1783080"/>
                  </a:cubicBezTo>
                  <a:cubicBezTo>
                    <a:pt x="2039077" y="1786861"/>
                    <a:pt x="2042595" y="1789729"/>
                    <a:pt x="2044221" y="1793631"/>
                  </a:cubicBezTo>
                  <a:cubicBezTo>
                    <a:pt x="2060285" y="1832184"/>
                    <a:pt x="2043007" y="1819401"/>
                    <a:pt x="2068840" y="1832317"/>
                  </a:cubicBezTo>
                  <a:cubicBezTo>
                    <a:pt x="2072357" y="1835834"/>
                    <a:pt x="2075343" y="1839977"/>
                    <a:pt x="2079390" y="1842868"/>
                  </a:cubicBezTo>
                  <a:cubicBezTo>
                    <a:pt x="2083656" y="1845915"/>
                    <a:pt x="2089751" y="1846195"/>
                    <a:pt x="2093458" y="1849902"/>
                  </a:cubicBezTo>
                  <a:cubicBezTo>
                    <a:pt x="2096079" y="1852523"/>
                    <a:pt x="2094659" y="1857558"/>
                    <a:pt x="2096975" y="1860453"/>
                  </a:cubicBezTo>
                  <a:cubicBezTo>
                    <a:pt x="2104225" y="1869515"/>
                    <a:pt x="2113388" y="1876865"/>
                    <a:pt x="2121594" y="1885071"/>
                  </a:cubicBezTo>
                  <a:lnTo>
                    <a:pt x="2146212" y="1909690"/>
                  </a:lnTo>
                  <a:lnTo>
                    <a:pt x="2156763" y="1920240"/>
                  </a:lnTo>
                  <a:cubicBezTo>
                    <a:pt x="2159108" y="1924929"/>
                    <a:pt x="2159769" y="1930952"/>
                    <a:pt x="2163797" y="1934308"/>
                  </a:cubicBezTo>
                  <a:cubicBezTo>
                    <a:pt x="2167510" y="1937402"/>
                    <a:pt x="2174446" y="1934407"/>
                    <a:pt x="2177864" y="1937825"/>
                  </a:cubicBezTo>
                  <a:cubicBezTo>
                    <a:pt x="2181282" y="1941243"/>
                    <a:pt x="2178571" y="1947960"/>
                    <a:pt x="2181381" y="1951893"/>
                  </a:cubicBezTo>
                  <a:cubicBezTo>
                    <a:pt x="2184788" y="1956663"/>
                    <a:pt x="2190760" y="1958926"/>
                    <a:pt x="2195449" y="1962443"/>
                  </a:cubicBezTo>
                  <a:cubicBezTo>
                    <a:pt x="2191932" y="1967132"/>
                    <a:pt x="2187806" y="1971422"/>
                    <a:pt x="2184898" y="1976511"/>
                  </a:cubicBezTo>
                  <a:cubicBezTo>
                    <a:pt x="2183059" y="1979730"/>
                    <a:pt x="2182683" y="1983591"/>
                    <a:pt x="2181381" y="1987062"/>
                  </a:cubicBezTo>
                  <a:cubicBezTo>
                    <a:pt x="2179164" y="1992973"/>
                    <a:pt x="2176081" y="1998576"/>
                    <a:pt x="2174347" y="2004646"/>
                  </a:cubicBezTo>
                  <a:cubicBezTo>
                    <a:pt x="2171378" y="2015038"/>
                    <a:pt x="2171786" y="2026459"/>
                    <a:pt x="2167314" y="2036299"/>
                  </a:cubicBezTo>
                  <a:cubicBezTo>
                    <a:pt x="2165565" y="2040147"/>
                    <a:pt x="2160203" y="2040876"/>
                    <a:pt x="2156763" y="2043333"/>
                  </a:cubicBezTo>
                  <a:cubicBezTo>
                    <a:pt x="2151993" y="2046740"/>
                    <a:pt x="2147384" y="2050366"/>
                    <a:pt x="2142695" y="2053883"/>
                  </a:cubicBezTo>
                  <a:cubicBezTo>
                    <a:pt x="2134447" y="2078628"/>
                    <a:pt x="2146840" y="2049737"/>
                    <a:pt x="2125110" y="2071468"/>
                  </a:cubicBezTo>
                  <a:cubicBezTo>
                    <a:pt x="2121403" y="2075175"/>
                    <a:pt x="2120421" y="2080847"/>
                    <a:pt x="2118077" y="2085536"/>
                  </a:cubicBezTo>
                  <a:cubicBezTo>
                    <a:pt x="2116810" y="2095673"/>
                    <a:pt x="2117178" y="2118087"/>
                    <a:pt x="2107526" y="2127739"/>
                  </a:cubicBezTo>
                  <a:cubicBezTo>
                    <a:pt x="2104905" y="2130360"/>
                    <a:pt x="2100382" y="2129796"/>
                    <a:pt x="2096975" y="2131256"/>
                  </a:cubicBezTo>
                  <a:cubicBezTo>
                    <a:pt x="2092156" y="2133321"/>
                    <a:pt x="2087173" y="2135243"/>
                    <a:pt x="2082907" y="2138290"/>
                  </a:cubicBezTo>
                  <a:cubicBezTo>
                    <a:pt x="2078860" y="2141181"/>
                    <a:pt x="2076404" y="2145949"/>
                    <a:pt x="2072357" y="2148840"/>
                  </a:cubicBezTo>
                  <a:cubicBezTo>
                    <a:pt x="2068091" y="2151887"/>
                    <a:pt x="2062555" y="2152827"/>
                    <a:pt x="2058289" y="2155874"/>
                  </a:cubicBezTo>
                  <a:cubicBezTo>
                    <a:pt x="2054242" y="2158765"/>
                    <a:pt x="2051559" y="2163241"/>
                    <a:pt x="2047738" y="2166425"/>
                  </a:cubicBezTo>
                  <a:cubicBezTo>
                    <a:pt x="2027807" y="2183034"/>
                    <a:pt x="2047191" y="2163300"/>
                    <a:pt x="2023120" y="2180493"/>
                  </a:cubicBezTo>
                  <a:cubicBezTo>
                    <a:pt x="2019073" y="2183384"/>
                    <a:pt x="2016616" y="2188152"/>
                    <a:pt x="2012569" y="2191043"/>
                  </a:cubicBezTo>
                  <a:cubicBezTo>
                    <a:pt x="2008303" y="2194090"/>
                    <a:pt x="2003053" y="2195476"/>
                    <a:pt x="1998501" y="2198077"/>
                  </a:cubicBezTo>
                  <a:cubicBezTo>
                    <a:pt x="1979610" y="2208872"/>
                    <a:pt x="1996988" y="2202851"/>
                    <a:pt x="1973883" y="2208628"/>
                  </a:cubicBezTo>
                  <a:cubicBezTo>
                    <a:pt x="1970366" y="2210973"/>
                    <a:pt x="1966321" y="2212673"/>
                    <a:pt x="1963332" y="2215662"/>
                  </a:cubicBezTo>
                  <a:cubicBezTo>
                    <a:pt x="1959187" y="2219807"/>
                    <a:pt x="1957551" y="2226323"/>
                    <a:pt x="1952781" y="2229730"/>
                  </a:cubicBezTo>
                  <a:cubicBezTo>
                    <a:pt x="1948848" y="2232539"/>
                    <a:pt x="1943403" y="2232074"/>
                    <a:pt x="1938714" y="2233246"/>
                  </a:cubicBezTo>
                  <a:cubicBezTo>
                    <a:pt x="1856652" y="2230902"/>
                    <a:pt x="1774333" y="2233126"/>
                    <a:pt x="1692529" y="2226213"/>
                  </a:cubicBezTo>
                  <a:cubicBezTo>
                    <a:pt x="1687713" y="2225806"/>
                    <a:pt x="1691174" y="2216468"/>
                    <a:pt x="1689012" y="2212145"/>
                  </a:cubicBezTo>
                  <a:cubicBezTo>
                    <a:pt x="1685231" y="2204584"/>
                    <a:pt x="1678725" y="2198604"/>
                    <a:pt x="1674944" y="2191043"/>
                  </a:cubicBezTo>
                  <a:lnTo>
                    <a:pt x="1667910" y="2176976"/>
                  </a:lnTo>
                  <a:cubicBezTo>
                    <a:pt x="1669082" y="2145324"/>
                    <a:pt x="1668797" y="2113584"/>
                    <a:pt x="1671427" y="2082019"/>
                  </a:cubicBezTo>
                  <a:cubicBezTo>
                    <a:pt x="1672325" y="2071248"/>
                    <a:pt x="1676528" y="2061000"/>
                    <a:pt x="1678461" y="2050366"/>
                  </a:cubicBezTo>
                  <a:cubicBezTo>
                    <a:pt x="1681219" y="2035195"/>
                    <a:pt x="1683658" y="2019955"/>
                    <a:pt x="1685495" y="2004646"/>
                  </a:cubicBezTo>
                  <a:cubicBezTo>
                    <a:pt x="1687177" y="1990630"/>
                    <a:pt x="1687016" y="1976418"/>
                    <a:pt x="1689012" y="1962443"/>
                  </a:cubicBezTo>
                  <a:cubicBezTo>
                    <a:pt x="1692747" y="1936300"/>
                    <a:pt x="1694759" y="1934008"/>
                    <a:pt x="1703080" y="1913206"/>
                  </a:cubicBezTo>
                  <a:cubicBezTo>
                    <a:pt x="1704252" y="1903828"/>
                    <a:pt x="1704617" y="1894313"/>
                    <a:pt x="1706597" y="1885071"/>
                  </a:cubicBezTo>
                  <a:cubicBezTo>
                    <a:pt x="1708150" y="1877821"/>
                    <a:pt x="1711027" y="1870912"/>
                    <a:pt x="1713630" y="1863970"/>
                  </a:cubicBezTo>
                  <a:cubicBezTo>
                    <a:pt x="1718063" y="1852147"/>
                    <a:pt x="1723705" y="1840778"/>
                    <a:pt x="1727698" y="1828800"/>
                  </a:cubicBezTo>
                  <a:cubicBezTo>
                    <a:pt x="1728870" y="1825283"/>
                    <a:pt x="1729755" y="1821657"/>
                    <a:pt x="1731215" y="1818250"/>
                  </a:cubicBezTo>
                  <a:cubicBezTo>
                    <a:pt x="1738143" y="1802086"/>
                    <a:pt x="1739830" y="1804774"/>
                    <a:pt x="1745283" y="1786597"/>
                  </a:cubicBezTo>
                  <a:cubicBezTo>
                    <a:pt x="1759549" y="1739046"/>
                    <a:pt x="1736535" y="1799674"/>
                    <a:pt x="1755834" y="1751428"/>
                  </a:cubicBezTo>
                  <a:cubicBezTo>
                    <a:pt x="1754662" y="1725637"/>
                    <a:pt x="1753639" y="1699839"/>
                    <a:pt x="1752317" y="1674056"/>
                  </a:cubicBezTo>
                  <a:cubicBezTo>
                    <a:pt x="1750500" y="1638627"/>
                    <a:pt x="1754320" y="1621412"/>
                    <a:pt x="1741766" y="1593166"/>
                  </a:cubicBezTo>
                  <a:cubicBezTo>
                    <a:pt x="1734167" y="1576069"/>
                    <a:pt x="1734269" y="1586119"/>
                    <a:pt x="1717147" y="1575582"/>
                  </a:cubicBezTo>
                  <a:cubicBezTo>
                    <a:pt x="1707163" y="1569438"/>
                    <a:pt x="1698766" y="1560983"/>
                    <a:pt x="1689012" y="1554480"/>
                  </a:cubicBezTo>
                  <a:cubicBezTo>
                    <a:pt x="1658570" y="1534185"/>
                    <a:pt x="1673553" y="1546652"/>
                    <a:pt x="1650326" y="1533379"/>
                  </a:cubicBezTo>
                  <a:cubicBezTo>
                    <a:pt x="1642039" y="1528643"/>
                    <a:pt x="1633254" y="1521185"/>
                    <a:pt x="1625707" y="1515794"/>
                  </a:cubicBezTo>
                  <a:cubicBezTo>
                    <a:pt x="1622268" y="1513337"/>
                    <a:pt x="1618674" y="1511105"/>
                    <a:pt x="1615157" y="1508760"/>
                  </a:cubicBezTo>
                  <a:cubicBezTo>
                    <a:pt x="1612812" y="1505243"/>
                    <a:pt x="1611304" y="1500993"/>
                    <a:pt x="1608123" y="1498210"/>
                  </a:cubicBezTo>
                  <a:cubicBezTo>
                    <a:pt x="1601761" y="1492643"/>
                    <a:pt x="1587021" y="1484142"/>
                    <a:pt x="1587021" y="1484142"/>
                  </a:cubicBezTo>
                  <a:cubicBezTo>
                    <a:pt x="1573154" y="1463342"/>
                    <a:pt x="1588635" y="1482783"/>
                    <a:pt x="1565920" y="1466557"/>
                  </a:cubicBezTo>
                  <a:cubicBezTo>
                    <a:pt x="1549917" y="1455126"/>
                    <a:pt x="1559433" y="1457475"/>
                    <a:pt x="1548335" y="1441939"/>
                  </a:cubicBezTo>
                  <a:cubicBezTo>
                    <a:pt x="1524574" y="1408674"/>
                    <a:pt x="1550026" y="1455871"/>
                    <a:pt x="1530750" y="1417320"/>
                  </a:cubicBezTo>
                  <a:cubicBezTo>
                    <a:pt x="1533118" y="1403114"/>
                    <a:pt x="1531725" y="1391503"/>
                    <a:pt x="1544818" y="1382151"/>
                  </a:cubicBezTo>
                  <a:cubicBezTo>
                    <a:pt x="1548751" y="1379341"/>
                    <a:pt x="1554197" y="1379806"/>
                    <a:pt x="1558886" y="1378634"/>
                  </a:cubicBezTo>
                  <a:cubicBezTo>
                    <a:pt x="1562403" y="1376289"/>
                    <a:pt x="1565767" y="1373697"/>
                    <a:pt x="1569437" y="1371600"/>
                  </a:cubicBezTo>
                  <a:cubicBezTo>
                    <a:pt x="1573989" y="1368999"/>
                    <a:pt x="1579797" y="1368273"/>
                    <a:pt x="1583504" y="1364566"/>
                  </a:cubicBezTo>
                  <a:cubicBezTo>
                    <a:pt x="1586125" y="1361945"/>
                    <a:pt x="1585221" y="1357256"/>
                    <a:pt x="1587021" y="1354016"/>
                  </a:cubicBezTo>
                  <a:cubicBezTo>
                    <a:pt x="1591127" y="1346626"/>
                    <a:pt x="1597041" y="1340336"/>
                    <a:pt x="1601089" y="1332914"/>
                  </a:cubicBezTo>
                  <a:cubicBezTo>
                    <a:pt x="1617075" y="1303608"/>
                    <a:pt x="1598062" y="1325391"/>
                    <a:pt x="1618674" y="1304779"/>
                  </a:cubicBezTo>
                  <a:cubicBezTo>
                    <a:pt x="1621018" y="1300090"/>
                    <a:pt x="1623642" y="1295530"/>
                    <a:pt x="1625707" y="1290711"/>
                  </a:cubicBezTo>
                  <a:cubicBezTo>
                    <a:pt x="1627167" y="1287303"/>
                    <a:pt x="1626908" y="1283055"/>
                    <a:pt x="1629224" y="1280160"/>
                  </a:cubicBezTo>
                  <a:cubicBezTo>
                    <a:pt x="1636474" y="1271098"/>
                    <a:pt x="1645637" y="1263748"/>
                    <a:pt x="1653843" y="1255542"/>
                  </a:cubicBezTo>
                  <a:lnTo>
                    <a:pt x="1667910" y="1241474"/>
                  </a:lnTo>
                  <a:cubicBezTo>
                    <a:pt x="1669082" y="1237957"/>
                    <a:pt x="1668806" y="1233544"/>
                    <a:pt x="1671427" y="1230923"/>
                  </a:cubicBezTo>
                  <a:cubicBezTo>
                    <a:pt x="1675134" y="1227216"/>
                    <a:pt x="1683430" y="1228709"/>
                    <a:pt x="1685495" y="1223890"/>
                  </a:cubicBezTo>
                  <a:cubicBezTo>
                    <a:pt x="1691113" y="1210781"/>
                    <a:pt x="1690184" y="1195754"/>
                    <a:pt x="1692529" y="1181686"/>
                  </a:cubicBezTo>
                  <a:cubicBezTo>
                    <a:pt x="1691357" y="1169963"/>
                    <a:pt x="1693543" y="1157392"/>
                    <a:pt x="1689012" y="1146517"/>
                  </a:cubicBezTo>
                  <a:cubicBezTo>
                    <a:pt x="1686995" y="1141677"/>
                    <a:pt x="1679812" y="1141430"/>
                    <a:pt x="1674944" y="1139483"/>
                  </a:cubicBezTo>
                  <a:cubicBezTo>
                    <a:pt x="1668060" y="1136730"/>
                    <a:pt x="1661113" y="1133904"/>
                    <a:pt x="1653843" y="1132450"/>
                  </a:cubicBezTo>
                  <a:cubicBezTo>
                    <a:pt x="1612768" y="1124235"/>
                    <a:pt x="1587530" y="1124412"/>
                    <a:pt x="1544818" y="1121899"/>
                  </a:cubicBezTo>
                  <a:cubicBezTo>
                    <a:pt x="1480176" y="1107534"/>
                    <a:pt x="1549014" y="1124470"/>
                    <a:pt x="1467446" y="1097280"/>
                  </a:cubicBezTo>
                  <a:cubicBezTo>
                    <a:pt x="1448482" y="1090959"/>
                    <a:pt x="1423104" y="1087675"/>
                    <a:pt x="1404141" y="1083213"/>
                  </a:cubicBezTo>
                  <a:cubicBezTo>
                    <a:pt x="1395833" y="1081258"/>
                    <a:pt x="1387892" y="1077853"/>
                    <a:pt x="1379523" y="1076179"/>
                  </a:cubicBezTo>
                  <a:cubicBezTo>
                    <a:pt x="1358546" y="1071983"/>
                    <a:pt x="1337101" y="1070269"/>
                    <a:pt x="1316218" y="1065628"/>
                  </a:cubicBezTo>
                  <a:cubicBezTo>
                    <a:pt x="1305667" y="1063283"/>
                    <a:pt x="1295009" y="1061379"/>
                    <a:pt x="1284566" y="1058594"/>
                  </a:cubicBezTo>
                  <a:cubicBezTo>
                    <a:pt x="1277402" y="1056684"/>
                    <a:pt x="1270714" y="1053114"/>
                    <a:pt x="1263464" y="1051560"/>
                  </a:cubicBezTo>
                  <a:cubicBezTo>
                    <a:pt x="1254222" y="1049580"/>
                    <a:pt x="1244707" y="1049215"/>
                    <a:pt x="1235329" y="1048043"/>
                  </a:cubicBezTo>
                  <a:cubicBezTo>
                    <a:pt x="1229467" y="1045699"/>
                    <a:pt x="1223814" y="1042744"/>
                    <a:pt x="1217744" y="1041010"/>
                  </a:cubicBezTo>
                  <a:cubicBezTo>
                    <a:pt x="1207352" y="1038041"/>
                    <a:pt x="1196660" y="1036241"/>
                    <a:pt x="1186092" y="1033976"/>
                  </a:cubicBezTo>
                  <a:cubicBezTo>
                    <a:pt x="1113896" y="1018505"/>
                    <a:pt x="1108348" y="1028189"/>
                    <a:pt x="982110" y="1023425"/>
                  </a:cubicBezTo>
                  <a:cubicBezTo>
                    <a:pt x="979766" y="1015219"/>
                    <a:pt x="977776" y="1006903"/>
                    <a:pt x="975077" y="998806"/>
                  </a:cubicBezTo>
                  <a:cubicBezTo>
                    <a:pt x="973081" y="992817"/>
                    <a:pt x="968671" y="987504"/>
                    <a:pt x="968043" y="981222"/>
                  </a:cubicBezTo>
                  <a:cubicBezTo>
                    <a:pt x="966761" y="968401"/>
                    <a:pt x="973997" y="960297"/>
                    <a:pt x="978594" y="949570"/>
                  </a:cubicBezTo>
                  <a:cubicBezTo>
                    <a:pt x="980054" y="946163"/>
                    <a:pt x="979489" y="941640"/>
                    <a:pt x="982110" y="939019"/>
                  </a:cubicBezTo>
                  <a:cubicBezTo>
                    <a:pt x="985817" y="935312"/>
                    <a:pt x="991489" y="934330"/>
                    <a:pt x="996178" y="931985"/>
                  </a:cubicBezTo>
                  <a:cubicBezTo>
                    <a:pt x="997350" y="928468"/>
                    <a:pt x="997074" y="924055"/>
                    <a:pt x="999695" y="921434"/>
                  </a:cubicBezTo>
                  <a:cubicBezTo>
                    <a:pt x="1003402" y="917727"/>
                    <a:pt x="1009211" y="917001"/>
                    <a:pt x="1013763" y="914400"/>
                  </a:cubicBezTo>
                  <a:cubicBezTo>
                    <a:pt x="1032653" y="903606"/>
                    <a:pt x="1015277" y="909625"/>
                    <a:pt x="1038381" y="903850"/>
                  </a:cubicBezTo>
                  <a:cubicBezTo>
                    <a:pt x="1066380" y="885184"/>
                    <a:pt x="1051114" y="890978"/>
                    <a:pt x="1084101" y="886265"/>
                  </a:cubicBezTo>
                  <a:cubicBezTo>
                    <a:pt x="1088790" y="883920"/>
                    <a:pt x="1093673" y="881928"/>
                    <a:pt x="1098169" y="879231"/>
                  </a:cubicBezTo>
                  <a:cubicBezTo>
                    <a:pt x="1105418" y="874882"/>
                    <a:pt x="1119270" y="865163"/>
                    <a:pt x="1119270" y="865163"/>
                  </a:cubicBezTo>
                  <a:cubicBezTo>
                    <a:pt x="1143605" y="828663"/>
                    <a:pt x="1104670" y="883281"/>
                    <a:pt x="1140372" y="847579"/>
                  </a:cubicBezTo>
                  <a:cubicBezTo>
                    <a:pt x="1142993" y="844958"/>
                    <a:pt x="1141268" y="839649"/>
                    <a:pt x="1143889" y="837028"/>
                  </a:cubicBezTo>
                  <a:cubicBezTo>
                    <a:pt x="1147596" y="833321"/>
                    <a:pt x="1153268" y="832339"/>
                    <a:pt x="1157957" y="829994"/>
                  </a:cubicBezTo>
                  <a:cubicBezTo>
                    <a:pt x="1160208" y="818739"/>
                    <a:pt x="1161899" y="804738"/>
                    <a:pt x="1168507" y="794825"/>
                  </a:cubicBezTo>
                  <a:cubicBezTo>
                    <a:pt x="1172185" y="789307"/>
                    <a:pt x="1177886" y="785446"/>
                    <a:pt x="1182575" y="780757"/>
                  </a:cubicBezTo>
                  <a:cubicBezTo>
                    <a:pt x="1183747" y="774896"/>
                    <a:pt x="1184202" y="768844"/>
                    <a:pt x="1186092" y="763173"/>
                  </a:cubicBezTo>
                  <a:cubicBezTo>
                    <a:pt x="1192258" y="744676"/>
                    <a:pt x="1192442" y="753990"/>
                    <a:pt x="1200160" y="738554"/>
                  </a:cubicBezTo>
                  <a:cubicBezTo>
                    <a:pt x="1202983" y="732908"/>
                    <a:pt x="1204630" y="726739"/>
                    <a:pt x="1207194" y="720970"/>
                  </a:cubicBezTo>
                  <a:cubicBezTo>
                    <a:pt x="1209323" y="716179"/>
                    <a:pt x="1212386" y="711811"/>
                    <a:pt x="1214227" y="706902"/>
                  </a:cubicBezTo>
                  <a:cubicBezTo>
                    <a:pt x="1215924" y="702376"/>
                    <a:pt x="1216215" y="697420"/>
                    <a:pt x="1217744" y="692834"/>
                  </a:cubicBezTo>
                  <a:cubicBezTo>
                    <a:pt x="1222234" y="679365"/>
                    <a:pt x="1225685" y="673436"/>
                    <a:pt x="1231812" y="661182"/>
                  </a:cubicBezTo>
                  <a:cubicBezTo>
                    <a:pt x="1240440" y="618040"/>
                    <a:pt x="1240683" y="618361"/>
                    <a:pt x="1249397" y="548640"/>
                  </a:cubicBezTo>
                  <a:cubicBezTo>
                    <a:pt x="1256371" y="492842"/>
                    <a:pt x="1256561" y="498571"/>
                    <a:pt x="1259947" y="446650"/>
                  </a:cubicBezTo>
                  <a:cubicBezTo>
                    <a:pt x="1267852" y="325450"/>
                    <a:pt x="1245415" y="362940"/>
                    <a:pt x="1274015" y="320040"/>
                  </a:cubicBezTo>
                  <a:cubicBezTo>
                    <a:pt x="1277373" y="306608"/>
                    <a:pt x="1277945" y="301631"/>
                    <a:pt x="1284566" y="288388"/>
                  </a:cubicBezTo>
                  <a:cubicBezTo>
                    <a:pt x="1286456" y="284607"/>
                    <a:pt x="1289255" y="281354"/>
                    <a:pt x="1291600" y="277837"/>
                  </a:cubicBezTo>
                  <a:cubicBezTo>
                    <a:pt x="1293945" y="268459"/>
                    <a:pt x="1296738" y="259181"/>
                    <a:pt x="1298634" y="249702"/>
                  </a:cubicBezTo>
                  <a:cubicBezTo>
                    <a:pt x="1300260" y="241573"/>
                    <a:pt x="1299174" y="232820"/>
                    <a:pt x="1302150" y="225083"/>
                  </a:cubicBezTo>
                  <a:cubicBezTo>
                    <a:pt x="1305185" y="217193"/>
                    <a:pt x="1316218" y="203982"/>
                    <a:pt x="1316218" y="203982"/>
                  </a:cubicBezTo>
                  <a:cubicBezTo>
                    <a:pt x="1325827" y="170350"/>
                    <a:pt x="1327610" y="174751"/>
                    <a:pt x="1319735" y="130126"/>
                  </a:cubicBezTo>
                  <a:cubicBezTo>
                    <a:pt x="1319000" y="125964"/>
                    <a:pt x="1315158" y="123015"/>
                    <a:pt x="1312701" y="119576"/>
                  </a:cubicBezTo>
                  <a:cubicBezTo>
                    <a:pt x="1309294" y="114806"/>
                    <a:pt x="1306920" y="108915"/>
                    <a:pt x="1302150" y="105508"/>
                  </a:cubicBezTo>
                  <a:cubicBezTo>
                    <a:pt x="1298217" y="102699"/>
                    <a:pt x="1292772" y="103163"/>
                    <a:pt x="1288083" y="101991"/>
                  </a:cubicBezTo>
                  <a:cubicBezTo>
                    <a:pt x="1266911" y="73761"/>
                    <a:pt x="1289461" y="99459"/>
                    <a:pt x="1263464" y="80890"/>
                  </a:cubicBezTo>
                  <a:cubicBezTo>
                    <a:pt x="1254891" y="74767"/>
                    <a:pt x="1252832" y="66795"/>
                    <a:pt x="1242363" y="63305"/>
                  </a:cubicBezTo>
                  <a:cubicBezTo>
                    <a:pt x="1235598" y="61050"/>
                    <a:pt x="1228295" y="60960"/>
                    <a:pt x="1221261" y="59788"/>
                  </a:cubicBezTo>
                  <a:cubicBezTo>
                    <a:pt x="1217744" y="57443"/>
                    <a:pt x="1214635" y="54324"/>
                    <a:pt x="1210710" y="52754"/>
                  </a:cubicBezTo>
                  <a:cubicBezTo>
                    <a:pt x="1194115" y="46116"/>
                    <a:pt x="1184815" y="45966"/>
                    <a:pt x="1168507" y="42203"/>
                  </a:cubicBezTo>
                  <a:cubicBezTo>
                    <a:pt x="1159088" y="40029"/>
                    <a:pt x="1149667" y="37826"/>
                    <a:pt x="1140372" y="35170"/>
                  </a:cubicBezTo>
                  <a:cubicBezTo>
                    <a:pt x="1133243" y="33133"/>
                    <a:pt x="1126238" y="30670"/>
                    <a:pt x="1119270" y="28136"/>
                  </a:cubicBezTo>
                  <a:cubicBezTo>
                    <a:pt x="1113337" y="25979"/>
                    <a:pt x="1107776" y="22763"/>
                    <a:pt x="1101686" y="21102"/>
                  </a:cubicBezTo>
                  <a:cubicBezTo>
                    <a:pt x="1094806" y="19226"/>
                    <a:pt x="1087577" y="18984"/>
                    <a:pt x="1080584" y="17585"/>
                  </a:cubicBezTo>
                  <a:cubicBezTo>
                    <a:pt x="1050082" y="11485"/>
                    <a:pt x="1033042" y="5131"/>
                    <a:pt x="999695" y="3517"/>
                  </a:cubicBezTo>
                  <a:cubicBezTo>
                    <a:pt x="943478" y="797"/>
                    <a:pt x="887154" y="1172"/>
                    <a:pt x="830883" y="0"/>
                  </a:cubicBezTo>
                  <a:cubicBezTo>
                    <a:pt x="805092" y="2345"/>
                    <a:pt x="779350" y="5311"/>
                    <a:pt x="753510" y="7034"/>
                  </a:cubicBezTo>
                  <a:cubicBezTo>
                    <a:pt x="599203" y="17321"/>
                    <a:pt x="665579" y="4925"/>
                    <a:pt x="602283" y="17585"/>
                  </a:cubicBezTo>
                  <a:cubicBezTo>
                    <a:pt x="597962" y="34870"/>
                    <a:pt x="602869" y="18171"/>
                    <a:pt x="595249" y="21102"/>
                  </a:cubicBezTo>
                  <a:close/>
                </a:path>
              </a:pathLst>
            </a:custGeom>
            <a:solidFill>
              <a:schemeClr val="bg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" name="Picture 2" descr="https://openclipart.org/image/800px/svg_to_png/319604/security-robot.png">
              <a:extLst>
                <a:ext uri="{FF2B5EF4-FFF2-40B4-BE49-F238E27FC236}">
                  <a16:creationId xmlns:a16="http://schemas.microsoft.com/office/drawing/2014/main" id="{8B280AEC-7B97-4D24-81BD-520D557E0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1242" y="3759145"/>
              <a:ext cx="2402494" cy="4500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69530E03-7231-4D61-AFAD-94B686E19848}"/>
                  </a:ext>
                </a:extLst>
              </p:cNvPr>
              <p:cNvSpPr/>
              <p:nvPr/>
            </p:nvSpPr>
            <p:spPr>
              <a:xfrm>
                <a:off x="10534655" y="8719619"/>
                <a:ext cx="16251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>
                    <a:solidFill>
                      <a:schemeClr val="accent2"/>
                    </a:solidFill>
                  </a:rPr>
                  <a:t>Leakage</a:t>
                </a:r>
                <a:r>
                  <a:rPr lang="ja-JP" altLang="en-US" sz="24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𝓛</m:t>
                    </m:r>
                  </m:oMath>
                </a14:m>
                <a:endParaRPr lang="ja-JP" alt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69530E03-7231-4D61-AFAD-94B686E1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4655" y="8719619"/>
                <a:ext cx="1625125" cy="461665"/>
              </a:xfrm>
              <a:prstGeom prst="rect">
                <a:avLst/>
              </a:prstGeom>
              <a:blipFill>
                <a:blip r:embed="rId12"/>
                <a:stretch>
                  <a:fillRect l="-5618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DF855F50-7469-4412-ABC5-2E9142489C5A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6473371" y="7326386"/>
            <a:ext cx="10225859" cy="59594"/>
          </a:xfrm>
          <a:prstGeom prst="line">
            <a:avLst/>
          </a:prstGeom>
          <a:ln w="3810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図 32">
            <a:extLst>
              <a:ext uri="{FF2B5EF4-FFF2-40B4-BE49-F238E27FC236}">
                <a16:creationId xmlns:a16="http://schemas.microsoft.com/office/drawing/2014/main" id="{2BD24548-F748-4D41-A065-B96447B50B0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247" y="8824137"/>
            <a:ext cx="1030696" cy="1016953"/>
          </a:xfrm>
          <a:prstGeom prst="rect">
            <a:avLst/>
          </a:prstGeom>
        </p:spPr>
      </p:pic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AD682A66-C227-4AFD-95E5-B08B45F6D05D}"/>
              </a:ext>
            </a:extLst>
          </p:cNvPr>
          <p:cNvCxnSpPr>
            <a:cxnSpLocks/>
          </p:cNvCxnSpPr>
          <p:nvPr/>
        </p:nvCxnSpPr>
        <p:spPr>
          <a:xfrm>
            <a:off x="10004424" y="9209338"/>
            <a:ext cx="2666547" cy="0"/>
          </a:xfrm>
          <a:prstGeom prst="straightConnector1">
            <a:avLst/>
          </a:prstGeom>
          <a:ln w="44450">
            <a:solidFill>
              <a:schemeClr val="tx1"/>
            </a:solidFill>
            <a:prstDash val="soli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74642FD-D666-412C-ACBB-FEBA39153F35}"/>
                  </a:ext>
                </a:extLst>
              </p:cNvPr>
              <p:cNvSpPr txBox="1"/>
              <p:nvPr/>
            </p:nvSpPr>
            <p:spPr>
              <a:xfrm>
                <a:off x="10747460" y="9477019"/>
                <a:ext cx="12601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3200" b="1" i="0" smtClean="0">
                          <a:latin typeface="Corbel" panose="020B0503020204020204" pitchFamily="34" charset="0"/>
                        </a:rPr>
                        <m:t>EDB</m:t>
                      </m:r>
                    </m:oMath>
                  </m:oMathPara>
                </a14:m>
                <a:endParaRPr kumimoji="1" lang="ja-JP" altLang="en-US" sz="32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C74642FD-D666-412C-ACBB-FEBA39153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460" y="9477019"/>
                <a:ext cx="1260140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7F48FA73-81F5-423A-BF03-F206EE89E025}"/>
              </a:ext>
            </a:extLst>
          </p:cNvPr>
          <p:cNvCxnSpPr>
            <a:cxnSpLocks/>
          </p:cNvCxnSpPr>
          <p:nvPr/>
        </p:nvCxnSpPr>
        <p:spPr>
          <a:xfrm>
            <a:off x="10139439" y="9468225"/>
            <a:ext cx="2466218" cy="0"/>
          </a:xfrm>
          <a:prstGeom prst="straightConnector1">
            <a:avLst/>
          </a:prstGeom>
          <a:ln w="44450">
            <a:solidFill>
              <a:schemeClr val="tx1"/>
            </a:solidFill>
            <a:prstDash val="solid"/>
            <a:headEnd type="arrow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4C42E88-BE41-453F-BD68-BF4DCEE810DA}"/>
                  </a:ext>
                </a:extLst>
              </p:cNvPr>
              <p:cNvSpPr txBox="1"/>
              <p:nvPr/>
            </p:nvSpPr>
            <p:spPr>
              <a:xfrm>
                <a:off x="9213396" y="7631125"/>
                <a:ext cx="12601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3200" b="1" i="0" smtClean="0">
                          <a:latin typeface="Corbel" panose="020B0503020204020204" pitchFamily="34" charset="0"/>
                        </a:rPr>
                        <m:t>DB</m:t>
                      </m:r>
                    </m:oMath>
                  </m:oMathPara>
                </a14:m>
                <a:endParaRPr kumimoji="1" lang="ja-JP" altLang="en-US" sz="3200" b="1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4C42E88-BE41-453F-BD68-BF4DCEE81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396" y="7631125"/>
                <a:ext cx="1260140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C24C98E-2C96-4765-BD4E-BB1F3E0B9E93}"/>
              </a:ext>
            </a:extLst>
          </p:cNvPr>
          <p:cNvSpPr txBox="1"/>
          <p:nvPr/>
        </p:nvSpPr>
        <p:spPr>
          <a:xfrm>
            <a:off x="10794589" y="4726419"/>
            <a:ext cx="534048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en-US" altLang="ja-JP" sz="2800" u="sng" dirty="0"/>
              <a:t>Adversary interacts with DO</a:t>
            </a:r>
          </a:p>
          <a:p>
            <a:pPr marL="457200" indent="-457200">
              <a:buBlip>
                <a:blip r:embed="rId16"/>
              </a:buBlip>
            </a:pPr>
            <a:r>
              <a:rPr kumimoji="1" lang="en-US" altLang="ja-JP" sz="2800" dirty="0"/>
              <a:t>Runs algorithms as defined</a:t>
            </a:r>
          </a:p>
          <a:p>
            <a:pPr marL="457200" indent="-457200">
              <a:buBlip>
                <a:blip r:embed="rId16"/>
              </a:buBlip>
            </a:pPr>
            <a:r>
              <a:rPr kumimoji="1" lang="en-US" altLang="ja-JP" sz="2800" dirty="0"/>
              <a:t>Uses all info Client can use</a:t>
            </a:r>
            <a:endParaRPr kumimoji="1" lang="ja-JP" altLang="en-US" sz="28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6EB353E-94CD-498F-91CD-32BF97104AC9}"/>
              </a:ext>
            </a:extLst>
          </p:cNvPr>
          <p:cNvSpPr txBox="1"/>
          <p:nvPr/>
        </p:nvSpPr>
        <p:spPr>
          <a:xfrm>
            <a:off x="6385630" y="4525198"/>
            <a:ext cx="119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accent1"/>
                </a:solidFill>
              </a:rPr>
              <a:t>Real</a:t>
            </a:r>
            <a:endParaRPr kumimoji="1" lang="ja-JP" altLang="en-US" sz="4000" dirty="0">
              <a:solidFill>
                <a:schemeClr val="accent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AEC9D39-673A-4081-AFCF-F52D4A47BD52}"/>
              </a:ext>
            </a:extLst>
          </p:cNvPr>
          <p:cNvSpPr txBox="1"/>
          <p:nvPr/>
        </p:nvSpPr>
        <p:spPr>
          <a:xfrm>
            <a:off x="6385629" y="7403478"/>
            <a:ext cx="146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accent1"/>
                </a:solidFill>
              </a:rPr>
              <a:t>Ideal</a:t>
            </a:r>
            <a:endParaRPr kumimoji="1" lang="ja-JP" altLang="en-US" sz="4000" dirty="0">
              <a:solidFill>
                <a:schemeClr val="accent1"/>
              </a:solidFill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7DAC6A1-F4E2-44B3-8557-63630EADDF52}"/>
              </a:ext>
            </a:extLst>
          </p:cNvPr>
          <p:cNvSpPr txBox="1"/>
          <p:nvPr/>
        </p:nvSpPr>
        <p:spPr>
          <a:xfrm>
            <a:off x="798741" y="4681056"/>
            <a:ext cx="5535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Adversary does not know which environments it is accessing 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041FB09-85AE-4146-A1A1-4A9D6A13D86D}"/>
                  </a:ext>
                </a:extLst>
              </p:cNvPr>
              <p:cNvSpPr txBox="1"/>
              <p:nvPr/>
            </p:nvSpPr>
            <p:spPr>
              <a:xfrm>
                <a:off x="10794590" y="7516439"/>
                <a:ext cx="5904640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kumimoji="1" lang="en-US" altLang="ja-JP" sz="2800" u="sng" dirty="0"/>
                  <a:t>Adversary interacts with Simulator</a:t>
                </a:r>
              </a:p>
              <a:p>
                <a:pPr marL="457200" indent="-457200">
                  <a:buBlip>
                    <a:blip r:embed="rId16"/>
                  </a:buBlip>
                </a:pPr>
                <a:r>
                  <a:rPr kumimoji="1" lang="en-US" altLang="ja-JP" sz="2800" dirty="0"/>
                  <a:t>Uses only leakage functions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F041FB09-85AE-4146-A1A1-4A9D6A13D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590" y="7516439"/>
                <a:ext cx="5904640" cy="1031051"/>
              </a:xfrm>
              <a:prstGeom prst="rect">
                <a:avLst/>
              </a:prstGeom>
              <a:blipFill>
                <a:blip r:embed="rId17"/>
                <a:stretch>
                  <a:fillRect l="-2169" t="-5917" r="-1343" b="-159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00C2D56-C5AC-4752-9FBC-F8D5297F07F6}"/>
              </a:ext>
            </a:extLst>
          </p:cNvPr>
          <p:cNvSpPr txBox="1"/>
          <p:nvPr/>
        </p:nvSpPr>
        <p:spPr>
          <a:xfrm>
            <a:off x="13357005" y="9610698"/>
            <a:ext cx="171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Simulator</a:t>
            </a:r>
            <a:endParaRPr kumimoji="1" lang="ja-JP" altLang="en-US" sz="20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16DC15F-2A28-4A80-A574-E537B5008807}"/>
              </a:ext>
            </a:extLst>
          </p:cNvPr>
          <p:cNvSpPr txBox="1"/>
          <p:nvPr/>
        </p:nvSpPr>
        <p:spPr>
          <a:xfrm>
            <a:off x="9845490" y="6936925"/>
            <a:ext cx="171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Data Owner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吹き出し: 角を丸めた四角形 61">
                <a:extLst>
                  <a:ext uri="{FF2B5EF4-FFF2-40B4-BE49-F238E27FC236}">
                    <a16:creationId xmlns:a16="http://schemas.microsoft.com/office/drawing/2014/main" id="{AFA301DE-4D6D-41EB-BF18-B72441A0DCAF}"/>
                  </a:ext>
                </a:extLst>
              </p:cNvPr>
              <p:cNvSpPr/>
              <p:nvPr/>
            </p:nvSpPr>
            <p:spPr>
              <a:xfrm>
                <a:off x="3397774" y="9181284"/>
                <a:ext cx="2855634" cy="816727"/>
              </a:xfrm>
              <a:prstGeom prst="wedgeRoundRectCallout">
                <a:avLst>
                  <a:gd name="adj1" fmla="val -51380"/>
                  <a:gd name="adj2" fmla="val -8397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ja-JP" sz="2400" dirty="0">
                    <a:solidFill>
                      <a:schemeClr val="tx1"/>
                    </a:solidFill>
                  </a:rPr>
                  <a:t>Hi, please give 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1" i="0" smtClean="0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m:t>ED</m:t>
                    </m:r>
                    <m:r>
                      <m:rPr>
                        <m:nor/>
                      </m:rPr>
                      <a:rPr kumimoji="1" lang="en-US" altLang="ja-JP" sz="2400" b="1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m:t>B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ja-JP" sz="24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 b="1">
                        <a:solidFill>
                          <a:schemeClr val="tx1"/>
                        </a:solidFill>
                        <a:latin typeface="Corbel" panose="020B0503020204020204" pitchFamily="34" charset="0"/>
                      </a:rPr>
                      <m:t>DB</m:t>
                    </m:r>
                  </m:oMath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吹き出し: 角を丸めた四角形 61">
                <a:extLst>
                  <a:ext uri="{FF2B5EF4-FFF2-40B4-BE49-F238E27FC236}">
                    <a16:creationId xmlns:a16="http://schemas.microsoft.com/office/drawing/2014/main" id="{AFA301DE-4D6D-41EB-BF18-B72441A0D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74" y="9181284"/>
                <a:ext cx="2855634" cy="816727"/>
              </a:xfrm>
              <a:prstGeom prst="wedgeRoundRectCallout">
                <a:avLst>
                  <a:gd name="adj1" fmla="val -51380"/>
                  <a:gd name="adj2" fmla="val -83971"/>
                  <a:gd name="adj3" fmla="val 16667"/>
                </a:avLst>
              </a:prstGeom>
              <a:blipFill>
                <a:blip r:embed="rId18"/>
                <a:stretch>
                  <a:fillRect r="-2600" b="-11518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https://openclipart.org/image/800px/212933">
            <a:extLst>
              <a:ext uri="{FF2B5EF4-FFF2-40B4-BE49-F238E27FC236}">
                <a16:creationId xmlns:a16="http://schemas.microsoft.com/office/drawing/2014/main" id="{A1AFA040-5F6C-AB4D-98E2-121866F94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150" y="5892850"/>
            <a:ext cx="1065425" cy="134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7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/>
      <p:bldP spid="13" grpId="0" animBg="1"/>
      <p:bldP spid="14" grpId="0"/>
      <p:bldP spid="15" grpId="0" animBg="1"/>
      <p:bldP spid="18" grpId="0" animBg="1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31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8542CB-9AF2-4390-8D43-86D7C7E5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Privacy on Databases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FAD4F30-0DDE-4D69-90FF-F9DB4CB22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41CFE04-8044-4076-8E2D-8CAE84DDF7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7100" y="1816100"/>
            <a:ext cx="17360900" cy="2862952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How do we securely utilize a database?</a:t>
            </a:r>
          </a:p>
          <a:p>
            <a:pPr lvl="1"/>
            <a:r>
              <a:rPr kumimoji="1" lang="en-US" altLang="ja-JP" sz="2800" dirty="0"/>
              <a:t>It contains various sensitive information</a:t>
            </a:r>
          </a:p>
          <a:p>
            <a:pPr lvl="1"/>
            <a:r>
              <a:rPr kumimoji="1" lang="en-US" altLang="ja-JP" sz="2800" dirty="0"/>
              <a:t>We want to use fundamental operations such as “update” and “search” in a privacy-preserving way</a:t>
            </a:r>
          </a:p>
          <a:p>
            <a:endParaRPr kumimoji="1" lang="ja-JP" altLang="en-US" sz="32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B78991F-0D26-4EA2-9C95-75FC2BD4C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126" y="4184835"/>
            <a:ext cx="1386622" cy="180863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1FE9A32-6CA1-4F5C-BBE4-2C36215D3E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4"/>
          <a:stretch/>
        </p:blipFill>
        <p:spPr>
          <a:xfrm>
            <a:off x="9989055" y="6237540"/>
            <a:ext cx="992970" cy="161555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9C4475F-1053-4239-9330-AF24AE73E0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0"/>
          <a:stretch/>
        </p:blipFill>
        <p:spPr>
          <a:xfrm>
            <a:off x="12859483" y="6237540"/>
            <a:ext cx="1089605" cy="161555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F27B31-0591-4996-A3FA-576A763977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r="44150"/>
          <a:stretch/>
        </p:blipFill>
        <p:spPr>
          <a:xfrm>
            <a:off x="5579147" y="5945944"/>
            <a:ext cx="1089605" cy="190715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03C6C62-D511-4939-9BB5-CA9AEEF5B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90"/>
          <a:stretch/>
        </p:blipFill>
        <p:spPr>
          <a:xfrm>
            <a:off x="2656345" y="6118437"/>
            <a:ext cx="1209466" cy="1793273"/>
          </a:xfrm>
          <a:prstGeom prst="rect">
            <a:avLst/>
          </a:prstGeom>
        </p:spPr>
      </p:pic>
      <p:sp>
        <p:nvSpPr>
          <p:cNvPr id="10" name="円弧 9">
            <a:extLst>
              <a:ext uri="{FF2B5EF4-FFF2-40B4-BE49-F238E27FC236}">
                <a16:creationId xmlns:a16="http://schemas.microsoft.com/office/drawing/2014/main" id="{F9C18FB7-76F6-47CB-B6EB-EC61CDFDF4E2}"/>
              </a:ext>
            </a:extLst>
          </p:cNvPr>
          <p:cNvSpPr/>
          <p:nvPr/>
        </p:nvSpPr>
        <p:spPr>
          <a:xfrm>
            <a:off x="6300068" y="5520193"/>
            <a:ext cx="2665536" cy="2099886"/>
          </a:xfrm>
          <a:prstGeom prst="arc">
            <a:avLst>
              <a:gd name="adj1" fmla="val 11908786"/>
              <a:gd name="adj2" fmla="val 15656724"/>
            </a:avLst>
          </a:prstGeom>
          <a:ln w="50800">
            <a:headEnd type="arrow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弧 10">
            <a:extLst>
              <a:ext uri="{FF2B5EF4-FFF2-40B4-BE49-F238E27FC236}">
                <a16:creationId xmlns:a16="http://schemas.microsoft.com/office/drawing/2014/main" id="{2E5D097E-F416-47A8-9B8A-68D145D8A60B}"/>
              </a:ext>
            </a:extLst>
          </p:cNvPr>
          <p:cNvSpPr/>
          <p:nvPr/>
        </p:nvSpPr>
        <p:spPr>
          <a:xfrm>
            <a:off x="4801072" y="4293473"/>
            <a:ext cx="2997992" cy="2099886"/>
          </a:xfrm>
          <a:prstGeom prst="arc">
            <a:avLst>
              <a:gd name="adj1" fmla="val 1417302"/>
              <a:gd name="adj2" fmla="val 4814115"/>
            </a:avLst>
          </a:prstGeom>
          <a:ln w="50800">
            <a:headEnd type="arrow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弧 11">
            <a:extLst>
              <a:ext uri="{FF2B5EF4-FFF2-40B4-BE49-F238E27FC236}">
                <a16:creationId xmlns:a16="http://schemas.microsoft.com/office/drawing/2014/main" id="{19383D61-B470-45E3-A9D2-F33FBB8CF7BE}"/>
              </a:ext>
            </a:extLst>
          </p:cNvPr>
          <p:cNvSpPr/>
          <p:nvPr/>
        </p:nvSpPr>
        <p:spPr>
          <a:xfrm>
            <a:off x="3270741" y="4814468"/>
            <a:ext cx="8440614" cy="3657600"/>
          </a:xfrm>
          <a:prstGeom prst="arc">
            <a:avLst>
              <a:gd name="adj1" fmla="val 11295536"/>
              <a:gd name="adj2" fmla="val 16142457"/>
            </a:avLst>
          </a:prstGeom>
          <a:ln w="50800">
            <a:headEnd type="arrow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8101444D-4291-4A07-B1CC-6F622D6BCAA3}"/>
              </a:ext>
            </a:extLst>
          </p:cNvPr>
          <p:cNvSpPr/>
          <p:nvPr/>
        </p:nvSpPr>
        <p:spPr>
          <a:xfrm rot="20978608">
            <a:off x="-3325560" y="4524730"/>
            <a:ext cx="11576935" cy="1911670"/>
          </a:xfrm>
          <a:prstGeom prst="arc">
            <a:avLst>
              <a:gd name="adj1" fmla="val 316486"/>
              <a:gd name="adj2" fmla="val 2495360"/>
            </a:avLst>
          </a:prstGeom>
          <a:ln w="50800">
            <a:headEnd type="arrow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49BDA0A8-06BB-4CB2-8B09-9C74CD4C9030}"/>
              </a:ext>
            </a:extLst>
          </p:cNvPr>
          <p:cNvSpPr/>
          <p:nvPr/>
        </p:nvSpPr>
        <p:spPr>
          <a:xfrm>
            <a:off x="5103648" y="4831259"/>
            <a:ext cx="8440614" cy="3657600"/>
          </a:xfrm>
          <a:prstGeom prst="arc">
            <a:avLst>
              <a:gd name="adj1" fmla="val 15877045"/>
              <a:gd name="adj2" fmla="val 21097763"/>
            </a:avLst>
          </a:prstGeom>
          <a:ln w="50800"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8B220175-46F8-42AF-92F6-E0C5963706E0}"/>
              </a:ext>
            </a:extLst>
          </p:cNvPr>
          <p:cNvSpPr/>
          <p:nvPr/>
        </p:nvSpPr>
        <p:spPr>
          <a:xfrm rot="1521029">
            <a:off x="2858787" y="2748324"/>
            <a:ext cx="11576935" cy="1911670"/>
          </a:xfrm>
          <a:prstGeom prst="arc">
            <a:avLst>
              <a:gd name="adj1" fmla="val 316486"/>
              <a:gd name="adj2" fmla="val 2495360"/>
            </a:avLst>
          </a:prstGeom>
          <a:ln w="50800"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B7953C14-B89A-4AD7-8E4E-5F7298969456}"/>
              </a:ext>
            </a:extLst>
          </p:cNvPr>
          <p:cNvSpPr/>
          <p:nvPr/>
        </p:nvSpPr>
        <p:spPr>
          <a:xfrm>
            <a:off x="7727919" y="5655609"/>
            <a:ext cx="2665536" cy="2099886"/>
          </a:xfrm>
          <a:prstGeom prst="arc">
            <a:avLst>
              <a:gd name="adj1" fmla="val 16510893"/>
              <a:gd name="adj2" fmla="val 20564977"/>
            </a:avLst>
          </a:prstGeom>
          <a:ln w="50800"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77CEA0BD-A673-4BFF-904D-1FDA278DF433}"/>
              </a:ext>
            </a:extLst>
          </p:cNvPr>
          <p:cNvSpPr/>
          <p:nvPr/>
        </p:nvSpPr>
        <p:spPr>
          <a:xfrm>
            <a:off x="8941220" y="4481700"/>
            <a:ext cx="2997992" cy="2099886"/>
          </a:xfrm>
          <a:prstGeom prst="arc">
            <a:avLst>
              <a:gd name="adj1" fmla="val 6160694"/>
              <a:gd name="adj2" fmla="val 9802914"/>
            </a:avLst>
          </a:prstGeom>
          <a:ln w="50800"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3">
            <a:extLst>
              <a:ext uri="{FF2B5EF4-FFF2-40B4-BE49-F238E27FC236}">
                <a16:creationId xmlns:a16="http://schemas.microsoft.com/office/drawing/2014/main" id="{2348B89D-5246-4013-9F7D-02B7FD11FAFE}"/>
              </a:ext>
            </a:extLst>
          </p:cNvPr>
          <p:cNvSpPr txBox="1">
            <a:spLocks/>
          </p:cNvSpPr>
          <p:nvPr/>
        </p:nvSpPr>
        <p:spPr>
          <a:xfrm>
            <a:off x="927101" y="8069672"/>
            <a:ext cx="16687800" cy="20998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1371417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342854" algn="l" defTabSz="1371417" rtl="0" eaLnBrk="1" latinLnBrk="0" hangingPunct="1">
              <a:lnSpc>
                <a:spcPct val="120000"/>
              </a:lnSpc>
              <a:spcBef>
                <a:spcPts val="750"/>
              </a:spcBef>
              <a:buFont typeface="Wingdings" panose="05000000000000000000" pitchFamily="2" charset="2"/>
              <a:buChar char="l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2000" indent="-342854" algn="l" defTabSz="1371417" rtl="0" eaLnBrk="1" latinLnBrk="0" hangingPunct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l"/>
              <a:defRPr kumimoji="1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399980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5689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/>
              <a:t>Cryptographic solution: </a:t>
            </a:r>
            <a:r>
              <a:rPr lang="en-US" altLang="ja-JP" sz="3200" b="1" dirty="0">
                <a:solidFill>
                  <a:schemeClr val="accent1"/>
                </a:solidFill>
              </a:rPr>
              <a:t>Encrypted search</a:t>
            </a:r>
            <a:r>
              <a:rPr lang="en-US" altLang="ja-JP" sz="3200" dirty="0"/>
              <a:t> (more broadly, encrypted database) </a:t>
            </a:r>
          </a:p>
          <a:p>
            <a:pPr lvl="1">
              <a:buClr>
                <a:schemeClr val="tx1"/>
              </a:buClr>
            </a:pPr>
            <a:r>
              <a:rPr lang="en-US" altLang="ja-JP" sz="2800" b="1" dirty="0">
                <a:solidFill>
                  <a:schemeClr val="accent1"/>
                </a:solidFill>
              </a:rPr>
              <a:t>Searchable encryption</a:t>
            </a:r>
            <a:r>
              <a:rPr lang="en-US" altLang="ja-JP" sz="2800" dirty="0"/>
              <a:t>, oblivious RAM, multiparty computation, fully homomorphic encryption, functional encryption, deterministic encryption, property-preserving encryption, etc.</a:t>
            </a:r>
          </a:p>
          <a:p>
            <a:pPr lvl="1"/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84663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D9A392-D1FC-488F-96EE-66384937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099" y="346241"/>
            <a:ext cx="17286559" cy="1210544"/>
          </a:xfrm>
        </p:spPr>
        <p:txBody>
          <a:bodyPr>
            <a:normAutofit/>
          </a:bodyPr>
          <a:lstStyle/>
          <a:p>
            <a:r>
              <a:rPr lang="en-US" altLang="ja-JP" dirty="0"/>
              <a:t>Dynamic Searchable Symmetric Encryption (SSE) </a:t>
            </a:r>
            <a:br>
              <a:rPr lang="en-US" altLang="ja-JP" dirty="0"/>
            </a:br>
            <a:r>
              <a:rPr lang="en-US" altLang="ja-JP" sz="2700" dirty="0"/>
              <a:t>[</a:t>
            </a:r>
            <a:r>
              <a:rPr lang="en-US" altLang="ja-JP" sz="2700" dirty="0" err="1"/>
              <a:t>Curtmola</a:t>
            </a:r>
            <a:r>
              <a:rPr lang="en-US" altLang="ja-JP" sz="2700" dirty="0"/>
              <a:t>-</a:t>
            </a:r>
            <a:r>
              <a:rPr lang="en-US" altLang="ja-JP" sz="2700" dirty="0" err="1"/>
              <a:t>Garay</a:t>
            </a:r>
            <a:r>
              <a:rPr lang="en-US" altLang="ja-JP" sz="2700" dirty="0"/>
              <a:t>-Kamara-Ostrovsky, CCS’06 &amp; JourCS’11], [Kamara-</a:t>
            </a:r>
            <a:r>
              <a:rPr lang="en-US" altLang="ja-JP" sz="2700" dirty="0" err="1"/>
              <a:t>Papamanthou</a:t>
            </a:r>
            <a:r>
              <a:rPr lang="en-US" altLang="ja-JP" sz="2700" dirty="0"/>
              <a:t>-Roeder, CCS’12]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6B81DE7-BCC7-4DFE-92D9-E576F28504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2355A4-F790-4172-96C0-6D1DE44EC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7099" y="1816100"/>
            <a:ext cx="17360901" cy="1609680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Enables</a:t>
            </a:r>
            <a:r>
              <a:rPr lang="ja-JP" altLang="en-US" sz="3200" dirty="0"/>
              <a:t> </a:t>
            </a:r>
            <a:r>
              <a:rPr lang="en-US" altLang="ja-JP" sz="3200" dirty="0"/>
              <a:t>a</a:t>
            </a:r>
            <a:r>
              <a:rPr lang="ja-JP" altLang="en-US" sz="3200" dirty="0"/>
              <a:t> </a:t>
            </a:r>
            <a:r>
              <a:rPr lang="en-US" altLang="ja-JP" sz="3200" dirty="0"/>
              <a:t>client (user)</a:t>
            </a:r>
            <a:r>
              <a:rPr lang="ja-JP" altLang="en-US" sz="3200" dirty="0"/>
              <a:t> </a:t>
            </a:r>
            <a:r>
              <a:rPr lang="en-US" altLang="ja-JP" sz="3200" dirty="0"/>
              <a:t>to</a:t>
            </a:r>
            <a:r>
              <a:rPr lang="ja-JP" altLang="en-US" sz="3200" dirty="0"/>
              <a:t> </a:t>
            </a:r>
            <a:r>
              <a:rPr lang="en-US" altLang="ja-JP" sz="3200" dirty="0"/>
              <a:t>update and search</a:t>
            </a:r>
            <a:r>
              <a:rPr lang="ja-JP" altLang="en-US" sz="3200" dirty="0"/>
              <a:t> </a:t>
            </a:r>
            <a:r>
              <a:rPr lang="en-US" altLang="ja-JP" sz="3200" dirty="0"/>
              <a:t>an encrypted</a:t>
            </a:r>
            <a:r>
              <a:rPr lang="ja-JP" altLang="en-US" sz="3200" dirty="0"/>
              <a:t> </a:t>
            </a:r>
            <a:r>
              <a:rPr lang="en-US" altLang="ja-JP" sz="3200" dirty="0"/>
              <a:t>database</a:t>
            </a:r>
            <a:endParaRPr lang="ja-JP" altLang="en-US" sz="3200" dirty="0"/>
          </a:p>
          <a:p>
            <a:r>
              <a:rPr lang="en-US" altLang="ja-JP" sz="3200" dirty="0"/>
              <a:t>Leaks no information but </a:t>
            </a:r>
            <a:r>
              <a:rPr lang="en-US" altLang="ja-JP" sz="3200" dirty="0">
                <a:solidFill>
                  <a:schemeClr val="accent2"/>
                </a:solidFill>
              </a:rPr>
              <a:t>(pre-determined) “inconsequential” data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6D7B210-1190-4E30-A5AB-B0153D3B5A41}"/>
              </a:ext>
            </a:extLst>
          </p:cNvPr>
          <p:cNvGrpSpPr/>
          <p:nvPr/>
        </p:nvGrpSpPr>
        <p:grpSpPr>
          <a:xfrm>
            <a:off x="14605046" y="6119802"/>
            <a:ext cx="1019053" cy="1836029"/>
            <a:chOff x="3681839" y="3553759"/>
            <a:chExt cx="816746" cy="1471532"/>
          </a:xfrm>
        </p:grpSpPr>
        <p:sp>
          <p:nvSpPr>
            <p:cNvPr id="6" name="円柱 5">
              <a:extLst>
                <a:ext uri="{FF2B5EF4-FFF2-40B4-BE49-F238E27FC236}">
                  <a16:creationId xmlns:a16="http://schemas.microsoft.com/office/drawing/2014/main" id="{A6AE8DE4-80A9-40DD-AFDD-CA10C531A9CD}"/>
                </a:ext>
              </a:extLst>
            </p:cNvPr>
            <p:cNvSpPr/>
            <p:nvPr/>
          </p:nvSpPr>
          <p:spPr>
            <a:xfrm>
              <a:off x="3681839" y="4181912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柱 6">
              <a:extLst>
                <a:ext uri="{FF2B5EF4-FFF2-40B4-BE49-F238E27FC236}">
                  <a16:creationId xmlns:a16="http://schemas.microsoft.com/office/drawing/2014/main" id="{54FFE78D-1151-4A82-A7C3-0340DE6767CA}"/>
                </a:ext>
              </a:extLst>
            </p:cNvPr>
            <p:cNvSpPr/>
            <p:nvPr/>
          </p:nvSpPr>
          <p:spPr>
            <a:xfrm>
              <a:off x="3681839" y="4008269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柱 7">
              <a:extLst>
                <a:ext uri="{FF2B5EF4-FFF2-40B4-BE49-F238E27FC236}">
                  <a16:creationId xmlns:a16="http://schemas.microsoft.com/office/drawing/2014/main" id="{EEE9743E-6AEA-4AC9-87C4-76B56D62DA88}"/>
                </a:ext>
              </a:extLst>
            </p:cNvPr>
            <p:cNvSpPr/>
            <p:nvPr/>
          </p:nvSpPr>
          <p:spPr>
            <a:xfrm>
              <a:off x="3681839" y="3953310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柱 8">
              <a:extLst>
                <a:ext uri="{FF2B5EF4-FFF2-40B4-BE49-F238E27FC236}">
                  <a16:creationId xmlns:a16="http://schemas.microsoft.com/office/drawing/2014/main" id="{9C8A086D-6E4D-48B4-B23D-388F02EB6346}"/>
                </a:ext>
              </a:extLst>
            </p:cNvPr>
            <p:cNvSpPr/>
            <p:nvPr/>
          </p:nvSpPr>
          <p:spPr>
            <a:xfrm>
              <a:off x="3681839" y="3779667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円柱 9">
              <a:extLst>
                <a:ext uri="{FF2B5EF4-FFF2-40B4-BE49-F238E27FC236}">
                  <a16:creationId xmlns:a16="http://schemas.microsoft.com/office/drawing/2014/main" id="{BD10DBBF-7948-450A-B963-096350C4D937}"/>
                </a:ext>
              </a:extLst>
            </p:cNvPr>
            <p:cNvSpPr/>
            <p:nvPr/>
          </p:nvSpPr>
          <p:spPr>
            <a:xfrm>
              <a:off x="3681839" y="3727402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柱 10">
              <a:extLst>
                <a:ext uri="{FF2B5EF4-FFF2-40B4-BE49-F238E27FC236}">
                  <a16:creationId xmlns:a16="http://schemas.microsoft.com/office/drawing/2014/main" id="{BD4B98BF-FEAA-4660-89A4-8D34BE454772}"/>
                </a:ext>
              </a:extLst>
            </p:cNvPr>
            <p:cNvSpPr/>
            <p:nvPr/>
          </p:nvSpPr>
          <p:spPr>
            <a:xfrm>
              <a:off x="3681839" y="3553759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22C69CD2-70C2-4AFA-A554-D0E46559EDBA}"/>
                </a:ext>
              </a:extLst>
            </p:cNvPr>
            <p:cNvSpPr/>
            <p:nvPr/>
          </p:nvSpPr>
          <p:spPr>
            <a:xfrm>
              <a:off x="3681839" y="3981634"/>
              <a:ext cx="816746" cy="36673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角丸四角形 96">
            <a:extLst>
              <a:ext uri="{FF2B5EF4-FFF2-40B4-BE49-F238E27FC236}">
                <a16:creationId xmlns:a16="http://schemas.microsoft.com/office/drawing/2014/main" id="{053CD79A-CFC3-471E-A5E5-C32828D29FAE}"/>
              </a:ext>
            </a:extLst>
          </p:cNvPr>
          <p:cNvSpPr/>
          <p:nvPr/>
        </p:nvSpPr>
        <p:spPr>
          <a:xfrm>
            <a:off x="13742628" y="4625501"/>
            <a:ext cx="2664269" cy="527540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7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A93EC82-51D1-430C-B529-C9BA2D070F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831" y="3239836"/>
            <a:ext cx="1437149" cy="1476524"/>
          </a:xfrm>
          <a:prstGeom prst="rect">
            <a:avLst/>
          </a:prstGeom>
        </p:spPr>
      </p:pic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BC137F2-1041-4323-AE0A-35E82CD17E7D}"/>
              </a:ext>
            </a:extLst>
          </p:cNvPr>
          <p:cNvCxnSpPr>
            <a:cxnSpLocks/>
          </p:cNvCxnSpPr>
          <p:nvPr/>
        </p:nvCxnSpPr>
        <p:spPr>
          <a:xfrm flipH="1">
            <a:off x="1473118" y="6908752"/>
            <a:ext cx="1226951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630E61E-742F-4039-9E1B-C458200F3973}"/>
              </a:ext>
            </a:extLst>
          </p:cNvPr>
          <p:cNvSpPr/>
          <p:nvPr/>
        </p:nvSpPr>
        <p:spPr>
          <a:xfrm>
            <a:off x="7047338" y="6319419"/>
            <a:ext cx="1938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Client (User)</a:t>
            </a:r>
            <a:endParaRPr lang="ja-JP" altLang="en-US" sz="2400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9F14758-ACE6-40E3-80C8-AEF6536CC2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6"/>
          <a:stretch/>
        </p:blipFill>
        <p:spPr>
          <a:xfrm>
            <a:off x="7101203" y="4431665"/>
            <a:ext cx="1201003" cy="1918411"/>
          </a:xfrm>
          <a:prstGeom prst="rect">
            <a:avLst/>
          </a:prstGeom>
        </p:spPr>
      </p:pic>
      <p:sp>
        <p:nvSpPr>
          <p:cNvPr id="22" name="角丸四角形 184">
            <a:extLst>
              <a:ext uri="{FF2B5EF4-FFF2-40B4-BE49-F238E27FC236}">
                <a16:creationId xmlns:a16="http://schemas.microsoft.com/office/drawing/2014/main" id="{698596C1-B628-4CD2-BF38-A834C64E2780}"/>
              </a:ext>
            </a:extLst>
          </p:cNvPr>
          <p:cNvSpPr/>
          <p:nvPr/>
        </p:nvSpPr>
        <p:spPr>
          <a:xfrm>
            <a:off x="1005709" y="3557100"/>
            <a:ext cx="2189139" cy="626034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</a:rPr>
              <a:t>Update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2BA46DC-A50E-4F53-8167-BC9BBE5F013B}"/>
              </a:ext>
            </a:extLst>
          </p:cNvPr>
          <p:cNvCxnSpPr>
            <a:cxnSpLocks/>
          </p:cNvCxnSpPr>
          <p:nvPr/>
        </p:nvCxnSpPr>
        <p:spPr>
          <a:xfrm flipH="1">
            <a:off x="8403446" y="5640533"/>
            <a:ext cx="5175880" cy="0"/>
          </a:xfrm>
          <a:prstGeom prst="line">
            <a:avLst/>
          </a:prstGeom>
          <a:ln w="635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C08438E-2C94-436A-BD8D-AF02484F7D0A}"/>
              </a:ext>
            </a:extLst>
          </p:cNvPr>
          <p:cNvSpPr/>
          <p:nvPr/>
        </p:nvSpPr>
        <p:spPr>
          <a:xfrm>
            <a:off x="14523188" y="9260943"/>
            <a:ext cx="123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accent6"/>
                </a:solidFill>
              </a:rPr>
              <a:t>Update</a:t>
            </a:r>
            <a:endParaRPr lang="ja-JP" altLang="en-US" sz="2400" dirty="0">
              <a:solidFill>
                <a:schemeClr val="accent6"/>
              </a:solidFill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A6E0755-94D6-4B06-BAE1-E70F90B68AF5}"/>
              </a:ext>
            </a:extLst>
          </p:cNvPr>
          <p:cNvGrpSpPr/>
          <p:nvPr/>
        </p:nvGrpSpPr>
        <p:grpSpPr>
          <a:xfrm>
            <a:off x="14403408" y="7448232"/>
            <a:ext cx="546306" cy="670457"/>
            <a:chOff x="-881937" y="3294155"/>
            <a:chExt cx="215680" cy="264694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CF041BEC-0E03-4BF5-AB9F-5001C684C08E}"/>
                </a:ext>
              </a:extLst>
            </p:cNvPr>
            <p:cNvSpPr/>
            <p:nvPr/>
          </p:nvSpPr>
          <p:spPr bwMode="auto">
            <a:xfrm>
              <a:off x="-881937" y="3294155"/>
              <a:ext cx="215680" cy="2156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C712731F-27CD-466F-902D-6F41A03CA074}"/>
                </a:ext>
              </a:extLst>
            </p:cNvPr>
            <p:cNvSpPr/>
            <p:nvPr/>
          </p:nvSpPr>
          <p:spPr bwMode="auto">
            <a:xfrm>
              <a:off x="-848148" y="3327086"/>
              <a:ext cx="148102" cy="148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0FEC6598-40CB-4056-98F7-B42FA689197F}"/>
                </a:ext>
              </a:extLst>
            </p:cNvPr>
            <p:cNvSpPr/>
            <p:nvPr/>
          </p:nvSpPr>
          <p:spPr bwMode="auto">
            <a:xfrm>
              <a:off x="-881937" y="3391526"/>
              <a:ext cx="215680" cy="167323"/>
            </a:xfrm>
            <a:prstGeom prst="roundRect">
              <a:avLst>
                <a:gd name="adj" fmla="val 25420"/>
              </a:avLst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3F64FEB4-8B98-4A00-A426-F06A582E4568}"/>
                </a:ext>
              </a:extLst>
            </p:cNvPr>
            <p:cNvSpPr/>
            <p:nvPr/>
          </p:nvSpPr>
          <p:spPr bwMode="auto">
            <a:xfrm>
              <a:off x="-809722" y="3417592"/>
              <a:ext cx="69599" cy="6959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49CF7A4E-4260-4AA3-9FCF-5046D83354CB}"/>
                </a:ext>
              </a:extLst>
            </p:cNvPr>
            <p:cNvSpPr/>
            <p:nvPr/>
          </p:nvSpPr>
          <p:spPr bwMode="auto">
            <a:xfrm>
              <a:off x="-791621" y="3475760"/>
              <a:ext cx="33060" cy="55225"/>
            </a:xfrm>
            <a:prstGeom prst="roundRect">
              <a:avLst>
                <a:gd name="adj" fmla="val 2542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78CB7D6-321B-479D-8BE1-C0AF0936126A}"/>
              </a:ext>
            </a:extLst>
          </p:cNvPr>
          <p:cNvGrpSpPr/>
          <p:nvPr/>
        </p:nvGrpSpPr>
        <p:grpSpPr>
          <a:xfrm>
            <a:off x="5334329" y="4353485"/>
            <a:ext cx="832974" cy="670864"/>
            <a:chOff x="12609429" y="2581836"/>
            <a:chExt cx="815297" cy="656628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E45AA598-FF41-4FDD-A2A4-EE5788FBFC7B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37" name="Freeform 1967">
              <a:extLst>
                <a:ext uri="{FF2B5EF4-FFF2-40B4-BE49-F238E27FC236}">
                  <a16:creationId xmlns:a16="http://schemas.microsoft.com/office/drawing/2014/main" id="{2AECCE95-AC6A-46B8-9ABE-5DA053A52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1DD32A1-6B2C-4C79-A412-BDD07C20DAFB}"/>
              </a:ext>
            </a:extLst>
          </p:cNvPr>
          <p:cNvSpPr/>
          <p:nvPr/>
        </p:nvSpPr>
        <p:spPr>
          <a:xfrm>
            <a:off x="4760579" y="6358945"/>
            <a:ext cx="1881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Update Info</a:t>
            </a:r>
            <a:endParaRPr lang="ja-JP" altLang="en-US" sz="2400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E794C55-A290-48E8-A532-958FADE67BFE}"/>
              </a:ext>
            </a:extLst>
          </p:cNvPr>
          <p:cNvSpPr/>
          <p:nvPr/>
        </p:nvSpPr>
        <p:spPr>
          <a:xfrm>
            <a:off x="4887117" y="5033633"/>
            <a:ext cx="1677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Ciphertext</a:t>
            </a:r>
            <a:endParaRPr lang="ja-JP" altLang="en-US" sz="24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281196C-B602-47E2-BE57-AF8B68E05B79}"/>
              </a:ext>
            </a:extLst>
          </p:cNvPr>
          <p:cNvSpPr/>
          <p:nvPr/>
        </p:nvSpPr>
        <p:spPr>
          <a:xfrm>
            <a:off x="1422283" y="9210220"/>
            <a:ext cx="1425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Keyword</a:t>
            </a:r>
            <a:endParaRPr lang="ja-JP" altLang="en-US" sz="2400" dirty="0"/>
          </a:p>
        </p:txBody>
      </p:sp>
      <p:sp>
        <p:nvSpPr>
          <p:cNvPr id="45" name="Freeform 1912">
            <a:extLst>
              <a:ext uri="{FF2B5EF4-FFF2-40B4-BE49-F238E27FC236}">
                <a16:creationId xmlns:a16="http://schemas.microsoft.com/office/drawing/2014/main" id="{7D9F5764-66BF-45F4-BE1A-06FBF001A42C}"/>
              </a:ext>
            </a:extLst>
          </p:cNvPr>
          <p:cNvSpPr>
            <a:spLocks noEditPoints="1"/>
          </p:cNvSpPr>
          <p:nvPr/>
        </p:nvSpPr>
        <p:spPr bwMode="auto">
          <a:xfrm>
            <a:off x="3152185" y="5703213"/>
            <a:ext cx="880790" cy="487477"/>
          </a:xfrm>
          <a:custGeom>
            <a:avLst/>
            <a:gdLst>
              <a:gd name="T0" fmla="*/ 93 w 176"/>
              <a:gd name="T1" fmla="*/ 32 h 96"/>
              <a:gd name="T2" fmla="*/ 48 w 176"/>
              <a:gd name="T3" fmla="*/ 0 h 96"/>
              <a:gd name="T4" fmla="*/ 0 w 176"/>
              <a:gd name="T5" fmla="*/ 48 h 96"/>
              <a:gd name="T6" fmla="*/ 48 w 176"/>
              <a:gd name="T7" fmla="*/ 96 h 96"/>
              <a:gd name="T8" fmla="*/ 93 w 176"/>
              <a:gd name="T9" fmla="*/ 64 h 96"/>
              <a:gd name="T10" fmla="*/ 128 w 176"/>
              <a:gd name="T11" fmla="*/ 64 h 96"/>
              <a:gd name="T12" fmla="*/ 128 w 176"/>
              <a:gd name="T13" fmla="*/ 96 h 96"/>
              <a:gd name="T14" fmla="*/ 160 w 176"/>
              <a:gd name="T15" fmla="*/ 96 h 96"/>
              <a:gd name="T16" fmla="*/ 160 w 176"/>
              <a:gd name="T17" fmla="*/ 64 h 96"/>
              <a:gd name="T18" fmla="*/ 176 w 176"/>
              <a:gd name="T19" fmla="*/ 64 h 96"/>
              <a:gd name="T20" fmla="*/ 176 w 176"/>
              <a:gd name="T21" fmla="*/ 32 h 96"/>
              <a:gd name="T22" fmla="*/ 93 w 176"/>
              <a:gd name="T23" fmla="*/ 32 h 96"/>
              <a:gd name="T24" fmla="*/ 48 w 176"/>
              <a:gd name="T25" fmla="*/ 64 h 96"/>
              <a:gd name="T26" fmla="*/ 32 w 176"/>
              <a:gd name="T27" fmla="*/ 48 h 96"/>
              <a:gd name="T28" fmla="*/ 48 w 176"/>
              <a:gd name="T29" fmla="*/ 32 h 96"/>
              <a:gd name="T30" fmla="*/ 64 w 176"/>
              <a:gd name="T31" fmla="*/ 48 h 96"/>
              <a:gd name="T32" fmla="*/ 48 w 176"/>
              <a:gd name="T33" fmla="*/ 6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96">
                <a:moveTo>
                  <a:pt x="93" y="32"/>
                </a:moveTo>
                <a:cubicBezTo>
                  <a:pt x="87" y="13"/>
                  <a:pt x="69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75"/>
                  <a:pt x="21" y="96"/>
                  <a:pt x="48" y="96"/>
                </a:cubicBezTo>
                <a:cubicBezTo>
                  <a:pt x="69" y="96"/>
                  <a:pt x="87" y="83"/>
                  <a:pt x="93" y="64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32"/>
                  <a:pt x="176" y="32"/>
                  <a:pt x="176" y="32"/>
                </a:cubicBezTo>
                <a:lnTo>
                  <a:pt x="93" y="32"/>
                </a:lnTo>
                <a:close/>
                <a:moveTo>
                  <a:pt x="48" y="64"/>
                </a:moveTo>
                <a:cubicBezTo>
                  <a:pt x="39" y="64"/>
                  <a:pt x="32" y="57"/>
                  <a:pt x="32" y="48"/>
                </a:cubicBezTo>
                <a:cubicBezTo>
                  <a:pt x="32" y="39"/>
                  <a:pt x="39" y="32"/>
                  <a:pt x="48" y="32"/>
                </a:cubicBezTo>
                <a:cubicBezTo>
                  <a:pt x="57" y="32"/>
                  <a:pt x="64" y="39"/>
                  <a:pt x="64" y="48"/>
                </a:cubicBezTo>
                <a:cubicBezTo>
                  <a:pt x="64" y="57"/>
                  <a:pt x="57" y="64"/>
                  <a:pt x="48" y="64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 dirty="0">
              <a:latin typeface="+mn-lt"/>
              <a:ea typeface="+mn-ea"/>
            </a:endParaRPr>
          </a:p>
        </p:txBody>
      </p:sp>
      <p:sp>
        <p:nvSpPr>
          <p:cNvPr id="46" name="Freeform 1822">
            <a:extLst>
              <a:ext uri="{FF2B5EF4-FFF2-40B4-BE49-F238E27FC236}">
                <a16:creationId xmlns:a16="http://schemas.microsoft.com/office/drawing/2014/main" id="{BF194820-22BA-4E38-B85F-F795D5C3B922}"/>
              </a:ext>
            </a:extLst>
          </p:cNvPr>
          <p:cNvSpPr>
            <a:spLocks/>
          </p:cNvSpPr>
          <p:nvPr/>
        </p:nvSpPr>
        <p:spPr bwMode="auto">
          <a:xfrm rot="766491" flipH="1">
            <a:off x="2846881" y="4944609"/>
            <a:ext cx="2074621" cy="1289548"/>
          </a:xfrm>
          <a:custGeom>
            <a:avLst/>
            <a:gdLst>
              <a:gd name="T0" fmla="*/ 56 w 144"/>
              <a:gd name="T1" fmla="*/ 32 h 120"/>
              <a:gd name="T2" fmla="*/ 56 w 144"/>
              <a:gd name="T3" fmla="*/ 0 h 120"/>
              <a:gd name="T4" fmla="*/ 0 w 144"/>
              <a:gd name="T5" fmla="*/ 56 h 120"/>
              <a:gd name="T6" fmla="*/ 56 w 144"/>
              <a:gd name="T7" fmla="*/ 112 h 120"/>
              <a:gd name="T8" fmla="*/ 56 w 144"/>
              <a:gd name="T9" fmla="*/ 79 h 120"/>
              <a:gd name="T10" fmla="*/ 144 w 144"/>
              <a:gd name="T11" fmla="*/ 120 h 120"/>
              <a:gd name="T12" fmla="*/ 56 w 144"/>
              <a:gd name="T13" fmla="*/ 3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120">
                <a:moveTo>
                  <a:pt x="56" y="32"/>
                </a:moveTo>
                <a:cubicBezTo>
                  <a:pt x="56" y="0"/>
                  <a:pt x="56" y="0"/>
                  <a:pt x="56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79"/>
                  <a:pt x="56" y="79"/>
                  <a:pt x="56" y="79"/>
                </a:cubicBezTo>
                <a:cubicBezTo>
                  <a:pt x="96" y="79"/>
                  <a:pt x="124" y="92"/>
                  <a:pt x="144" y="120"/>
                </a:cubicBezTo>
                <a:cubicBezTo>
                  <a:pt x="136" y="80"/>
                  <a:pt x="112" y="40"/>
                  <a:pt x="56" y="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ja-JP" altLang="en-US" sz="1333" dirty="0">
              <a:solidFill>
                <a:schemeClr val="accent2"/>
              </a:solidFill>
            </a:endParaRPr>
          </a:p>
        </p:txBody>
      </p:sp>
      <p:sp>
        <p:nvSpPr>
          <p:cNvPr id="47" name="Freeform 2786">
            <a:extLst>
              <a:ext uri="{FF2B5EF4-FFF2-40B4-BE49-F238E27FC236}">
                <a16:creationId xmlns:a16="http://schemas.microsoft.com/office/drawing/2014/main" id="{D1491AD8-9D9E-4A40-A839-2E04E3497727}"/>
              </a:ext>
            </a:extLst>
          </p:cNvPr>
          <p:cNvSpPr>
            <a:spLocks noEditPoints="1"/>
          </p:cNvSpPr>
          <p:nvPr/>
        </p:nvSpPr>
        <p:spPr bwMode="auto">
          <a:xfrm>
            <a:off x="1953045" y="5236584"/>
            <a:ext cx="631276" cy="783824"/>
          </a:xfrm>
          <a:custGeom>
            <a:avLst/>
            <a:gdLst>
              <a:gd name="T0" fmla="*/ 80 w 128"/>
              <a:gd name="T1" fmla="*/ 0 h 160"/>
              <a:gd name="T2" fmla="*/ 16 w 128"/>
              <a:gd name="T3" fmla="*/ 0 h 160"/>
              <a:gd name="T4" fmla="*/ 0 w 128"/>
              <a:gd name="T5" fmla="*/ 16 h 160"/>
              <a:gd name="T6" fmla="*/ 0 w 128"/>
              <a:gd name="T7" fmla="*/ 144 h 160"/>
              <a:gd name="T8" fmla="*/ 16 w 128"/>
              <a:gd name="T9" fmla="*/ 160 h 160"/>
              <a:gd name="T10" fmla="*/ 112 w 128"/>
              <a:gd name="T11" fmla="*/ 160 h 160"/>
              <a:gd name="T12" fmla="*/ 128 w 128"/>
              <a:gd name="T13" fmla="*/ 144 h 160"/>
              <a:gd name="T14" fmla="*/ 128 w 128"/>
              <a:gd name="T15" fmla="*/ 48 h 160"/>
              <a:gd name="T16" fmla="*/ 80 w 128"/>
              <a:gd name="T17" fmla="*/ 0 h 160"/>
              <a:gd name="T18" fmla="*/ 96 w 128"/>
              <a:gd name="T19" fmla="*/ 128 h 160"/>
              <a:gd name="T20" fmla="*/ 32 w 128"/>
              <a:gd name="T21" fmla="*/ 128 h 160"/>
              <a:gd name="T22" fmla="*/ 32 w 128"/>
              <a:gd name="T23" fmla="*/ 112 h 160"/>
              <a:gd name="T24" fmla="*/ 96 w 128"/>
              <a:gd name="T25" fmla="*/ 112 h 160"/>
              <a:gd name="T26" fmla="*/ 96 w 128"/>
              <a:gd name="T27" fmla="*/ 128 h 160"/>
              <a:gd name="T28" fmla="*/ 96 w 128"/>
              <a:gd name="T29" fmla="*/ 96 h 160"/>
              <a:gd name="T30" fmla="*/ 32 w 128"/>
              <a:gd name="T31" fmla="*/ 96 h 160"/>
              <a:gd name="T32" fmla="*/ 32 w 128"/>
              <a:gd name="T33" fmla="*/ 80 h 160"/>
              <a:gd name="T34" fmla="*/ 96 w 128"/>
              <a:gd name="T35" fmla="*/ 80 h 160"/>
              <a:gd name="T36" fmla="*/ 96 w 128"/>
              <a:gd name="T37" fmla="*/ 96 h 160"/>
              <a:gd name="T38" fmla="*/ 72 w 128"/>
              <a:gd name="T39" fmla="*/ 56 h 160"/>
              <a:gd name="T40" fmla="*/ 72 w 128"/>
              <a:gd name="T41" fmla="*/ 12 h 160"/>
              <a:gd name="T42" fmla="*/ 116 w 128"/>
              <a:gd name="T43" fmla="*/ 56 h 160"/>
              <a:gd name="T44" fmla="*/ 72 w 128"/>
              <a:gd name="T45" fmla="*/ 5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" h="160">
                <a:moveTo>
                  <a:pt x="8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21" y="160"/>
                  <a:pt x="128" y="153"/>
                  <a:pt x="128" y="144"/>
                </a:cubicBezTo>
                <a:cubicBezTo>
                  <a:pt x="128" y="48"/>
                  <a:pt x="128" y="48"/>
                  <a:pt x="128" y="48"/>
                </a:cubicBezTo>
                <a:lnTo>
                  <a:pt x="80" y="0"/>
                </a:lnTo>
                <a:close/>
                <a:moveTo>
                  <a:pt x="96" y="128"/>
                </a:moveTo>
                <a:cubicBezTo>
                  <a:pt x="32" y="128"/>
                  <a:pt x="32" y="128"/>
                  <a:pt x="32" y="128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96" y="112"/>
                  <a:pt x="96" y="112"/>
                  <a:pt x="96" y="112"/>
                </a:cubicBezTo>
                <a:lnTo>
                  <a:pt x="96" y="128"/>
                </a:lnTo>
                <a:close/>
                <a:moveTo>
                  <a:pt x="96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32" y="80"/>
                  <a:pt x="32" y="80"/>
                  <a:pt x="3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96"/>
                </a:lnTo>
                <a:close/>
                <a:moveTo>
                  <a:pt x="72" y="56"/>
                </a:moveTo>
                <a:cubicBezTo>
                  <a:pt x="72" y="12"/>
                  <a:pt x="72" y="12"/>
                  <a:pt x="72" y="12"/>
                </a:cubicBezTo>
                <a:cubicBezTo>
                  <a:pt x="116" y="56"/>
                  <a:pt x="116" y="56"/>
                  <a:pt x="116" y="56"/>
                </a:cubicBezTo>
                <a:lnTo>
                  <a:pt x="72" y="5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EADB84FA-E319-4EF9-8A70-2A99994BCB4D}"/>
              </a:ext>
            </a:extLst>
          </p:cNvPr>
          <p:cNvSpPr/>
          <p:nvPr/>
        </p:nvSpPr>
        <p:spPr>
          <a:xfrm>
            <a:off x="3264097" y="6174010"/>
            <a:ext cx="542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SK</a:t>
            </a:r>
            <a:endParaRPr lang="ja-JP" altLang="en-US" sz="2400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FAB700F-DFF4-4DB3-9310-36A135D765F8}"/>
              </a:ext>
            </a:extLst>
          </p:cNvPr>
          <p:cNvSpPr/>
          <p:nvPr/>
        </p:nvSpPr>
        <p:spPr>
          <a:xfrm>
            <a:off x="1956394" y="6080452"/>
            <a:ext cx="61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file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4C60702D-6365-429A-A2AE-2FEECA97118B}"/>
                  </a:ext>
                </a:extLst>
              </p:cNvPr>
              <p:cNvSpPr/>
              <p:nvPr/>
            </p:nvSpPr>
            <p:spPr>
              <a:xfrm>
                <a:off x="1889695" y="8467889"/>
                <a:ext cx="6089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4C60702D-6365-429A-A2AE-2FEECA971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695" y="8467889"/>
                <a:ext cx="608948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65E67E9B-AE77-4969-8D08-32AC57849642}"/>
                  </a:ext>
                </a:extLst>
              </p:cNvPr>
              <p:cNvSpPr/>
              <p:nvPr/>
            </p:nvSpPr>
            <p:spPr>
              <a:xfrm>
                <a:off x="5192303" y="8273349"/>
                <a:ext cx="5318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65E67E9B-AE77-4969-8D08-32AC57849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303" y="8273349"/>
                <a:ext cx="53181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reeform 2505">
            <a:extLst>
              <a:ext uri="{FF2B5EF4-FFF2-40B4-BE49-F238E27FC236}">
                <a16:creationId xmlns:a16="http://schemas.microsoft.com/office/drawing/2014/main" id="{B016D545-363C-4CAC-A33D-0B27F99B90CB}"/>
              </a:ext>
            </a:extLst>
          </p:cNvPr>
          <p:cNvSpPr>
            <a:spLocks noEditPoints="1"/>
          </p:cNvSpPr>
          <p:nvPr/>
        </p:nvSpPr>
        <p:spPr bwMode="auto">
          <a:xfrm>
            <a:off x="5071470" y="8239461"/>
            <a:ext cx="911206" cy="913119"/>
          </a:xfrm>
          <a:custGeom>
            <a:avLst/>
            <a:gdLst>
              <a:gd name="T0" fmla="*/ 100 w 140"/>
              <a:gd name="T1" fmla="*/ 88 h 140"/>
              <a:gd name="T2" fmla="*/ 94 w 140"/>
              <a:gd name="T3" fmla="*/ 88 h 140"/>
              <a:gd name="T4" fmla="*/ 91 w 140"/>
              <a:gd name="T5" fmla="*/ 86 h 140"/>
              <a:gd name="T6" fmla="*/ 104 w 140"/>
              <a:gd name="T7" fmla="*/ 52 h 140"/>
              <a:gd name="T8" fmla="*/ 52 w 140"/>
              <a:gd name="T9" fmla="*/ 0 h 140"/>
              <a:gd name="T10" fmla="*/ 0 w 140"/>
              <a:gd name="T11" fmla="*/ 52 h 140"/>
              <a:gd name="T12" fmla="*/ 52 w 140"/>
              <a:gd name="T13" fmla="*/ 104 h 140"/>
              <a:gd name="T14" fmla="*/ 86 w 140"/>
              <a:gd name="T15" fmla="*/ 91 h 140"/>
              <a:gd name="T16" fmla="*/ 88 w 140"/>
              <a:gd name="T17" fmla="*/ 94 h 140"/>
              <a:gd name="T18" fmla="*/ 88 w 140"/>
              <a:gd name="T19" fmla="*/ 100 h 140"/>
              <a:gd name="T20" fmla="*/ 128 w 140"/>
              <a:gd name="T21" fmla="*/ 140 h 140"/>
              <a:gd name="T22" fmla="*/ 140 w 140"/>
              <a:gd name="T23" fmla="*/ 128 h 140"/>
              <a:gd name="T24" fmla="*/ 100 w 140"/>
              <a:gd name="T25" fmla="*/ 88 h 140"/>
              <a:gd name="T26" fmla="*/ 52 w 140"/>
              <a:gd name="T27" fmla="*/ 88 h 140"/>
              <a:gd name="T28" fmla="*/ 16 w 140"/>
              <a:gd name="T29" fmla="*/ 52 h 140"/>
              <a:gd name="T30" fmla="*/ 52 w 140"/>
              <a:gd name="T31" fmla="*/ 16 h 140"/>
              <a:gd name="T32" fmla="*/ 88 w 140"/>
              <a:gd name="T33" fmla="*/ 52 h 140"/>
              <a:gd name="T34" fmla="*/ 52 w 140"/>
              <a:gd name="T3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140">
                <a:moveTo>
                  <a:pt x="100" y="88"/>
                </a:moveTo>
                <a:cubicBezTo>
                  <a:pt x="94" y="88"/>
                  <a:pt x="94" y="88"/>
                  <a:pt x="94" y="88"/>
                </a:cubicBezTo>
                <a:cubicBezTo>
                  <a:pt x="91" y="86"/>
                  <a:pt x="91" y="86"/>
                  <a:pt x="91" y="86"/>
                </a:cubicBezTo>
                <a:cubicBezTo>
                  <a:pt x="99" y="77"/>
                  <a:pt x="104" y="65"/>
                  <a:pt x="104" y="52"/>
                </a:cubicBezTo>
                <a:cubicBezTo>
                  <a:pt x="104" y="23"/>
                  <a:pt x="81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4"/>
                  <a:pt x="52" y="104"/>
                </a:cubicBezTo>
                <a:cubicBezTo>
                  <a:pt x="65" y="104"/>
                  <a:pt x="77" y="99"/>
                  <a:pt x="86" y="91"/>
                </a:cubicBezTo>
                <a:cubicBezTo>
                  <a:pt x="88" y="94"/>
                  <a:pt x="88" y="94"/>
                  <a:pt x="88" y="9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40" y="128"/>
                  <a:pt x="140" y="128"/>
                  <a:pt x="140" y="128"/>
                </a:cubicBezTo>
                <a:lnTo>
                  <a:pt x="100" y="88"/>
                </a:lnTo>
                <a:close/>
                <a:moveTo>
                  <a:pt x="52" y="88"/>
                </a:moveTo>
                <a:cubicBezTo>
                  <a:pt x="32" y="88"/>
                  <a:pt x="16" y="72"/>
                  <a:pt x="16" y="52"/>
                </a:cubicBezTo>
                <a:cubicBezTo>
                  <a:pt x="16" y="32"/>
                  <a:pt x="32" y="16"/>
                  <a:pt x="52" y="16"/>
                </a:cubicBezTo>
                <a:cubicBezTo>
                  <a:pt x="72" y="16"/>
                  <a:pt x="88" y="32"/>
                  <a:pt x="88" y="52"/>
                </a:cubicBezTo>
                <a:cubicBezTo>
                  <a:pt x="88" y="72"/>
                  <a:pt x="72" y="88"/>
                  <a:pt x="52" y="88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ja-JP" altLang="en-US" sz="1400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E42F862-7D4A-4513-B788-5C558C12A6C4}"/>
              </a:ext>
            </a:extLst>
          </p:cNvPr>
          <p:cNvSpPr/>
          <p:nvPr/>
        </p:nvSpPr>
        <p:spPr>
          <a:xfrm>
            <a:off x="4880624" y="9196203"/>
            <a:ext cx="150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Trapdoor</a:t>
            </a:r>
            <a:endParaRPr lang="ja-JP" altLang="en-US" sz="2400" dirty="0"/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501B9040-31B4-4157-8180-6B0EA91C8ED7}"/>
              </a:ext>
            </a:extLst>
          </p:cNvPr>
          <p:cNvGrpSpPr/>
          <p:nvPr/>
        </p:nvGrpSpPr>
        <p:grpSpPr>
          <a:xfrm>
            <a:off x="14660462" y="5002372"/>
            <a:ext cx="761718" cy="613475"/>
            <a:chOff x="12609429" y="2581836"/>
            <a:chExt cx="815297" cy="656628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44FA456E-F306-430F-B333-23D6DD302CCA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60" name="Freeform 1967">
              <a:extLst>
                <a:ext uri="{FF2B5EF4-FFF2-40B4-BE49-F238E27FC236}">
                  <a16:creationId xmlns:a16="http://schemas.microsoft.com/office/drawing/2014/main" id="{8DAAAB81-B202-48C0-9104-0C733A2F4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EE8E21F1-A571-4057-994C-71A2610665F1}"/>
              </a:ext>
            </a:extLst>
          </p:cNvPr>
          <p:cNvGrpSpPr/>
          <p:nvPr/>
        </p:nvGrpSpPr>
        <p:grpSpPr>
          <a:xfrm>
            <a:off x="15061166" y="5309109"/>
            <a:ext cx="761718" cy="613475"/>
            <a:chOff x="12609429" y="2581836"/>
            <a:chExt cx="815297" cy="656628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D53EC525-A84C-4EE1-A23B-9748242F7259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63" name="Freeform 1967">
              <a:extLst>
                <a:ext uri="{FF2B5EF4-FFF2-40B4-BE49-F238E27FC236}">
                  <a16:creationId xmlns:a16="http://schemas.microsoft.com/office/drawing/2014/main" id="{B095F164-CE94-4157-AA3A-A94092D4E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4D6B7DCB-A7C9-4612-BA6D-5E29C9410A31}"/>
              </a:ext>
            </a:extLst>
          </p:cNvPr>
          <p:cNvGrpSpPr/>
          <p:nvPr/>
        </p:nvGrpSpPr>
        <p:grpSpPr>
          <a:xfrm>
            <a:off x="14254489" y="5447313"/>
            <a:ext cx="761718" cy="613475"/>
            <a:chOff x="12609429" y="2581836"/>
            <a:chExt cx="815297" cy="656628"/>
          </a:xfrm>
        </p:grpSpPr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6425A6FA-8064-4628-A6CA-E44DBF5C44B3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66" name="Freeform 1967">
              <a:extLst>
                <a:ext uri="{FF2B5EF4-FFF2-40B4-BE49-F238E27FC236}">
                  <a16:creationId xmlns:a16="http://schemas.microsoft.com/office/drawing/2014/main" id="{1556C033-94F3-49BD-9965-B94CBA26C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sp>
        <p:nvSpPr>
          <p:cNvPr id="67" name="円弧 66">
            <a:extLst>
              <a:ext uri="{FF2B5EF4-FFF2-40B4-BE49-F238E27FC236}">
                <a16:creationId xmlns:a16="http://schemas.microsoft.com/office/drawing/2014/main" id="{10E733A5-1111-424D-91D4-DAC453BCA9E6}"/>
              </a:ext>
            </a:extLst>
          </p:cNvPr>
          <p:cNvSpPr/>
          <p:nvPr/>
        </p:nvSpPr>
        <p:spPr>
          <a:xfrm rot="5400000">
            <a:off x="14550120" y="8030383"/>
            <a:ext cx="1167599" cy="1203052"/>
          </a:xfrm>
          <a:prstGeom prst="arc">
            <a:avLst>
              <a:gd name="adj1" fmla="val 12657744"/>
              <a:gd name="adj2" fmla="val 8470637"/>
            </a:avLst>
          </a:prstGeom>
          <a:ln w="63500">
            <a:solidFill>
              <a:schemeClr val="accent6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200"/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BD7DA9CA-ACE5-4F4E-8AEE-C2337BE2EFBC}"/>
              </a:ext>
            </a:extLst>
          </p:cNvPr>
          <p:cNvGrpSpPr/>
          <p:nvPr/>
        </p:nvGrpSpPr>
        <p:grpSpPr>
          <a:xfrm>
            <a:off x="9930552" y="8835282"/>
            <a:ext cx="647342" cy="521359"/>
            <a:chOff x="12609429" y="2581836"/>
            <a:chExt cx="815297" cy="656628"/>
          </a:xfrm>
        </p:grpSpPr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E3E82AB8-46C2-469A-A000-EAD55A549604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74" name="Freeform 1967">
              <a:extLst>
                <a:ext uri="{FF2B5EF4-FFF2-40B4-BE49-F238E27FC236}">
                  <a16:creationId xmlns:a16="http://schemas.microsoft.com/office/drawing/2014/main" id="{85ED5570-0DAE-4247-A50B-21EBA2D931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E29A01E4-98FA-4A68-8F7E-799F32EC1707}"/>
              </a:ext>
            </a:extLst>
          </p:cNvPr>
          <p:cNvGrpSpPr/>
          <p:nvPr/>
        </p:nvGrpSpPr>
        <p:grpSpPr>
          <a:xfrm>
            <a:off x="9205586" y="8835282"/>
            <a:ext cx="647342" cy="521359"/>
            <a:chOff x="12609429" y="2581836"/>
            <a:chExt cx="815297" cy="656628"/>
          </a:xfrm>
        </p:grpSpPr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1E831800-376E-48C8-965C-83E5911868B2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77" name="Freeform 1967">
              <a:extLst>
                <a:ext uri="{FF2B5EF4-FFF2-40B4-BE49-F238E27FC236}">
                  <a16:creationId xmlns:a16="http://schemas.microsoft.com/office/drawing/2014/main" id="{8ECE3632-6CA1-46F2-BC6F-30B2F05B7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C4038A8C-0349-4CF4-A9A0-19C8A8CCB07A}"/>
              </a:ext>
            </a:extLst>
          </p:cNvPr>
          <p:cNvSpPr/>
          <p:nvPr/>
        </p:nvSpPr>
        <p:spPr>
          <a:xfrm>
            <a:off x="9447302" y="9410116"/>
            <a:ext cx="2112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Search Result</a:t>
            </a:r>
            <a:endParaRPr lang="ja-JP" altLang="en-US" sz="2400" dirty="0"/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D654963F-EA53-4D2D-AED2-375564747A52}"/>
              </a:ext>
            </a:extLst>
          </p:cNvPr>
          <p:cNvGrpSpPr/>
          <p:nvPr/>
        </p:nvGrpSpPr>
        <p:grpSpPr>
          <a:xfrm>
            <a:off x="5187705" y="5416434"/>
            <a:ext cx="943480" cy="900367"/>
            <a:chOff x="3534290" y="3503873"/>
            <a:chExt cx="983122" cy="938199"/>
          </a:xfrm>
        </p:grpSpPr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1BBE0ED9-EA0A-4999-B880-6773FCC2A6B9}"/>
                </a:ext>
              </a:extLst>
            </p:cNvPr>
            <p:cNvSpPr/>
            <p:nvPr/>
          </p:nvSpPr>
          <p:spPr bwMode="auto">
            <a:xfrm>
              <a:off x="3727082" y="3503873"/>
              <a:ext cx="790330" cy="79033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1" name="円柱 80">
              <a:extLst>
                <a:ext uri="{FF2B5EF4-FFF2-40B4-BE49-F238E27FC236}">
                  <a16:creationId xmlns:a16="http://schemas.microsoft.com/office/drawing/2014/main" id="{DDD1CAE0-BCF6-4440-9D13-28DA36C13454}"/>
                </a:ext>
              </a:extLst>
            </p:cNvPr>
            <p:cNvSpPr/>
            <p:nvPr/>
          </p:nvSpPr>
          <p:spPr>
            <a:xfrm>
              <a:off x="3534290" y="4067687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柱 81">
              <a:extLst>
                <a:ext uri="{FF2B5EF4-FFF2-40B4-BE49-F238E27FC236}">
                  <a16:creationId xmlns:a16="http://schemas.microsoft.com/office/drawing/2014/main" id="{612208F4-6E31-4FDD-8EBD-382F117C6D19}"/>
                </a:ext>
              </a:extLst>
            </p:cNvPr>
            <p:cNvSpPr/>
            <p:nvPr/>
          </p:nvSpPr>
          <p:spPr>
            <a:xfrm>
              <a:off x="3534290" y="3990606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円柱 82">
              <a:extLst>
                <a:ext uri="{FF2B5EF4-FFF2-40B4-BE49-F238E27FC236}">
                  <a16:creationId xmlns:a16="http://schemas.microsoft.com/office/drawing/2014/main" id="{8805A7BC-C626-49B4-B437-1629EA854E14}"/>
                </a:ext>
              </a:extLst>
            </p:cNvPr>
            <p:cNvSpPr/>
            <p:nvPr/>
          </p:nvSpPr>
          <p:spPr>
            <a:xfrm>
              <a:off x="3534290" y="3966209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柱 83">
              <a:extLst>
                <a:ext uri="{FF2B5EF4-FFF2-40B4-BE49-F238E27FC236}">
                  <a16:creationId xmlns:a16="http://schemas.microsoft.com/office/drawing/2014/main" id="{58646125-6C2C-4AC4-BC51-342EBC610750}"/>
                </a:ext>
              </a:extLst>
            </p:cNvPr>
            <p:cNvSpPr/>
            <p:nvPr/>
          </p:nvSpPr>
          <p:spPr>
            <a:xfrm>
              <a:off x="3534290" y="3889127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5" name="円柱 84">
              <a:extLst>
                <a:ext uri="{FF2B5EF4-FFF2-40B4-BE49-F238E27FC236}">
                  <a16:creationId xmlns:a16="http://schemas.microsoft.com/office/drawing/2014/main" id="{33645D4A-72B8-45C9-8187-3A6F0A0A9CF4}"/>
                </a:ext>
              </a:extLst>
            </p:cNvPr>
            <p:cNvSpPr/>
            <p:nvPr/>
          </p:nvSpPr>
          <p:spPr>
            <a:xfrm>
              <a:off x="3534290" y="3865926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柱 85">
              <a:extLst>
                <a:ext uri="{FF2B5EF4-FFF2-40B4-BE49-F238E27FC236}">
                  <a16:creationId xmlns:a16="http://schemas.microsoft.com/office/drawing/2014/main" id="{9A595352-06B9-4980-AFB8-7460ECD97F38}"/>
                </a:ext>
              </a:extLst>
            </p:cNvPr>
            <p:cNvSpPr/>
            <p:nvPr/>
          </p:nvSpPr>
          <p:spPr>
            <a:xfrm>
              <a:off x="3534290" y="3788844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F5926DAA-E54C-4FCF-85AE-12EF21576439}"/>
                </a:ext>
              </a:extLst>
            </p:cNvPr>
            <p:cNvSpPr/>
            <p:nvPr/>
          </p:nvSpPr>
          <p:spPr>
            <a:xfrm>
              <a:off x="3534290" y="3978782"/>
              <a:ext cx="362562" cy="16279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四角形: 角を丸くする 87">
              <a:extLst>
                <a:ext uri="{FF2B5EF4-FFF2-40B4-BE49-F238E27FC236}">
                  <a16:creationId xmlns:a16="http://schemas.microsoft.com/office/drawing/2014/main" id="{69521386-44A7-450F-A1AF-40824812D3C6}"/>
                </a:ext>
              </a:extLst>
            </p:cNvPr>
            <p:cNvSpPr/>
            <p:nvPr/>
          </p:nvSpPr>
          <p:spPr bwMode="auto">
            <a:xfrm>
              <a:off x="3730265" y="3742274"/>
              <a:ext cx="200261" cy="24317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60CD3EAC-2D5B-4122-B3CE-72BB96DBC404}"/>
                </a:ext>
              </a:extLst>
            </p:cNvPr>
            <p:cNvSpPr/>
            <p:nvPr/>
          </p:nvSpPr>
          <p:spPr bwMode="auto">
            <a:xfrm>
              <a:off x="3831095" y="3904284"/>
              <a:ext cx="117355" cy="99174"/>
            </a:xfrm>
            <a:prstGeom prst="roundRect">
              <a:avLst>
                <a:gd name="adj" fmla="val 3952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41E6F998-97D3-44FF-8194-272D2FB0B728}"/>
                </a:ext>
              </a:extLst>
            </p:cNvPr>
            <p:cNvSpPr/>
            <p:nvPr/>
          </p:nvSpPr>
          <p:spPr bwMode="auto">
            <a:xfrm>
              <a:off x="3864638" y="3924819"/>
              <a:ext cx="117355" cy="99174"/>
            </a:xfrm>
            <a:prstGeom prst="roundRect">
              <a:avLst>
                <a:gd name="adj" fmla="val 3952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F46EA815-FF52-4798-A7B9-28AC74B15990}"/>
                </a:ext>
              </a:extLst>
            </p:cNvPr>
            <p:cNvSpPr/>
            <p:nvPr/>
          </p:nvSpPr>
          <p:spPr bwMode="auto">
            <a:xfrm>
              <a:off x="3958743" y="3672135"/>
              <a:ext cx="330055" cy="3300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555AD4FE-62F3-4A0F-9377-77992B618D7B}"/>
                </a:ext>
              </a:extLst>
            </p:cNvPr>
            <p:cNvSpPr/>
            <p:nvPr/>
          </p:nvSpPr>
          <p:spPr bwMode="auto">
            <a:xfrm>
              <a:off x="4010451" y="3722532"/>
              <a:ext cx="226640" cy="2266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3" name="四角形: 角を丸くする 92">
              <a:extLst>
                <a:ext uri="{FF2B5EF4-FFF2-40B4-BE49-F238E27FC236}">
                  <a16:creationId xmlns:a16="http://schemas.microsoft.com/office/drawing/2014/main" id="{570A2DC7-D71F-4628-A8F7-8F58CFECE26C}"/>
                </a:ext>
              </a:extLst>
            </p:cNvPr>
            <p:cNvSpPr/>
            <p:nvPr/>
          </p:nvSpPr>
          <p:spPr bwMode="auto">
            <a:xfrm>
              <a:off x="3958743" y="3821145"/>
              <a:ext cx="330055" cy="256054"/>
            </a:xfrm>
            <a:prstGeom prst="roundRect">
              <a:avLst>
                <a:gd name="adj" fmla="val 2542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A8B53646-5AD7-43CC-9046-8C95E0FAD87F}"/>
                </a:ext>
              </a:extLst>
            </p:cNvPr>
            <p:cNvSpPr/>
            <p:nvPr/>
          </p:nvSpPr>
          <p:spPr bwMode="auto">
            <a:xfrm>
              <a:off x="4069253" y="3861033"/>
              <a:ext cx="106508" cy="1065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5" name="四角形: 角を丸くする 94">
              <a:extLst>
                <a:ext uri="{FF2B5EF4-FFF2-40B4-BE49-F238E27FC236}">
                  <a16:creationId xmlns:a16="http://schemas.microsoft.com/office/drawing/2014/main" id="{D4606AD6-4A94-4C15-94F4-7773DFEE61DC}"/>
                </a:ext>
              </a:extLst>
            </p:cNvPr>
            <p:cNvSpPr/>
            <p:nvPr/>
          </p:nvSpPr>
          <p:spPr bwMode="auto">
            <a:xfrm>
              <a:off x="4096953" y="3950047"/>
              <a:ext cx="50591" cy="84511"/>
            </a:xfrm>
            <a:prstGeom prst="roundRect">
              <a:avLst>
                <a:gd name="adj" fmla="val 2542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9E60AA75-C326-488D-893D-9BC7385EA459}"/>
              </a:ext>
            </a:extLst>
          </p:cNvPr>
          <p:cNvGrpSpPr/>
          <p:nvPr/>
        </p:nvGrpSpPr>
        <p:grpSpPr>
          <a:xfrm>
            <a:off x="14774983" y="8254574"/>
            <a:ext cx="809289" cy="772305"/>
            <a:chOff x="3534290" y="3503873"/>
            <a:chExt cx="983128" cy="938199"/>
          </a:xfrm>
        </p:grpSpPr>
        <p:sp>
          <p:nvSpPr>
            <p:cNvPr id="114" name="楕円 113">
              <a:extLst>
                <a:ext uri="{FF2B5EF4-FFF2-40B4-BE49-F238E27FC236}">
                  <a16:creationId xmlns:a16="http://schemas.microsoft.com/office/drawing/2014/main" id="{E299DC4C-6C1E-469B-AA29-A9FD9E7B4C27}"/>
                </a:ext>
              </a:extLst>
            </p:cNvPr>
            <p:cNvSpPr/>
            <p:nvPr/>
          </p:nvSpPr>
          <p:spPr bwMode="auto">
            <a:xfrm>
              <a:off x="3727087" y="3503873"/>
              <a:ext cx="790331" cy="79033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15" name="円柱 114">
              <a:extLst>
                <a:ext uri="{FF2B5EF4-FFF2-40B4-BE49-F238E27FC236}">
                  <a16:creationId xmlns:a16="http://schemas.microsoft.com/office/drawing/2014/main" id="{D2748516-B31F-412B-BD14-0F4BF7CCA32B}"/>
                </a:ext>
              </a:extLst>
            </p:cNvPr>
            <p:cNvSpPr/>
            <p:nvPr/>
          </p:nvSpPr>
          <p:spPr>
            <a:xfrm>
              <a:off x="3534290" y="4067687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柱 115">
              <a:extLst>
                <a:ext uri="{FF2B5EF4-FFF2-40B4-BE49-F238E27FC236}">
                  <a16:creationId xmlns:a16="http://schemas.microsoft.com/office/drawing/2014/main" id="{107791EA-91A6-42E8-804E-6AE51A16635A}"/>
                </a:ext>
              </a:extLst>
            </p:cNvPr>
            <p:cNvSpPr/>
            <p:nvPr/>
          </p:nvSpPr>
          <p:spPr>
            <a:xfrm>
              <a:off x="3534290" y="3990606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7" name="円柱 116">
              <a:extLst>
                <a:ext uri="{FF2B5EF4-FFF2-40B4-BE49-F238E27FC236}">
                  <a16:creationId xmlns:a16="http://schemas.microsoft.com/office/drawing/2014/main" id="{262325BE-36A0-419F-A1FB-3DC8BD61B498}"/>
                </a:ext>
              </a:extLst>
            </p:cNvPr>
            <p:cNvSpPr/>
            <p:nvPr/>
          </p:nvSpPr>
          <p:spPr>
            <a:xfrm>
              <a:off x="3534290" y="3966209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柱 117">
              <a:extLst>
                <a:ext uri="{FF2B5EF4-FFF2-40B4-BE49-F238E27FC236}">
                  <a16:creationId xmlns:a16="http://schemas.microsoft.com/office/drawing/2014/main" id="{3705FEC2-7168-4C07-8C12-3450B03592E0}"/>
                </a:ext>
              </a:extLst>
            </p:cNvPr>
            <p:cNvSpPr/>
            <p:nvPr/>
          </p:nvSpPr>
          <p:spPr>
            <a:xfrm>
              <a:off x="3534290" y="3889127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9" name="円柱 118">
              <a:extLst>
                <a:ext uri="{FF2B5EF4-FFF2-40B4-BE49-F238E27FC236}">
                  <a16:creationId xmlns:a16="http://schemas.microsoft.com/office/drawing/2014/main" id="{B762FC90-BB0C-4B1A-9B70-69C13989B8C3}"/>
                </a:ext>
              </a:extLst>
            </p:cNvPr>
            <p:cNvSpPr/>
            <p:nvPr/>
          </p:nvSpPr>
          <p:spPr>
            <a:xfrm>
              <a:off x="3534290" y="3865926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柱 119">
              <a:extLst>
                <a:ext uri="{FF2B5EF4-FFF2-40B4-BE49-F238E27FC236}">
                  <a16:creationId xmlns:a16="http://schemas.microsoft.com/office/drawing/2014/main" id="{109BDDE6-3920-420C-A2B6-48EA7168960A}"/>
                </a:ext>
              </a:extLst>
            </p:cNvPr>
            <p:cNvSpPr/>
            <p:nvPr/>
          </p:nvSpPr>
          <p:spPr>
            <a:xfrm>
              <a:off x="3534290" y="3788844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1" name="楕円 120">
              <a:extLst>
                <a:ext uri="{FF2B5EF4-FFF2-40B4-BE49-F238E27FC236}">
                  <a16:creationId xmlns:a16="http://schemas.microsoft.com/office/drawing/2014/main" id="{02565FDE-1F6B-4228-953F-CB2901AA6602}"/>
                </a:ext>
              </a:extLst>
            </p:cNvPr>
            <p:cNvSpPr/>
            <p:nvPr/>
          </p:nvSpPr>
          <p:spPr>
            <a:xfrm>
              <a:off x="3534290" y="3978782"/>
              <a:ext cx="362562" cy="16279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7C8E0456-8B2E-40A8-928D-2CD053BD4872}"/>
                </a:ext>
              </a:extLst>
            </p:cNvPr>
            <p:cNvSpPr/>
            <p:nvPr/>
          </p:nvSpPr>
          <p:spPr bwMode="auto">
            <a:xfrm>
              <a:off x="3730265" y="3742275"/>
              <a:ext cx="200261" cy="24317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9BFF3FE9-EDC1-4308-B3C4-765D1F8363CC}"/>
                </a:ext>
              </a:extLst>
            </p:cNvPr>
            <p:cNvSpPr/>
            <p:nvPr/>
          </p:nvSpPr>
          <p:spPr bwMode="auto">
            <a:xfrm>
              <a:off x="3831095" y="3904283"/>
              <a:ext cx="117355" cy="99174"/>
            </a:xfrm>
            <a:prstGeom prst="roundRect">
              <a:avLst>
                <a:gd name="adj" fmla="val 3952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B9FDBEBC-0582-44A8-B950-677D6BAAD894}"/>
                </a:ext>
              </a:extLst>
            </p:cNvPr>
            <p:cNvSpPr/>
            <p:nvPr/>
          </p:nvSpPr>
          <p:spPr bwMode="auto">
            <a:xfrm>
              <a:off x="3864638" y="3924819"/>
              <a:ext cx="117355" cy="99174"/>
            </a:xfrm>
            <a:prstGeom prst="roundRect">
              <a:avLst>
                <a:gd name="adj" fmla="val 3952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5" name="楕円 124">
              <a:extLst>
                <a:ext uri="{FF2B5EF4-FFF2-40B4-BE49-F238E27FC236}">
                  <a16:creationId xmlns:a16="http://schemas.microsoft.com/office/drawing/2014/main" id="{BC72C793-88C7-4583-B8C8-A4BB46AE38EB}"/>
                </a:ext>
              </a:extLst>
            </p:cNvPr>
            <p:cNvSpPr/>
            <p:nvPr/>
          </p:nvSpPr>
          <p:spPr bwMode="auto">
            <a:xfrm>
              <a:off x="3958743" y="3672135"/>
              <a:ext cx="330055" cy="3300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6" name="楕円 125">
              <a:extLst>
                <a:ext uri="{FF2B5EF4-FFF2-40B4-BE49-F238E27FC236}">
                  <a16:creationId xmlns:a16="http://schemas.microsoft.com/office/drawing/2014/main" id="{D644EA7C-939A-4108-BC96-7E380A79E2A3}"/>
                </a:ext>
              </a:extLst>
            </p:cNvPr>
            <p:cNvSpPr/>
            <p:nvPr/>
          </p:nvSpPr>
          <p:spPr bwMode="auto">
            <a:xfrm>
              <a:off x="4010451" y="3722533"/>
              <a:ext cx="226640" cy="2266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7" name="四角形: 角を丸くする 126">
              <a:extLst>
                <a:ext uri="{FF2B5EF4-FFF2-40B4-BE49-F238E27FC236}">
                  <a16:creationId xmlns:a16="http://schemas.microsoft.com/office/drawing/2014/main" id="{6FFC3929-CB8A-44AE-A84D-E444FC14CDB1}"/>
                </a:ext>
              </a:extLst>
            </p:cNvPr>
            <p:cNvSpPr/>
            <p:nvPr/>
          </p:nvSpPr>
          <p:spPr bwMode="auto">
            <a:xfrm>
              <a:off x="3958743" y="3821144"/>
              <a:ext cx="330055" cy="256054"/>
            </a:xfrm>
            <a:prstGeom prst="roundRect">
              <a:avLst>
                <a:gd name="adj" fmla="val 2542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8" name="楕円 127">
              <a:extLst>
                <a:ext uri="{FF2B5EF4-FFF2-40B4-BE49-F238E27FC236}">
                  <a16:creationId xmlns:a16="http://schemas.microsoft.com/office/drawing/2014/main" id="{50C2F914-EA97-4A69-9FE8-F4BF0A9790E0}"/>
                </a:ext>
              </a:extLst>
            </p:cNvPr>
            <p:cNvSpPr/>
            <p:nvPr/>
          </p:nvSpPr>
          <p:spPr bwMode="auto">
            <a:xfrm>
              <a:off x="4069252" y="3861032"/>
              <a:ext cx="106508" cy="1065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9" name="四角形: 角を丸くする 128">
              <a:extLst>
                <a:ext uri="{FF2B5EF4-FFF2-40B4-BE49-F238E27FC236}">
                  <a16:creationId xmlns:a16="http://schemas.microsoft.com/office/drawing/2014/main" id="{F911DD9E-849B-4B8B-B851-D0541BC293DE}"/>
                </a:ext>
              </a:extLst>
            </p:cNvPr>
            <p:cNvSpPr/>
            <p:nvPr/>
          </p:nvSpPr>
          <p:spPr bwMode="auto">
            <a:xfrm>
              <a:off x="4096954" y="3950047"/>
              <a:ext cx="50591" cy="84511"/>
            </a:xfrm>
            <a:prstGeom prst="roundRect">
              <a:avLst>
                <a:gd name="adj" fmla="val 2542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A76FBDBE-5451-400B-8E14-A8C7762C649B}"/>
              </a:ext>
            </a:extLst>
          </p:cNvPr>
          <p:cNvGrpSpPr/>
          <p:nvPr/>
        </p:nvGrpSpPr>
        <p:grpSpPr>
          <a:xfrm>
            <a:off x="14654230" y="5726194"/>
            <a:ext cx="761718" cy="613475"/>
            <a:chOff x="12609429" y="2581836"/>
            <a:chExt cx="815297" cy="656628"/>
          </a:xfrm>
        </p:grpSpPr>
        <p:sp>
          <p:nvSpPr>
            <p:cNvPr id="131" name="正方形/長方形 130">
              <a:extLst>
                <a:ext uri="{FF2B5EF4-FFF2-40B4-BE49-F238E27FC236}">
                  <a16:creationId xmlns:a16="http://schemas.microsoft.com/office/drawing/2014/main" id="{ACD59C3A-4D70-4525-BAC8-AF3960C9EDCD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132" name="Freeform 1967">
              <a:extLst>
                <a:ext uri="{FF2B5EF4-FFF2-40B4-BE49-F238E27FC236}">
                  <a16:creationId xmlns:a16="http://schemas.microsoft.com/office/drawing/2014/main" id="{4677310F-1E1E-4ED7-94A0-48C61DA42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sp>
        <p:nvSpPr>
          <p:cNvPr id="137" name="角丸四角形 184">
            <a:extLst>
              <a:ext uri="{FF2B5EF4-FFF2-40B4-BE49-F238E27FC236}">
                <a16:creationId xmlns:a16="http://schemas.microsoft.com/office/drawing/2014/main" id="{667A5A48-030B-4AE2-84CF-9B96AE5BFBDA}"/>
              </a:ext>
            </a:extLst>
          </p:cNvPr>
          <p:cNvSpPr/>
          <p:nvPr/>
        </p:nvSpPr>
        <p:spPr>
          <a:xfrm>
            <a:off x="1005709" y="7081103"/>
            <a:ext cx="2189139" cy="626034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</a:rPr>
              <a:t>Search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grpSp>
        <p:nvGrpSpPr>
          <p:cNvPr id="138" name="グループ化 137">
            <a:extLst>
              <a:ext uri="{FF2B5EF4-FFF2-40B4-BE49-F238E27FC236}">
                <a16:creationId xmlns:a16="http://schemas.microsoft.com/office/drawing/2014/main" id="{1A7A64C6-EBD9-4094-8953-AE030A217B62}"/>
              </a:ext>
            </a:extLst>
          </p:cNvPr>
          <p:cNvGrpSpPr/>
          <p:nvPr/>
        </p:nvGrpSpPr>
        <p:grpSpPr>
          <a:xfrm>
            <a:off x="9946801" y="4687904"/>
            <a:ext cx="832974" cy="670864"/>
            <a:chOff x="12609429" y="2581836"/>
            <a:chExt cx="815297" cy="656628"/>
          </a:xfrm>
        </p:grpSpPr>
        <p:sp>
          <p:nvSpPr>
            <p:cNvPr id="139" name="正方形/長方形 138">
              <a:extLst>
                <a:ext uri="{FF2B5EF4-FFF2-40B4-BE49-F238E27FC236}">
                  <a16:creationId xmlns:a16="http://schemas.microsoft.com/office/drawing/2014/main" id="{7469AA6D-8702-4776-8E2C-EA3A467E129F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140" name="Freeform 1967">
              <a:extLst>
                <a:ext uri="{FF2B5EF4-FFF2-40B4-BE49-F238E27FC236}">
                  <a16:creationId xmlns:a16="http://schemas.microsoft.com/office/drawing/2014/main" id="{F454185C-9A04-4169-8C63-A4973F3B8C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141" name="グループ化 140">
            <a:extLst>
              <a:ext uri="{FF2B5EF4-FFF2-40B4-BE49-F238E27FC236}">
                <a16:creationId xmlns:a16="http://schemas.microsoft.com/office/drawing/2014/main" id="{C1A2BB68-5FCB-403B-AE35-E0F82BBB70B1}"/>
              </a:ext>
            </a:extLst>
          </p:cNvPr>
          <p:cNvGrpSpPr/>
          <p:nvPr/>
        </p:nvGrpSpPr>
        <p:grpSpPr>
          <a:xfrm>
            <a:off x="11103287" y="4623303"/>
            <a:ext cx="943480" cy="900367"/>
            <a:chOff x="3534290" y="3503873"/>
            <a:chExt cx="983122" cy="938199"/>
          </a:xfrm>
        </p:grpSpPr>
        <p:sp>
          <p:nvSpPr>
            <p:cNvPr id="142" name="楕円 141">
              <a:extLst>
                <a:ext uri="{FF2B5EF4-FFF2-40B4-BE49-F238E27FC236}">
                  <a16:creationId xmlns:a16="http://schemas.microsoft.com/office/drawing/2014/main" id="{CD2A284A-ACF0-4D5D-9210-C9D72885E9FE}"/>
                </a:ext>
              </a:extLst>
            </p:cNvPr>
            <p:cNvSpPr/>
            <p:nvPr/>
          </p:nvSpPr>
          <p:spPr bwMode="auto">
            <a:xfrm>
              <a:off x="3727082" y="3503873"/>
              <a:ext cx="790330" cy="79033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43" name="円柱 142">
              <a:extLst>
                <a:ext uri="{FF2B5EF4-FFF2-40B4-BE49-F238E27FC236}">
                  <a16:creationId xmlns:a16="http://schemas.microsoft.com/office/drawing/2014/main" id="{39145151-F0FE-471C-9FDD-D7E20794BDC3}"/>
                </a:ext>
              </a:extLst>
            </p:cNvPr>
            <p:cNvSpPr/>
            <p:nvPr/>
          </p:nvSpPr>
          <p:spPr>
            <a:xfrm>
              <a:off x="3534290" y="4067687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柱 143">
              <a:extLst>
                <a:ext uri="{FF2B5EF4-FFF2-40B4-BE49-F238E27FC236}">
                  <a16:creationId xmlns:a16="http://schemas.microsoft.com/office/drawing/2014/main" id="{5F43983A-D0C2-4873-8D44-DDC2A83622B1}"/>
                </a:ext>
              </a:extLst>
            </p:cNvPr>
            <p:cNvSpPr/>
            <p:nvPr/>
          </p:nvSpPr>
          <p:spPr>
            <a:xfrm>
              <a:off x="3534290" y="3990606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5" name="円柱 144">
              <a:extLst>
                <a:ext uri="{FF2B5EF4-FFF2-40B4-BE49-F238E27FC236}">
                  <a16:creationId xmlns:a16="http://schemas.microsoft.com/office/drawing/2014/main" id="{0DFE9386-FD57-4E4A-A8AD-A410D57ECC80}"/>
                </a:ext>
              </a:extLst>
            </p:cNvPr>
            <p:cNvSpPr/>
            <p:nvPr/>
          </p:nvSpPr>
          <p:spPr>
            <a:xfrm>
              <a:off x="3534290" y="3966209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柱 145">
              <a:extLst>
                <a:ext uri="{FF2B5EF4-FFF2-40B4-BE49-F238E27FC236}">
                  <a16:creationId xmlns:a16="http://schemas.microsoft.com/office/drawing/2014/main" id="{CA3C62E6-8FBA-482D-8C4E-F13311D555D7}"/>
                </a:ext>
              </a:extLst>
            </p:cNvPr>
            <p:cNvSpPr/>
            <p:nvPr/>
          </p:nvSpPr>
          <p:spPr>
            <a:xfrm>
              <a:off x="3534290" y="3889127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円柱 146">
              <a:extLst>
                <a:ext uri="{FF2B5EF4-FFF2-40B4-BE49-F238E27FC236}">
                  <a16:creationId xmlns:a16="http://schemas.microsoft.com/office/drawing/2014/main" id="{F112C6DF-1326-4844-BCFC-378677408368}"/>
                </a:ext>
              </a:extLst>
            </p:cNvPr>
            <p:cNvSpPr/>
            <p:nvPr/>
          </p:nvSpPr>
          <p:spPr>
            <a:xfrm>
              <a:off x="3534290" y="3865926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柱 147">
              <a:extLst>
                <a:ext uri="{FF2B5EF4-FFF2-40B4-BE49-F238E27FC236}">
                  <a16:creationId xmlns:a16="http://schemas.microsoft.com/office/drawing/2014/main" id="{41ED62D9-7D7F-4753-8B47-1E1A0D22C158}"/>
                </a:ext>
              </a:extLst>
            </p:cNvPr>
            <p:cNvSpPr/>
            <p:nvPr/>
          </p:nvSpPr>
          <p:spPr>
            <a:xfrm>
              <a:off x="3534290" y="3788844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9" name="楕円 148">
              <a:extLst>
                <a:ext uri="{FF2B5EF4-FFF2-40B4-BE49-F238E27FC236}">
                  <a16:creationId xmlns:a16="http://schemas.microsoft.com/office/drawing/2014/main" id="{1DA30C82-7F07-4021-A564-9FD3E923820A}"/>
                </a:ext>
              </a:extLst>
            </p:cNvPr>
            <p:cNvSpPr/>
            <p:nvPr/>
          </p:nvSpPr>
          <p:spPr>
            <a:xfrm>
              <a:off x="3534290" y="3978782"/>
              <a:ext cx="362562" cy="16279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四角形: 角を丸くする 149">
              <a:extLst>
                <a:ext uri="{FF2B5EF4-FFF2-40B4-BE49-F238E27FC236}">
                  <a16:creationId xmlns:a16="http://schemas.microsoft.com/office/drawing/2014/main" id="{F961028A-46C1-416A-B187-23EC406EF73A}"/>
                </a:ext>
              </a:extLst>
            </p:cNvPr>
            <p:cNvSpPr/>
            <p:nvPr/>
          </p:nvSpPr>
          <p:spPr bwMode="auto">
            <a:xfrm>
              <a:off x="3730265" y="3742274"/>
              <a:ext cx="200261" cy="24317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1" name="四角形: 角を丸くする 150">
              <a:extLst>
                <a:ext uri="{FF2B5EF4-FFF2-40B4-BE49-F238E27FC236}">
                  <a16:creationId xmlns:a16="http://schemas.microsoft.com/office/drawing/2014/main" id="{C75F9179-D7F1-4D5A-B173-20BA6CA7FFED}"/>
                </a:ext>
              </a:extLst>
            </p:cNvPr>
            <p:cNvSpPr/>
            <p:nvPr/>
          </p:nvSpPr>
          <p:spPr bwMode="auto">
            <a:xfrm>
              <a:off x="3831095" y="3904284"/>
              <a:ext cx="117355" cy="99174"/>
            </a:xfrm>
            <a:prstGeom prst="roundRect">
              <a:avLst>
                <a:gd name="adj" fmla="val 3952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2" name="四角形: 角を丸くする 151">
              <a:extLst>
                <a:ext uri="{FF2B5EF4-FFF2-40B4-BE49-F238E27FC236}">
                  <a16:creationId xmlns:a16="http://schemas.microsoft.com/office/drawing/2014/main" id="{E6237EDF-06C1-4911-B679-D406EA4D1170}"/>
                </a:ext>
              </a:extLst>
            </p:cNvPr>
            <p:cNvSpPr/>
            <p:nvPr/>
          </p:nvSpPr>
          <p:spPr bwMode="auto">
            <a:xfrm>
              <a:off x="3864638" y="3924819"/>
              <a:ext cx="117355" cy="99174"/>
            </a:xfrm>
            <a:prstGeom prst="roundRect">
              <a:avLst>
                <a:gd name="adj" fmla="val 3952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A5315247-EC68-4EA8-A747-04C732169E6A}"/>
                </a:ext>
              </a:extLst>
            </p:cNvPr>
            <p:cNvSpPr/>
            <p:nvPr/>
          </p:nvSpPr>
          <p:spPr bwMode="auto">
            <a:xfrm>
              <a:off x="3958743" y="3672135"/>
              <a:ext cx="330055" cy="3300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4" name="楕円 153">
              <a:extLst>
                <a:ext uri="{FF2B5EF4-FFF2-40B4-BE49-F238E27FC236}">
                  <a16:creationId xmlns:a16="http://schemas.microsoft.com/office/drawing/2014/main" id="{3AFD77DC-5105-48D3-883C-D43AD12B3296}"/>
                </a:ext>
              </a:extLst>
            </p:cNvPr>
            <p:cNvSpPr/>
            <p:nvPr/>
          </p:nvSpPr>
          <p:spPr bwMode="auto">
            <a:xfrm>
              <a:off x="4010451" y="3722532"/>
              <a:ext cx="226640" cy="2266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5" name="四角形: 角を丸くする 154">
              <a:extLst>
                <a:ext uri="{FF2B5EF4-FFF2-40B4-BE49-F238E27FC236}">
                  <a16:creationId xmlns:a16="http://schemas.microsoft.com/office/drawing/2014/main" id="{8676EF56-A618-4C23-8F4F-3C1492C9CB72}"/>
                </a:ext>
              </a:extLst>
            </p:cNvPr>
            <p:cNvSpPr/>
            <p:nvPr/>
          </p:nvSpPr>
          <p:spPr bwMode="auto">
            <a:xfrm>
              <a:off x="3958743" y="3821145"/>
              <a:ext cx="330055" cy="256054"/>
            </a:xfrm>
            <a:prstGeom prst="roundRect">
              <a:avLst>
                <a:gd name="adj" fmla="val 2542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6" name="楕円 155">
              <a:extLst>
                <a:ext uri="{FF2B5EF4-FFF2-40B4-BE49-F238E27FC236}">
                  <a16:creationId xmlns:a16="http://schemas.microsoft.com/office/drawing/2014/main" id="{81BFFA38-E701-4FB9-ACDD-77C1D30E9714}"/>
                </a:ext>
              </a:extLst>
            </p:cNvPr>
            <p:cNvSpPr/>
            <p:nvPr/>
          </p:nvSpPr>
          <p:spPr bwMode="auto">
            <a:xfrm>
              <a:off x="4069253" y="3861033"/>
              <a:ext cx="106508" cy="1065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7" name="四角形: 角を丸くする 156">
              <a:extLst>
                <a:ext uri="{FF2B5EF4-FFF2-40B4-BE49-F238E27FC236}">
                  <a16:creationId xmlns:a16="http://schemas.microsoft.com/office/drawing/2014/main" id="{903F238C-F8A0-40D7-A74C-048B594420F9}"/>
                </a:ext>
              </a:extLst>
            </p:cNvPr>
            <p:cNvSpPr/>
            <p:nvPr/>
          </p:nvSpPr>
          <p:spPr bwMode="auto">
            <a:xfrm>
              <a:off x="4096953" y="3950047"/>
              <a:ext cx="50591" cy="84511"/>
            </a:xfrm>
            <a:prstGeom prst="roundRect">
              <a:avLst>
                <a:gd name="adj" fmla="val 2542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F35B4701-CC85-47B6-81B2-4965B27FB83A}"/>
              </a:ext>
            </a:extLst>
          </p:cNvPr>
          <p:cNvSpPr/>
          <p:nvPr/>
        </p:nvSpPr>
        <p:spPr>
          <a:xfrm>
            <a:off x="7045630" y="9356648"/>
            <a:ext cx="1938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Client (User)</a:t>
            </a:r>
            <a:endParaRPr lang="ja-JP" altLang="en-US" sz="2400" dirty="0"/>
          </a:p>
        </p:txBody>
      </p:sp>
      <p:pic>
        <p:nvPicPr>
          <p:cNvPr id="160" name="図 159">
            <a:extLst>
              <a:ext uri="{FF2B5EF4-FFF2-40B4-BE49-F238E27FC236}">
                <a16:creationId xmlns:a16="http://schemas.microsoft.com/office/drawing/2014/main" id="{1A2B11D8-E7BE-442A-B502-EEDE18880E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6"/>
          <a:stretch/>
        </p:blipFill>
        <p:spPr>
          <a:xfrm>
            <a:off x="7101203" y="7468894"/>
            <a:ext cx="1201003" cy="1918411"/>
          </a:xfrm>
          <a:prstGeom prst="rect">
            <a:avLst/>
          </a:prstGeom>
        </p:spPr>
      </p:pic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01E90991-5C4E-4655-A455-15D6C8375BAA}"/>
              </a:ext>
            </a:extLst>
          </p:cNvPr>
          <p:cNvCxnSpPr>
            <a:cxnSpLocks/>
          </p:cNvCxnSpPr>
          <p:nvPr/>
        </p:nvCxnSpPr>
        <p:spPr>
          <a:xfrm flipH="1">
            <a:off x="8403446" y="8677762"/>
            <a:ext cx="5175880" cy="0"/>
          </a:xfrm>
          <a:prstGeom prst="line">
            <a:avLst/>
          </a:prstGeom>
          <a:ln w="635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reeform 1912">
            <a:extLst>
              <a:ext uri="{FF2B5EF4-FFF2-40B4-BE49-F238E27FC236}">
                <a16:creationId xmlns:a16="http://schemas.microsoft.com/office/drawing/2014/main" id="{A9C64EF0-FDDC-4D2D-BEA0-4CAC0F56B80F}"/>
              </a:ext>
            </a:extLst>
          </p:cNvPr>
          <p:cNvSpPr>
            <a:spLocks noEditPoints="1"/>
          </p:cNvSpPr>
          <p:nvPr/>
        </p:nvSpPr>
        <p:spPr bwMode="auto">
          <a:xfrm>
            <a:off x="3152185" y="8740442"/>
            <a:ext cx="880790" cy="487477"/>
          </a:xfrm>
          <a:custGeom>
            <a:avLst/>
            <a:gdLst>
              <a:gd name="T0" fmla="*/ 93 w 176"/>
              <a:gd name="T1" fmla="*/ 32 h 96"/>
              <a:gd name="T2" fmla="*/ 48 w 176"/>
              <a:gd name="T3" fmla="*/ 0 h 96"/>
              <a:gd name="T4" fmla="*/ 0 w 176"/>
              <a:gd name="T5" fmla="*/ 48 h 96"/>
              <a:gd name="T6" fmla="*/ 48 w 176"/>
              <a:gd name="T7" fmla="*/ 96 h 96"/>
              <a:gd name="T8" fmla="*/ 93 w 176"/>
              <a:gd name="T9" fmla="*/ 64 h 96"/>
              <a:gd name="T10" fmla="*/ 128 w 176"/>
              <a:gd name="T11" fmla="*/ 64 h 96"/>
              <a:gd name="T12" fmla="*/ 128 w 176"/>
              <a:gd name="T13" fmla="*/ 96 h 96"/>
              <a:gd name="T14" fmla="*/ 160 w 176"/>
              <a:gd name="T15" fmla="*/ 96 h 96"/>
              <a:gd name="T16" fmla="*/ 160 w 176"/>
              <a:gd name="T17" fmla="*/ 64 h 96"/>
              <a:gd name="T18" fmla="*/ 176 w 176"/>
              <a:gd name="T19" fmla="*/ 64 h 96"/>
              <a:gd name="T20" fmla="*/ 176 w 176"/>
              <a:gd name="T21" fmla="*/ 32 h 96"/>
              <a:gd name="T22" fmla="*/ 93 w 176"/>
              <a:gd name="T23" fmla="*/ 32 h 96"/>
              <a:gd name="T24" fmla="*/ 48 w 176"/>
              <a:gd name="T25" fmla="*/ 64 h 96"/>
              <a:gd name="T26" fmla="*/ 32 w 176"/>
              <a:gd name="T27" fmla="*/ 48 h 96"/>
              <a:gd name="T28" fmla="*/ 48 w 176"/>
              <a:gd name="T29" fmla="*/ 32 h 96"/>
              <a:gd name="T30" fmla="*/ 64 w 176"/>
              <a:gd name="T31" fmla="*/ 48 h 96"/>
              <a:gd name="T32" fmla="*/ 48 w 176"/>
              <a:gd name="T33" fmla="*/ 6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96">
                <a:moveTo>
                  <a:pt x="93" y="32"/>
                </a:moveTo>
                <a:cubicBezTo>
                  <a:pt x="87" y="13"/>
                  <a:pt x="69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75"/>
                  <a:pt x="21" y="96"/>
                  <a:pt x="48" y="96"/>
                </a:cubicBezTo>
                <a:cubicBezTo>
                  <a:pt x="69" y="96"/>
                  <a:pt x="87" y="83"/>
                  <a:pt x="93" y="64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32"/>
                  <a:pt x="176" y="32"/>
                  <a:pt x="176" y="32"/>
                </a:cubicBezTo>
                <a:lnTo>
                  <a:pt x="93" y="32"/>
                </a:lnTo>
                <a:close/>
                <a:moveTo>
                  <a:pt x="48" y="64"/>
                </a:moveTo>
                <a:cubicBezTo>
                  <a:pt x="39" y="64"/>
                  <a:pt x="32" y="57"/>
                  <a:pt x="32" y="48"/>
                </a:cubicBezTo>
                <a:cubicBezTo>
                  <a:pt x="32" y="39"/>
                  <a:pt x="39" y="32"/>
                  <a:pt x="48" y="32"/>
                </a:cubicBezTo>
                <a:cubicBezTo>
                  <a:pt x="57" y="32"/>
                  <a:pt x="64" y="39"/>
                  <a:pt x="64" y="48"/>
                </a:cubicBezTo>
                <a:cubicBezTo>
                  <a:pt x="64" y="57"/>
                  <a:pt x="57" y="64"/>
                  <a:pt x="48" y="64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 dirty="0">
              <a:latin typeface="+mn-lt"/>
              <a:ea typeface="+mn-ea"/>
            </a:endParaRPr>
          </a:p>
        </p:txBody>
      </p:sp>
      <p:sp>
        <p:nvSpPr>
          <p:cNvPr id="169" name="Freeform 1822">
            <a:extLst>
              <a:ext uri="{FF2B5EF4-FFF2-40B4-BE49-F238E27FC236}">
                <a16:creationId xmlns:a16="http://schemas.microsoft.com/office/drawing/2014/main" id="{1D26C016-0CE4-4EB5-A0F9-BB2A0FEA38AC}"/>
              </a:ext>
            </a:extLst>
          </p:cNvPr>
          <p:cNvSpPr>
            <a:spLocks/>
          </p:cNvSpPr>
          <p:nvPr/>
        </p:nvSpPr>
        <p:spPr bwMode="auto">
          <a:xfrm rot="766491" flipH="1">
            <a:off x="2846881" y="7981838"/>
            <a:ext cx="2074621" cy="1289548"/>
          </a:xfrm>
          <a:custGeom>
            <a:avLst/>
            <a:gdLst>
              <a:gd name="T0" fmla="*/ 56 w 144"/>
              <a:gd name="T1" fmla="*/ 32 h 120"/>
              <a:gd name="T2" fmla="*/ 56 w 144"/>
              <a:gd name="T3" fmla="*/ 0 h 120"/>
              <a:gd name="T4" fmla="*/ 0 w 144"/>
              <a:gd name="T5" fmla="*/ 56 h 120"/>
              <a:gd name="T6" fmla="*/ 56 w 144"/>
              <a:gd name="T7" fmla="*/ 112 h 120"/>
              <a:gd name="T8" fmla="*/ 56 w 144"/>
              <a:gd name="T9" fmla="*/ 79 h 120"/>
              <a:gd name="T10" fmla="*/ 144 w 144"/>
              <a:gd name="T11" fmla="*/ 120 h 120"/>
              <a:gd name="T12" fmla="*/ 56 w 144"/>
              <a:gd name="T13" fmla="*/ 3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120">
                <a:moveTo>
                  <a:pt x="56" y="32"/>
                </a:moveTo>
                <a:cubicBezTo>
                  <a:pt x="56" y="0"/>
                  <a:pt x="56" y="0"/>
                  <a:pt x="56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79"/>
                  <a:pt x="56" y="79"/>
                  <a:pt x="56" y="79"/>
                </a:cubicBezTo>
                <a:cubicBezTo>
                  <a:pt x="96" y="79"/>
                  <a:pt x="124" y="92"/>
                  <a:pt x="144" y="120"/>
                </a:cubicBezTo>
                <a:cubicBezTo>
                  <a:pt x="136" y="80"/>
                  <a:pt x="112" y="40"/>
                  <a:pt x="56" y="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ja-JP" altLang="en-US" sz="1333" dirty="0">
              <a:solidFill>
                <a:schemeClr val="accent2"/>
              </a:solidFill>
            </a:endParaRP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4343D342-E897-44EC-8E84-8F86A2187070}"/>
              </a:ext>
            </a:extLst>
          </p:cNvPr>
          <p:cNvSpPr/>
          <p:nvPr/>
        </p:nvSpPr>
        <p:spPr>
          <a:xfrm>
            <a:off x="3264097" y="9211239"/>
            <a:ext cx="542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SK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正方形/長方形 190">
                <a:extLst>
                  <a:ext uri="{FF2B5EF4-FFF2-40B4-BE49-F238E27FC236}">
                    <a16:creationId xmlns:a16="http://schemas.microsoft.com/office/drawing/2014/main" id="{4C833F8C-7295-44BA-9FDA-EAD7B724A617}"/>
                  </a:ext>
                </a:extLst>
              </p:cNvPr>
              <p:cNvSpPr/>
              <p:nvPr/>
            </p:nvSpPr>
            <p:spPr>
              <a:xfrm>
                <a:off x="9958328" y="7699512"/>
                <a:ext cx="5318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91" name="正方形/長方形 190">
                <a:extLst>
                  <a:ext uri="{FF2B5EF4-FFF2-40B4-BE49-F238E27FC236}">
                    <a16:creationId xmlns:a16="http://schemas.microsoft.com/office/drawing/2014/main" id="{4C833F8C-7295-44BA-9FDA-EAD7B724A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328" y="7699512"/>
                <a:ext cx="53181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Freeform 2505">
            <a:extLst>
              <a:ext uri="{FF2B5EF4-FFF2-40B4-BE49-F238E27FC236}">
                <a16:creationId xmlns:a16="http://schemas.microsoft.com/office/drawing/2014/main" id="{6F9B86EF-F5F3-4192-BD97-2CEB397131D3}"/>
              </a:ext>
            </a:extLst>
          </p:cNvPr>
          <p:cNvSpPr>
            <a:spLocks noEditPoints="1"/>
          </p:cNvSpPr>
          <p:nvPr/>
        </p:nvSpPr>
        <p:spPr bwMode="auto">
          <a:xfrm>
            <a:off x="9837495" y="7665624"/>
            <a:ext cx="911206" cy="913119"/>
          </a:xfrm>
          <a:custGeom>
            <a:avLst/>
            <a:gdLst>
              <a:gd name="T0" fmla="*/ 100 w 140"/>
              <a:gd name="T1" fmla="*/ 88 h 140"/>
              <a:gd name="T2" fmla="*/ 94 w 140"/>
              <a:gd name="T3" fmla="*/ 88 h 140"/>
              <a:gd name="T4" fmla="*/ 91 w 140"/>
              <a:gd name="T5" fmla="*/ 86 h 140"/>
              <a:gd name="T6" fmla="*/ 104 w 140"/>
              <a:gd name="T7" fmla="*/ 52 h 140"/>
              <a:gd name="T8" fmla="*/ 52 w 140"/>
              <a:gd name="T9" fmla="*/ 0 h 140"/>
              <a:gd name="T10" fmla="*/ 0 w 140"/>
              <a:gd name="T11" fmla="*/ 52 h 140"/>
              <a:gd name="T12" fmla="*/ 52 w 140"/>
              <a:gd name="T13" fmla="*/ 104 h 140"/>
              <a:gd name="T14" fmla="*/ 86 w 140"/>
              <a:gd name="T15" fmla="*/ 91 h 140"/>
              <a:gd name="T16" fmla="*/ 88 w 140"/>
              <a:gd name="T17" fmla="*/ 94 h 140"/>
              <a:gd name="T18" fmla="*/ 88 w 140"/>
              <a:gd name="T19" fmla="*/ 100 h 140"/>
              <a:gd name="T20" fmla="*/ 128 w 140"/>
              <a:gd name="T21" fmla="*/ 140 h 140"/>
              <a:gd name="T22" fmla="*/ 140 w 140"/>
              <a:gd name="T23" fmla="*/ 128 h 140"/>
              <a:gd name="T24" fmla="*/ 100 w 140"/>
              <a:gd name="T25" fmla="*/ 88 h 140"/>
              <a:gd name="T26" fmla="*/ 52 w 140"/>
              <a:gd name="T27" fmla="*/ 88 h 140"/>
              <a:gd name="T28" fmla="*/ 16 w 140"/>
              <a:gd name="T29" fmla="*/ 52 h 140"/>
              <a:gd name="T30" fmla="*/ 52 w 140"/>
              <a:gd name="T31" fmla="*/ 16 h 140"/>
              <a:gd name="T32" fmla="*/ 88 w 140"/>
              <a:gd name="T33" fmla="*/ 52 h 140"/>
              <a:gd name="T34" fmla="*/ 52 w 140"/>
              <a:gd name="T35" fmla="*/ 8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140">
                <a:moveTo>
                  <a:pt x="100" y="88"/>
                </a:moveTo>
                <a:cubicBezTo>
                  <a:pt x="94" y="88"/>
                  <a:pt x="94" y="88"/>
                  <a:pt x="94" y="88"/>
                </a:cubicBezTo>
                <a:cubicBezTo>
                  <a:pt x="91" y="86"/>
                  <a:pt x="91" y="86"/>
                  <a:pt x="91" y="86"/>
                </a:cubicBezTo>
                <a:cubicBezTo>
                  <a:pt x="99" y="77"/>
                  <a:pt x="104" y="65"/>
                  <a:pt x="104" y="52"/>
                </a:cubicBezTo>
                <a:cubicBezTo>
                  <a:pt x="104" y="23"/>
                  <a:pt x="81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1"/>
                  <a:pt x="23" y="104"/>
                  <a:pt x="52" y="104"/>
                </a:cubicBezTo>
                <a:cubicBezTo>
                  <a:pt x="65" y="104"/>
                  <a:pt x="77" y="99"/>
                  <a:pt x="86" y="91"/>
                </a:cubicBezTo>
                <a:cubicBezTo>
                  <a:pt x="88" y="94"/>
                  <a:pt x="88" y="94"/>
                  <a:pt x="88" y="9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40" y="128"/>
                  <a:pt x="140" y="128"/>
                  <a:pt x="140" y="128"/>
                </a:cubicBezTo>
                <a:lnTo>
                  <a:pt x="100" y="88"/>
                </a:lnTo>
                <a:close/>
                <a:moveTo>
                  <a:pt x="52" y="88"/>
                </a:moveTo>
                <a:cubicBezTo>
                  <a:pt x="32" y="88"/>
                  <a:pt x="16" y="72"/>
                  <a:pt x="16" y="52"/>
                </a:cubicBezTo>
                <a:cubicBezTo>
                  <a:pt x="16" y="32"/>
                  <a:pt x="32" y="16"/>
                  <a:pt x="52" y="16"/>
                </a:cubicBezTo>
                <a:cubicBezTo>
                  <a:pt x="72" y="16"/>
                  <a:pt x="88" y="32"/>
                  <a:pt x="88" y="52"/>
                </a:cubicBezTo>
                <a:cubicBezTo>
                  <a:pt x="88" y="72"/>
                  <a:pt x="72" y="88"/>
                  <a:pt x="52" y="88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ja-JP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正方形/長方形 192">
                <a:extLst>
                  <a:ext uri="{FF2B5EF4-FFF2-40B4-BE49-F238E27FC236}">
                    <a16:creationId xmlns:a16="http://schemas.microsoft.com/office/drawing/2014/main" id="{DD2BCBB6-C4A8-43C5-B84D-4478341B4252}"/>
                  </a:ext>
                </a:extLst>
              </p:cNvPr>
              <p:cNvSpPr/>
              <p:nvPr/>
            </p:nvSpPr>
            <p:spPr>
              <a:xfrm>
                <a:off x="10645754" y="8754901"/>
                <a:ext cx="54472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93" name="正方形/長方形 192">
                <a:extLst>
                  <a:ext uri="{FF2B5EF4-FFF2-40B4-BE49-F238E27FC236}">
                    <a16:creationId xmlns:a16="http://schemas.microsoft.com/office/drawing/2014/main" id="{DD2BCBB6-C4A8-43C5-B84D-4478341B42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754" y="8754901"/>
                <a:ext cx="54472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" name="グループ化 193">
            <a:extLst>
              <a:ext uri="{FF2B5EF4-FFF2-40B4-BE49-F238E27FC236}">
                <a16:creationId xmlns:a16="http://schemas.microsoft.com/office/drawing/2014/main" id="{0C8D5C29-5970-4E5E-AC97-982A54B33528}"/>
              </a:ext>
            </a:extLst>
          </p:cNvPr>
          <p:cNvGrpSpPr/>
          <p:nvPr/>
        </p:nvGrpSpPr>
        <p:grpSpPr>
          <a:xfrm>
            <a:off x="11135898" y="8833921"/>
            <a:ext cx="647342" cy="521359"/>
            <a:chOff x="12609429" y="2581836"/>
            <a:chExt cx="815297" cy="656628"/>
          </a:xfrm>
        </p:grpSpPr>
        <p:sp>
          <p:nvSpPr>
            <p:cNvPr id="195" name="正方形/長方形 194">
              <a:extLst>
                <a:ext uri="{FF2B5EF4-FFF2-40B4-BE49-F238E27FC236}">
                  <a16:creationId xmlns:a16="http://schemas.microsoft.com/office/drawing/2014/main" id="{A126EE6C-9F45-4854-B6E3-141ED8499C96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196" name="Freeform 1967">
              <a:extLst>
                <a:ext uri="{FF2B5EF4-FFF2-40B4-BE49-F238E27FC236}">
                  <a16:creationId xmlns:a16="http://schemas.microsoft.com/office/drawing/2014/main" id="{3EC308A8-E979-47D0-9E06-5A4BA6AC5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sp>
        <p:nvSpPr>
          <p:cNvPr id="163" name="Freeform 75">
            <a:extLst>
              <a:ext uri="{FF2B5EF4-FFF2-40B4-BE49-F238E27FC236}">
                <a16:creationId xmlns:a16="http://schemas.microsoft.com/office/drawing/2014/main" id="{5C85A508-6E68-4E05-B677-DA3C692F19E5}"/>
              </a:ext>
            </a:extLst>
          </p:cNvPr>
          <p:cNvSpPr>
            <a:spLocks noEditPoints="1"/>
          </p:cNvSpPr>
          <p:nvPr/>
        </p:nvSpPr>
        <p:spPr bwMode="auto">
          <a:xfrm>
            <a:off x="12636665" y="5444727"/>
            <a:ext cx="646907" cy="924383"/>
          </a:xfrm>
          <a:custGeom>
            <a:avLst/>
            <a:gdLst>
              <a:gd name="T0" fmla="*/ 246 w 267"/>
              <a:gd name="T1" fmla="*/ 179 h 384"/>
              <a:gd name="T2" fmla="*/ 230 w 267"/>
              <a:gd name="T3" fmla="*/ 155 h 384"/>
              <a:gd name="T4" fmla="*/ 203 w 267"/>
              <a:gd name="T5" fmla="*/ 116 h 384"/>
              <a:gd name="T6" fmla="*/ 177 w 267"/>
              <a:gd name="T7" fmla="*/ 69 h 384"/>
              <a:gd name="T8" fmla="*/ 156 w 267"/>
              <a:gd name="T9" fmla="*/ 17 h 384"/>
              <a:gd name="T10" fmla="*/ 147 w 267"/>
              <a:gd name="T11" fmla="*/ 4 h 384"/>
              <a:gd name="T12" fmla="*/ 133 w 267"/>
              <a:gd name="T13" fmla="*/ 0 h 384"/>
              <a:gd name="T14" fmla="*/ 120 w 267"/>
              <a:gd name="T15" fmla="*/ 4 h 384"/>
              <a:gd name="T16" fmla="*/ 111 w 267"/>
              <a:gd name="T17" fmla="*/ 17 h 384"/>
              <a:gd name="T18" fmla="*/ 90 w 267"/>
              <a:gd name="T19" fmla="*/ 69 h 384"/>
              <a:gd name="T20" fmla="*/ 64 w 267"/>
              <a:gd name="T21" fmla="*/ 116 h 384"/>
              <a:gd name="T22" fmla="*/ 37 w 267"/>
              <a:gd name="T23" fmla="*/ 155 h 384"/>
              <a:gd name="T24" fmla="*/ 21 w 267"/>
              <a:gd name="T25" fmla="*/ 179 h 384"/>
              <a:gd name="T26" fmla="*/ 0 w 267"/>
              <a:gd name="T27" fmla="*/ 250 h 384"/>
              <a:gd name="T28" fmla="*/ 39 w 267"/>
              <a:gd name="T29" fmla="*/ 345 h 384"/>
              <a:gd name="T30" fmla="*/ 133 w 267"/>
              <a:gd name="T31" fmla="*/ 384 h 384"/>
              <a:gd name="T32" fmla="*/ 228 w 267"/>
              <a:gd name="T33" fmla="*/ 345 h 384"/>
              <a:gd name="T34" fmla="*/ 267 w 267"/>
              <a:gd name="T35" fmla="*/ 250 h 384"/>
              <a:gd name="T36" fmla="*/ 246 w 267"/>
              <a:gd name="T37" fmla="*/ 179 h 384"/>
              <a:gd name="T38" fmla="*/ 124 w 267"/>
              <a:gd name="T39" fmla="*/ 307 h 384"/>
              <a:gd name="T40" fmla="*/ 100 w 267"/>
              <a:gd name="T41" fmla="*/ 317 h 384"/>
              <a:gd name="T42" fmla="*/ 77 w 267"/>
              <a:gd name="T43" fmla="*/ 307 h 384"/>
              <a:gd name="T44" fmla="*/ 67 w 267"/>
              <a:gd name="T45" fmla="*/ 284 h 384"/>
              <a:gd name="T46" fmla="*/ 72 w 267"/>
              <a:gd name="T47" fmla="*/ 266 h 384"/>
              <a:gd name="T48" fmla="*/ 76 w 267"/>
              <a:gd name="T49" fmla="*/ 260 h 384"/>
              <a:gd name="T50" fmla="*/ 83 w 267"/>
              <a:gd name="T51" fmla="*/ 250 h 384"/>
              <a:gd name="T52" fmla="*/ 89 w 267"/>
              <a:gd name="T53" fmla="*/ 238 h 384"/>
              <a:gd name="T54" fmla="*/ 95 w 267"/>
              <a:gd name="T55" fmla="*/ 225 h 384"/>
              <a:gd name="T56" fmla="*/ 100 w 267"/>
              <a:gd name="T57" fmla="*/ 221 h 384"/>
              <a:gd name="T58" fmla="*/ 106 w 267"/>
              <a:gd name="T59" fmla="*/ 225 h 384"/>
              <a:gd name="T60" fmla="*/ 111 w 267"/>
              <a:gd name="T61" fmla="*/ 238 h 384"/>
              <a:gd name="T62" fmla="*/ 118 w 267"/>
              <a:gd name="T63" fmla="*/ 250 h 384"/>
              <a:gd name="T64" fmla="*/ 124 w 267"/>
              <a:gd name="T65" fmla="*/ 260 h 384"/>
              <a:gd name="T66" fmla="*/ 128 w 267"/>
              <a:gd name="T67" fmla="*/ 266 h 384"/>
              <a:gd name="T68" fmla="*/ 133 w 267"/>
              <a:gd name="T69" fmla="*/ 284 h 384"/>
              <a:gd name="T70" fmla="*/ 124 w 267"/>
              <a:gd name="T71" fmla="*/ 307 h 384"/>
              <a:gd name="T72" fmla="*/ 124 w 267"/>
              <a:gd name="T73" fmla="*/ 307 h 384"/>
              <a:gd name="T74" fmla="*/ 124 w 267"/>
              <a:gd name="T75" fmla="*/ 307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67" h="384">
                <a:moveTo>
                  <a:pt x="246" y="179"/>
                </a:moveTo>
                <a:cubicBezTo>
                  <a:pt x="245" y="177"/>
                  <a:pt x="239" y="169"/>
                  <a:pt x="230" y="155"/>
                </a:cubicBezTo>
                <a:cubicBezTo>
                  <a:pt x="220" y="141"/>
                  <a:pt x="211" y="128"/>
                  <a:pt x="203" y="116"/>
                </a:cubicBezTo>
                <a:cubicBezTo>
                  <a:pt x="195" y="104"/>
                  <a:pt x="187" y="88"/>
                  <a:pt x="177" y="69"/>
                </a:cubicBezTo>
                <a:cubicBezTo>
                  <a:pt x="168" y="50"/>
                  <a:pt x="161" y="33"/>
                  <a:pt x="156" y="17"/>
                </a:cubicBezTo>
                <a:cubicBezTo>
                  <a:pt x="154" y="11"/>
                  <a:pt x="151" y="7"/>
                  <a:pt x="147" y="4"/>
                </a:cubicBezTo>
                <a:cubicBezTo>
                  <a:pt x="142" y="1"/>
                  <a:pt x="138" y="0"/>
                  <a:pt x="133" y="0"/>
                </a:cubicBezTo>
                <a:cubicBezTo>
                  <a:pt x="129" y="0"/>
                  <a:pt x="125" y="1"/>
                  <a:pt x="120" y="4"/>
                </a:cubicBezTo>
                <a:cubicBezTo>
                  <a:pt x="116" y="7"/>
                  <a:pt x="113" y="11"/>
                  <a:pt x="111" y="17"/>
                </a:cubicBezTo>
                <a:cubicBezTo>
                  <a:pt x="106" y="33"/>
                  <a:pt x="99" y="50"/>
                  <a:pt x="90" y="69"/>
                </a:cubicBezTo>
                <a:cubicBezTo>
                  <a:pt x="80" y="88"/>
                  <a:pt x="71" y="104"/>
                  <a:pt x="64" y="116"/>
                </a:cubicBezTo>
                <a:cubicBezTo>
                  <a:pt x="56" y="128"/>
                  <a:pt x="47" y="141"/>
                  <a:pt x="37" y="155"/>
                </a:cubicBezTo>
                <a:cubicBezTo>
                  <a:pt x="28" y="169"/>
                  <a:pt x="22" y="177"/>
                  <a:pt x="21" y="179"/>
                </a:cubicBezTo>
                <a:cubicBezTo>
                  <a:pt x="7" y="201"/>
                  <a:pt x="0" y="225"/>
                  <a:pt x="0" y="250"/>
                </a:cubicBezTo>
                <a:cubicBezTo>
                  <a:pt x="0" y="287"/>
                  <a:pt x="13" y="319"/>
                  <a:pt x="39" y="345"/>
                </a:cubicBezTo>
                <a:cubicBezTo>
                  <a:pt x="65" y="371"/>
                  <a:pt x="97" y="384"/>
                  <a:pt x="133" y="384"/>
                </a:cubicBezTo>
                <a:cubicBezTo>
                  <a:pt x="170" y="384"/>
                  <a:pt x="202" y="371"/>
                  <a:pt x="228" y="345"/>
                </a:cubicBezTo>
                <a:cubicBezTo>
                  <a:pt x="254" y="319"/>
                  <a:pt x="267" y="287"/>
                  <a:pt x="267" y="250"/>
                </a:cubicBezTo>
                <a:cubicBezTo>
                  <a:pt x="267" y="225"/>
                  <a:pt x="260" y="201"/>
                  <a:pt x="246" y="179"/>
                </a:cubicBezTo>
                <a:close/>
                <a:moveTo>
                  <a:pt x="124" y="307"/>
                </a:moveTo>
                <a:cubicBezTo>
                  <a:pt x="117" y="314"/>
                  <a:pt x="109" y="317"/>
                  <a:pt x="100" y="317"/>
                </a:cubicBezTo>
                <a:cubicBezTo>
                  <a:pt x="91" y="317"/>
                  <a:pt x="83" y="314"/>
                  <a:pt x="77" y="307"/>
                </a:cubicBezTo>
                <a:cubicBezTo>
                  <a:pt x="70" y="301"/>
                  <a:pt x="67" y="293"/>
                  <a:pt x="67" y="284"/>
                </a:cubicBezTo>
                <a:cubicBezTo>
                  <a:pt x="67" y="277"/>
                  <a:pt x="68" y="271"/>
                  <a:pt x="72" y="266"/>
                </a:cubicBezTo>
                <a:cubicBezTo>
                  <a:pt x="72" y="265"/>
                  <a:pt x="73" y="264"/>
                  <a:pt x="76" y="260"/>
                </a:cubicBezTo>
                <a:cubicBezTo>
                  <a:pt x="79" y="256"/>
                  <a:pt x="81" y="253"/>
                  <a:pt x="83" y="250"/>
                </a:cubicBezTo>
                <a:cubicBezTo>
                  <a:pt x="85" y="247"/>
                  <a:pt x="87" y="243"/>
                  <a:pt x="89" y="238"/>
                </a:cubicBezTo>
                <a:cubicBezTo>
                  <a:pt x="92" y="234"/>
                  <a:pt x="93" y="229"/>
                  <a:pt x="95" y="225"/>
                </a:cubicBezTo>
                <a:cubicBezTo>
                  <a:pt x="95" y="222"/>
                  <a:pt x="97" y="221"/>
                  <a:pt x="100" y="221"/>
                </a:cubicBezTo>
                <a:cubicBezTo>
                  <a:pt x="103" y="221"/>
                  <a:pt x="105" y="222"/>
                  <a:pt x="106" y="225"/>
                </a:cubicBezTo>
                <a:cubicBezTo>
                  <a:pt x="107" y="229"/>
                  <a:pt x="109" y="234"/>
                  <a:pt x="111" y="238"/>
                </a:cubicBezTo>
                <a:cubicBezTo>
                  <a:pt x="114" y="243"/>
                  <a:pt x="116" y="247"/>
                  <a:pt x="118" y="250"/>
                </a:cubicBezTo>
                <a:cubicBezTo>
                  <a:pt x="119" y="253"/>
                  <a:pt x="122" y="256"/>
                  <a:pt x="124" y="260"/>
                </a:cubicBezTo>
                <a:cubicBezTo>
                  <a:pt x="127" y="264"/>
                  <a:pt x="128" y="265"/>
                  <a:pt x="128" y="266"/>
                </a:cubicBezTo>
                <a:cubicBezTo>
                  <a:pt x="132" y="271"/>
                  <a:pt x="133" y="277"/>
                  <a:pt x="133" y="284"/>
                </a:cubicBezTo>
                <a:cubicBezTo>
                  <a:pt x="133" y="293"/>
                  <a:pt x="130" y="301"/>
                  <a:pt x="124" y="307"/>
                </a:cubicBezTo>
                <a:close/>
                <a:moveTo>
                  <a:pt x="124" y="307"/>
                </a:moveTo>
                <a:cubicBezTo>
                  <a:pt x="124" y="307"/>
                  <a:pt x="124" y="307"/>
                  <a:pt x="124" y="30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endParaRPr lang="ja-JP" altLang="en-US" sz="7199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CE4CA3A-1953-4F61-8A38-FAD0B2F81822}"/>
              </a:ext>
            </a:extLst>
          </p:cNvPr>
          <p:cNvSpPr txBox="1"/>
          <p:nvPr/>
        </p:nvSpPr>
        <p:spPr>
          <a:xfrm>
            <a:off x="12284588" y="6348611"/>
            <a:ext cx="135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accent2"/>
                </a:solidFill>
              </a:rPr>
              <a:t>Leakage</a:t>
            </a:r>
            <a:endParaRPr kumimoji="1" lang="ja-JP" altLang="en-US" sz="2400" dirty="0">
              <a:solidFill>
                <a:schemeClr val="accent2"/>
              </a:solidFill>
            </a:endParaRPr>
          </a:p>
        </p:txBody>
      </p:sp>
      <p:sp>
        <p:nvSpPr>
          <p:cNvPr id="164" name="Freeform 75">
            <a:extLst>
              <a:ext uri="{FF2B5EF4-FFF2-40B4-BE49-F238E27FC236}">
                <a16:creationId xmlns:a16="http://schemas.microsoft.com/office/drawing/2014/main" id="{0D1B8FF7-E4EA-4DFE-ACA9-E1E47C6DAF44}"/>
              </a:ext>
            </a:extLst>
          </p:cNvPr>
          <p:cNvSpPr>
            <a:spLocks noEditPoints="1"/>
          </p:cNvSpPr>
          <p:nvPr/>
        </p:nvSpPr>
        <p:spPr bwMode="auto">
          <a:xfrm>
            <a:off x="12636665" y="8555749"/>
            <a:ext cx="646907" cy="924383"/>
          </a:xfrm>
          <a:custGeom>
            <a:avLst/>
            <a:gdLst>
              <a:gd name="T0" fmla="*/ 246 w 267"/>
              <a:gd name="T1" fmla="*/ 179 h 384"/>
              <a:gd name="T2" fmla="*/ 230 w 267"/>
              <a:gd name="T3" fmla="*/ 155 h 384"/>
              <a:gd name="T4" fmla="*/ 203 w 267"/>
              <a:gd name="T5" fmla="*/ 116 h 384"/>
              <a:gd name="T6" fmla="*/ 177 w 267"/>
              <a:gd name="T7" fmla="*/ 69 h 384"/>
              <a:gd name="T8" fmla="*/ 156 w 267"/>
              <a:gd name="T9" fmla="*/ 17 h 384"/>
              <a:gd name="T10" fmla="*/ 147 w 267"/>
              <a:gd name="T11" fmla="*/ 4 h 384"/>
              <a:gd name="T12" fmla="*/ 133 w 267"/>
              <a:gd name="T13" fmla="*/ 0 h 384"/>
              <a:gd name="T14" fmla="*/ 120 w 267"/>
              <a:gd name="T15" fmla="*/ 4 h 384"/>
              <a:gd name="T16" fmla="*/ 111 w 267"/>
              <a:gd name="T17" fmla="*/ 17 h 384"/>
              <a:gd name="T18" fmla="*/ 90 w 267"/>
              <a:gd name="T19" fmla="*/ 69 h 384"/>
              <a:gd name="T20" fmla="*/ 64 w 267"/>
              <a:gd name="T21" fmla="*/ 116 h 384"/>
              <a:gd name="T22" fmla="*/ 37 w 267"/>
              <a:gd name="T23" fmla="*/ 155 h 384"/>
              <a:gd name="T24" fmla="*/ 21 w 267"/>
              <a:gd name="T25" fmla="*/ 179 h 384"/>
              <a:gd name="T26" fmla="*/ 0 w 267"/>
              <a:gd name="T27" fmla="*/ 250 h 384"/>
              <a:gd name="T28" fmla="*/ 39 w 267"/>
              <a:gd name="T29" fmla="*/ 345 h 384"/>
              <a:gd name="T30" fmla="*/ 133 w 267"/>
              <a:gd name="T31" fmla="*/ 384 h 384"/>
              <a:gd name="T32" fmla="*/ 228 w 267"/>
              <a:gd name="T33" fmla="*/ 345 h 384"/>
              <a:gd name="T34" fmla="*/ 267 w 267"/>
              <a:gd name="T35" fmla="*/ 250 h 384"/>
              <a:gd name="T36" fmla="*/ 246 w 267"/>
              <a:gd name="T37" fmla="*/ 179 h 384"/>
              <a:gd name="T38" fmla="*/ 124 w 267"/>
              <a:gd name="T39" fmla="*/ 307 h 384"/>
              <a:gd name="T40" fmla="*/ 100 w 267"/>
              <a:gd name="T41" fmla="*/ 317 h 384"/>
              <a:gd name="T42" fmla="*/ 77 w 267"/>
              <a:gd name="T43" fmla="*/ 307 h 384"/>
              <a:gd name="T44" fmla="*/ 67 w 267"/>
              <a:gd name="T45" fmla="*/ 284 h 384"/>
              <a:gd name="T46" fmla="*/ 72 w 267"/>
              <a:gd name="T47" fmla="*/ 266 h 384"/>
              <a:gd name="T48" fmla="*/ 76 w 267"/>
              <a:gd name="T49" fmla="*/ 260 h 384"/>
              <a:gd name="T50" fmla="*/ 83 w 267"/>
              <a:gd name="T51" fmla="*/ 250 h 384"/>
              <a:gd name="T52" fmla="*/ 89 w 267"/>
              <a:gd name="T53" fmla="*/ 238 h 384"/>
              <a:gd name="T54" fmla="*/ 95 w 267"/>
              <a:gd name="T55" fmla="*/ 225 h 384"/>
              <a:gd name="T56" fmla="*/ 100 w 267"/>
              <a:gd name="T57" fmla="*/ 221 h 384"/>
              <a:gd name="T58" fmla="*/ 106 w 267"/>
              <a:gd name="T59" fmla="*/ 225 h 384"/>
              <a:gd name="T60" fmla="*/ 111 w 267"/>
              <a:gd name="T61" fmla="*/ 238 h 384"/>
              <a:gd name="T62" fmla="*/ 118 w 267"/>
              <a:gd name="T63" fmla="*/ 250 h 384"/>
              <a:gd name="T64" fmla="*/ 124 w 267"/>
              <a:gd name="T65" fmla="*/ 260 h 384"/>
              <a:gd name="T66" fmla="*/ 128 w 267"/>
              <a:gd name="T67" fmla="*/ 266 h 384"/>
              <a:gd name="T68" fmla="*/ 133 w 267"/>
              <a:gd name="T69" fmla="*/ 284 h 384"/>
              <a:gd name="T70" fmla="*/ 124 w 267"/>
              <a:gd name="T71" fmla="*/ 307 h 384"/>
              <a:gd name="T72" fmla="*/ 124 w 267"/>
              <a:gd name="T73" fmla="*/ 307 h 384"/>
              <a:gd name="T74" fmla="*/ 124 w 267"/>
              <a:gd name="T75" fmla="*/ 307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67" h="384">
                <a:moveTo>
                  <a:pt x="246" y="179"/>
                </a:moveTo>
                <a:cubicBezTo>
                  <a:pt x="245" y="177"/>
                  <a:pt x="239" y="169"/>
                  <a:pt x="230" y="155"/>
                </a:cubicBezTo>
                <a:cubicBezTo>
                  <a:pt x="220" y="141"/>
                  <a:pt x="211" y="128"/>
                  <a:pt x="203" y="116"/>
                </a:cubicBezTo>
                <a:cubicBezTo>
                  <a:pt x="195" y="104"/>
                  <a:pt x="187" y="88"/>
                  <a:pt x="177" y="69"/>
                </a:cubicBezTo>
                <a:cubicBezTo>
                  <a:pt x="168" y="50"/>
                  <a:pt x="161" y="33"/>
                  <a:pt x="156" y="17"/>
                </a:cubicBezTo>
                <a:cubicBezTo>
                  <a:pt x="154" y="11"/>
                  <a:pt x="151" y="7"/>
                  <a:pt x="147" y="4"/>
                </a:cubicBezTo>
                <a:cubicBezTo>
                  <a:pt x="142" y="1"/>
                  <a:pt x="138" y="0"/>
                  <a:pt x="133" y="0"/>
                </a:cubicBezTo>
                <a:cubicBezTo>
                  <a:pt x="129" y="0"/>
                  <a:pt x="125" y="1"/>
                  <a:pt x="120" y="4"/>
                </a:cubicBezTo>
                <a:cubicBezTo>
                  <a:pt x="116" y="7"/>
                  <a:pt x="113" y="11"/>
                  <a:pt x="111" y="17"/>
                </a:cubicBezTo>
                <a:cubicBezTo>
                  <a:pt x="106" y="33"/>
                  <a:pt x="99" y="50"/>
                  <a:pt x="90" y="69"/>
                </a:cubicBezTo>
                <a:cubicBezTo>
                  <a:pt x="80" y="88"/>
                  <a:pt x="71" y="104"/>
                  <a:pt x="64" y="116"/>
                </a:cubicBezTo>
                <a:cubicBezTo>
                  <a:pt x="56" y="128"/>
                  <a:pt x="47" y="141"/>
                  <a:pt x="37" y="155"/>
                </a:cubicBezTo>
                <a:cubicBezTo>
                  <a:pt x="28" y="169"/>
                  <a:pt x="22" y="177"/>
                  <a:pt x="21" y="179"/>
                </a:cubicBezTo>
                <a:cubicBezTo>
                  <a:pt x="7" y="201"/>
                  <a:pt x="0" y="225"/>
                  <a:pt x="0" y="250"/>
                </a:cubicBezTo>
                <a:cubicBezTo>
                  <a:pt x="0" y="287"/>
                  <a:pt x="13" y="319"/>
                  <a:pt x="39" y="345"/>
                </a:cubicBezTo>
                <a:cubicBezTo>
                  <a:pt x="65" y="371"/>
                  <a:pt x="97" y="384"/>
                  <a:pt x="133" y="384"/>
                </a:cubicBezTo>
                <a:cubicBezTo>
                  <a:pt x="170" y="384"/>
                  <a:pt x="202" y="371"/>
                  <a:pt x="228" y="345"/>
                </a:cubicBezTo>
                <a:cubicBezTo>
                  <a:pt x="254" y="319"/>
                  <a:pt x="267" y="287"/>
                  <a:pt x="267" y="250"/>
                </a:cubicBezTo>
                <a:cubicBezTo>
                  <a:pt x="267" y="225"/>
                  <a:pt x="260" y="201"/>
                  <a:pt x="246" y="179"/>
                </a:cubicBezTo>
                <a:close/>
                <a:moveTo>
                  <a:pt x="124" y="307"/>
                </a:moveTo>
                <a:cubicBezTo>
                  <a:pt x="117" y="314"/>
                  <a:pt x="109" y="317"/>
                  <a:pt x="100" y="317"/>
                </a:cubicBezTo>
                <a:cubicBezTo>
                  <a:pt x="91" y="317"/>
                  <a:pt x="83" y="314"/>
                  <a:pt x="77" y="307"/>
                </a:cubicBezTo>
                <a:cubicBezTo>
                  <a:pt x="70" y="301"/>
                  <a:pt x="67" y="293"/>
                  <a:pt x="67" y="284"/>
                </a:cubicBezTo>
                <a:cubicBezTo>
                  <a:pt x="67" y="277"/>
                  <a:pt x="68" y="271"/>
                  <a:pt x="72" y="266"/>
                </a:cubicBezTo>
                <a:cubicBezTo>
                  <a:pt x="72" y="265"/>
                  <a:pt x="73" y="264"/>
                  <a:pt x="76" y="260"/>
                </a:cubicBezTo>
                <a:cubicBezTo>
                  <a:pt x="79" y="256"/>
                  <a:pt x="81" y="253"/>
                  <a:pt x="83" y="250"/>
                </a:cubicBezTo>
                <a:cubicBezTo>
                  <a:pt x="85" y="247"/>
                  <a:pt x="87" y="243"/>
                  <a:pt x="89" y="238"/>
                </a:cubicBezTo>
                <a:cubicBezTo>
                  <a:pt x="92" y="234"/>
                  <a:pt x="93" y="229"/>
                  <a:pt x="95" y="225"/>
                </a:cubicBezTo>
                <a:cubicBezTo>
                  <a:pt x="95" y="222"/>
                  <a:pt x="97" y="221"/>
                  <a:pt x="100" y="221"/>
                </a:cubicBezTo>
                <a:cubicBezTo>
                  <a:pt x="103" y="221"/>
                  <a:pt x="105" y="222"/>
                  <a:pt x="106" y="225"/>
                </a:cubicBezTo>
                <a:cubicBezTo>
                  <a:pt x="107" y="229"/>
                  <a:pt x="109" y="234"/>
                  <a:pt x="111" y="238"/>
                </a:cubicBezTo>
                <a:cubicBezTo>
                  <a:pt x="114" y="243"/>
                  <a:pt x="116" y="247"/>
                  <a:pt x="118" y="250"/>
                </a:cubicBezTo>
                <a:cubicBezTo>
                  <a:pt x="119" y="253"/>
                  <a:pt x="122" y="256"/>
                  <a:pt x="124" y="260"/>
                </a:cubicBezTo>
                <a:cubicBezTo>
                  <a:pt x="127" y="264"/>
                  <a:pt x="128" y="265"/>
                  <a:pt x="128" y="266"/>
                </a:cubicBezTo>
                <a:cubicBezTo>
                  <a:pt x="132" y="271"/>
                  <a:pt x="133" y="277"/>
                  <a:pt x="133" y="284"/>
                </a:cubicBezTo>
                <a:cubicBezTo>
                  <a:pt x="133" y="293"/>
                  <a:pt x="130" y="301"/>
                  <a:pt x="124" y="307"/>
                </a:cubicBezTo>
                <a:close/>
                <a:moveTo>
                  <a:pt x="124" y="307"/>
                </a:moveTo>
                <a:cubicBezTo>
                  <a:pt x="124" y="307"/>
                  <a:pt x="124" y="307"/>
                  <a:pt x="124" y="30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endParaRPr lang="ja-JP" altLang="en-US" sz="7199"/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D7393B41-4BD2-4604-8EE2-06624CCFD6AD}"/>
              </a:ext>
            </a:extLst>
          </p:cNvPr>
          <p:cNvSpPr txBox="1"/>
          <p:nvPr/>
        </p:nvSpPr>
        <p:spPr>
          <a:xfrm>
            <a:off x="12284588" y="9441052"/>
            <a:ext cx="135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accent2"/>
                </a:solidFill>
              </a:rPr>
              <a:t>Leakage</a:t>
            </a:r>
            <a:endParaRPr kumimoji="1" lang="ja-JP" alt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1" grpId="0"/>
      <p:bldP spid="42" grpId="0"/>
      <p:bldP spid="43" grpId="0"/>
      <p:bldP spid="46" grpId="0" animBg="1"/>
      <p:bldP spid="51" grpId="0"/>
      <p:bldP spid="52" grpId="0"/>
      <p:bldP spid="53" grpId="0" animBg="1"/>
      <p:bldP spid="56" grpId="0"/>
      <p:bldP spid="67" grpId="0" animBg="1"/>
      <p:bldP spid="78" grpId="0"/>
      <p:bldP spid="168" grpId="0" animBg="1"/>
      <p:bldP spid="169" grpId="0" animBg="1"/>
      <p:bldP spid="170" grpId="0"/>
      <p:bldP spid="191" grpId="0"/>
      <p:bldP spid="192" grpId="0" animBg="1"/>
      <p:bldP spid="193" grpId="0"/>
      <p:bldP spid="163" grpId="0" animBg="1"/>
      <p:bldP spid="13" grpId="0"/>
      <p:bldP spid="164" grpId="0" animBg="1"/>
      <p:bldP spid="1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9D6C79-A44F-B428-CF3C-53D5275A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to Manage Multiple Users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FF2F5E3-32AF-2CB2-457D-B1DE6DCC19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FDC474-5ED5-0AF5-34C7-53BD51DD05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7100" y="1816099"/>
            <a:ext cx="16687800" cy="1858825"/>
          </a:xfrm>
        </p:spPr>
        <p:txBody>
          <a:bodyPr>
            <a:normAutofit/>
          </a:bodyPr>
          <a:lstStyle/>
          <a:p>
            <a:r>
              <a:rPr kumimoji="1" lang="en-US" altLang="ja-JP" u="sng" dirty="0"/>
              <a:t>Naïve approach</a:t>
            </a:r>
            <a:r>
              <a:rPr kumimoji="1" lang="en-US" altLang="ja-JP" dirty="0"/>
              <a:t>: Sharing the secret key among all users</a:t>
            </a:r>
          </a:p>
          <a:p>
            <a:pPr lvl="1"/>
            <a:r>
              <a:rPr lang="en-US" altLang="ja-JP" dirty="0">
                <a:solidFill>
                  <a:schemeClr val="accent2"/>
                </a:solidFill>
              </a:rPr>
              <a:t>If some user leaks it, then the security of SSE is immediately compromised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CEBAC5A-DBB1-80B7-6630-3094446C8161}"/>
              </a:ext>
            </a:extLst>
          </p:cNvPr>
          <p:cNvGrpSpPr/>
          <p:nvPr/>
        </p:nvGrpSpPr>
        <p:grpSpPr>
          <a:xfrm>
            <a:off x="14605046" y="6119802"/>
            <a:ext cx="1019053" cy="1836029"/>
            <a:chOff x="3681839" y="3553759"/>
            <a:chExt cx="816746" cy="1471532"/>
          </a:xfrm>
        </p:grpSpPr>
        <p:sp>
          <p:nvSpPr>
            <p:cNvPr id="6" name="円柱 5">
              <a:extLst>
                <a:ext uri="{FF2B5EF4-FFF2-40B4-BE49-F238E27FC236}">
                  <a16:creationId xmlns:a16="http://schemas.microsoft.com/office/drawing/2014/main" id="{3C2F544C-D397-7C7F-6CB4-56E0FBFE0823}"/>
                </a:ext>
              </a:extLst>
            </p:cNvPr>
            <p:cNvSpPr/>
            <p:nvPr/>
          </p:nvSpPr>
          <p:spPr>
            <a:xfrm>
              <a:off x="3681839" y="4181912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柱 6">
              <a:extLst>
                <a:ext uri="{FF2B5EF4-FFF2-40B4-BE49-F238E27FC236}">
                  <a16:creationId xmlns:a16="http://schemas.microsoft.com/office/drawing/2014/main" id="{ADD34C14-8513-FD6E-7291-316D2CC542CD}"/>
                </a:ext>
              </a:extLst>
            </p:cNvPr>
            <p:cNvSpPr/>
            <p:nvPr/>
          </p:nvSpPr>
          <p:spPr>
            <a:xfrm>
              <a:off x="3681839" y="4008269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柱 7">
              <a:extLst>
                <a:ext uri="{FF2B5EF4-FFF2-40B4-BE49-F238E27FC236}">
                  <a16:creationId xmlns:a16="http://schemas.microsoft.com/office/drawing/2014/main" id="{4324FE13-EF40-3A88-E2EA-F799F93D6387}"/>
                </a:ext>
              </a:extLst>
            </p:cNvPr>
            <p:cNvSpPr/>
            <p:nvPr/>
          </p:nvSpPr>
          <p:spPr>
            <a:xfrm>
              <a:off x="3681839" y="3953310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柱 8">
              <a:extLst>
                <a:ext uri="{FF2B5EF4-FFF2-40B4-BE49-F238E27FC236}">
                  <a16:creationId xmlns:a16="http://schemas.microsoft.com/office/drawing/2014/main" id="{F64EA63C-6AB6-54EE-E134-14AAA56D36D0}"/>
                </a:ext>
              </a:extLst>
            </p:cNvPr>
            <p:cNvSpPr/>
            <p:nvPr/>
          </p:nvSpPr>
          <p:spPr>
            <a:xfrm>
              <a:off x="3681839" y="3779667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円柱 9">
              <a:extLst>
                <a:ext uri="{FF2B5EF4-FFF2-40B4-BE49-F238E27FC236}">
                  <a16:creationId xmlns:a16="http://schemas.microsoft.com/office/drawing/2014/main" id="{FCC7AB62-468D-AB35-B0F0-36F34B9A3464}"/>
                </a:ext>
              </a:extLst>
            </p:cNvPr>
            <p:cNvSpPr/>
            <p:nvPr/>
          </p:nvSpPr>
          <p:spPr>
            <a:xfrm>
              <a:off x="3681839" y="3727402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柱 10">
              <a:extLst>
                <a:ext uri="{FF2B5EF4-FFF2-40B4-BE49-F238E27FC236}">
                  <a16:creationId xmlns:a16="http://schemas.microsoft.com/office/drawing/2014/main" id="{A42963A2-8EB3-82F9-A53A-7E6011F01824}"/>
                </a:ext>
              </a:extLst>
            </p:cNvPr>
            <p:cNvSpPr/>
            <p:nvPr/>
          </p:nvSpPr>
          <p:spPr>
            <a:xfrm>
              <a:off x="3681839" y="3553759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6D3AB42B-EA00-150B-7259-A94017687591}"/>
                </a:ext>
              </a:extLst>
            </p:cNvPr>
            <p:cNvSpPr/>
            <p:nvPr/>
          </p:nvSpPr>
          <p:spPr>
            <a:xfrm>
              <a:off x="3681839" y="3981634"/>
              <a:ext cx="816746" cy="36673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角丸四角形 96">
            <a:extLst>
              <a:ext uri="{FF2B5EF4-FFF2-40B4-BE49-F238E27FC236}">
                <a16:creationId xmlns:a16="http://schemas.microsoft.com/office/drawing/2014/main" id="{51BEF4D4-989D-8487-9140-D14EDFF28E41}"/>
              </a:ext>
            </a:extLst>
          </p:cNvPr>
          <p:cNvSpPr/>
          <p:nvPr/>
        </p:nvSpPr>
        <p:spPr>
          <a:xfrm>
            <a:off x="13742628" y="4625501"/>
            <a:ext cx="2664269" cy="527540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7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7891DE6-DF1C-60D9-A391-945D3AA39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831" y="3239836"/>
            <a:ext cx="1437149" cy="147652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8A67E7B-D025-DB47-F719-5082F884A3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6"/>
          <a:stretch/>
        </p:blipFill>
        <p:spPr>
          <a:xfrm>
            <a:off x="7101203" y="4431665"/>
            <a:ext cx="1201003" cy="1918411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94CB3BC7-75FD-31A4-DDA9-F699AA74953F}"/>
              </a:ext>
            </a:extLst>
          </p:cNvPr>
          <p:cNvGrpSpPr/>
          <p:nvPr/>
        </p:nvGrpSpPr>
        <p:grpSpPr>
          <a:xfrm>
            <a:off x="14403408" y="7448228"/>
            <a:ext cx="546306" cy="670462"/>
            <a:chOff x="-881937" y="3294154"/>
            <a:chExt cx="215680" cy="264696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EFC6B97C-5F7A-C010-2837-6A825F6CF516}"/>
                </a:ext>
              </a:extLst>
            </p:cNvPr>
            <p:cNvSpPr/>
            <p:nvPr/>
          </p:nvSpPr>
          <p:spPr bwMode="auto">
            <a:xfrm>
              <a:off x="-881937" y="3294154"/>
              <a:ext cx="215680" cy="2156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C3FA1729-BE4D-11CF-8C9F-271A2EC98A7A}"/>
                </a:ext>
              </a:extLst>
            </p:cNvPr>
            <p:cNvSpPr/>
            <p:nvPr/>
          </p:nvSpPr>
          <p:spPr bwMode="auto">
            <a:xfrm>
              <a:off x="-848148" y="3327087"/>
              <a:ext cx="148102" cy="148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27A4C8C1-E81D-194F-FE7A-96A74DEBD887}"/>
                </a:ext>
              </a:extLst>
            </p:cNvPr>
            <p:cNvSpPr/>
            <p:nvPr/>
          </p:nvSpPr>
          <p:spPr bwMode="auto">
            <a:xfrm>
              <a:off x="-881937" y="3391527"/>
              <a:ext cx="215680" cy="167323"/>
            </a:xfrm>
            <a:prstGeom prst="roundRect">
              <a:avLst>
                <a:gd name="adj" fmla="val 25420"/>
              </a:avLst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224A3456-AF9A-9D01-668D-9938C7B0D945}"/>
                </a:ext>
              </a:extLst>
            </p:cNvPr>
            <p:cNvSpPr/>
            <p:nvPr/>
          </p:nvSpPr>
          <p:spPr bwMode="auto">
            <a:xfrm>
              <a:off x="-809722" y="3417593"/>
              <a:ext cx="69599" cy="6959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70090ABC-3F30-0F96-DBC4-04A1D7C78EE3}"/>
                </a:ext>
              </a:extLst>
            </p:cNvPr>
            <p:cNvSpPr/>
            <p:nvPr/>
          </p:nvSpPr>
          <p:spPr bwMode="auto">
            <a:xfrm>
              <a:off x="-791621" y="3475760"/>
              <a:ext cx="33060" cy="55225"/>
            </a:xfrm>
            <a:prstGeom prst="roundRect">
              <a:avLst>
                <a:gd name="adj" fmla="val 2542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C9B0320-51FF-9704-BB6E-39A48328C5A4}"/>
              </a:ext>
            </a:extLst>
          </p:cNvPr>
          <p:cNvGrpSpPr/>
          <p:nvPr/>
        </p:nvGrpSpPr>
        <p:grpSpPr>
          <a:xfrm>
            <a:off x="14660462" y="5002372"/>
            <a:ext cx="761718" cy="613475"/>
            <a:chOff x="12609429" y="2581836"/>
            <a:chExt cx="815297" cy="656628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B9D1DFA-81F3-FF50-434C-05BDB7E25E31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26" name="Freeform 1967">
              <a:extLst>
                <a:ext uri="{FF2B5EF4-FFF2-40B4-BE49-F238E27FC236}">
                  <a16:creationId xmlns:a16="http://schemas.microsoft.com/office/drawing/2014/main" id="{4857C93B-E5F0-7847-96C1-1C65B84DC7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DD3FD81-04F2-9D82-54D7-885D8F804A64}"/>
              </a:ext>
            </a:extLst>
          </p:cNvPr>
          <p:cNvGrpSpPr/>
          <p:nvPr/>
        </p:nvGrpSpPr>
        <p:grpSpPr>
          <a:xfrm>
            <a:off x="15061166" y="5309109"/>
            <a:ext cx="761718" cy="613475"/>
            <a:chOff x="12609429" y="2581836"/>
            <a:chExt cx="815297" cy="656628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F39D83DC-4B65-3979-080E-91E7A431B803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29" name="Freeform 1967">
              <a:extLst>
                <a:ext uri="{FF2B5EF4-FFF2-40B4-BE49-F238E27FC236}">
                  <a16:creationId xmlns:a16="http://schemas.microsoft.com/office/drawing/2014/main" id="{EAC4019A-D4AB-3ABB-F759-092DF1A55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A02B829-BAFB-64EA-E3A1-240083406DAE}"/>
              </a:ext>
            </a:extLst>
          </p:cNvPr>
          <p:cNvGrpSpPr/>
          <p:nvPr/>
        </p:nvGrpSpPr>
        <p:grpSpPr>
          <a:xfrm>
            <a:off x="14254489" y="5447313"/>
            <a:ext cx="761718" cy="613475"/>
            <a:chOff x="12609429" y="2581836"/>
            <a:chExt cx="815297" cy="656628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AA16617A-C081-F08B-5817-994B25389E28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32" name="Freeform 1967">
              <a:extLst>
                <a:ext uri="{FF2B5EF4-FFF2-40B4-BE49-F238E27FC236}">
                  <a16:creationId xmlns:a16="http://schemas.microsoft.com/office/drawing/2014/main" id="{D8D8467C-EAE5-9D1B-1C10-5FB2CE9C30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3F792E1F-CC51-83BA-BE2F-F6056057EA7E}"/>
              </a:ext>
            </a:extLst>
          </p:cNvPr>
          <p:cNvGrpSpPr/>
          <p:nvPr/>
        </p:nvGrpSpPr>
        <p:grpSpPr>
          <a:xfrm>
            <a:off x="14654230" y="5726194"/>
            <a:ext cx="761718" cy="613475"/>
            <a:chOff x="12609429" y="2581836"/>
            <a:chExt cx="815297" cy="656628"/>
          </a:xfrm>
        </p:grpSpPr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B0429A70-DBBF-ACA1-2A1B-6788F92B492C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53" name="Freeform 1967">
              <a:extLst>
                <a:ext uri="{FF2B5EF4-FFF2-40B4-BE49-F238E27FC236}">
                  <a16:creationId xmlns:a16="http://schemas.microsoft.com/office/drawing/2014/main" id="{B9C28013-4B2A-B48E-208A-E482BB681A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pic>
        <p:nvPicPr>
          <p:cNvPr id="54" name="図 53">
            <a:extLst>
              <a:ext uri="{FF2B5EF4-FFF2-40B4-BE49-F238E27FC236}">
                <a16:creationId xmlns:a16="http://schemas.microsoft.com/office/drawing/2014/main" id="{84610236-D550-735A-2F68-541854B7A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8"/>
          <a:stretch/>
        </p:blipFill>
        <p:spPr>
          <a:xfrm>
            <a:off x="1185394" y="5614246"/>
            <a:ext cx="1046747" cy="1537522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9B38BC19-E022-7D95-D084-30F221C21B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9712008" y="3674924"/>
            <a:ext cx="1124120" cy="2008426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917DE18B-3166-5D5E-DF2E-B71EE24712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9"/>
          <a:stretch/>
        </p:blipFill>
        <p:spPr>
          <a:xfrm flipH="1">
            <a:off x="8829991" y="8697165"/>
            <a:ext cx="882017" cy="148708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0017E636-E542-2C31-B6F2-B474B862DB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3"/>
          <a:stretch/>
        </p:blipFill>
        <p:spPr>
          <a:xfrm>
            <a:off x="5948977" y="8015915"/>
            <a:ext cx="923925" cy="1505148"/>
          </a:xfrm>
          <a:prstGeom prst="rect">
            <a:avLst/>
          </a:prstGeom>
        </p:spPr>
      </p:pic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8D20D7A6-3314-1982-DFCE-9A2A86A04BAA}"/>
              </a:ext>
            </a:extLst>
          </p:cNvPr>
          <p:cNvGrpSpPr/>
          <p:nvPr/>
        </p:nvGrpSpPr>
        <p:grpSpPr>
          <a:xfrm>
            <a:off x="5353152" y="4080874"/>
            <a:ext cx="1406650" cy="1273541"/>
            <a:chOff x="5353152" y="4080874"/>
            <a:chExt cx="1406650" cy="1273541"/>
          </a:xfrm>
        </p:grpSpPr>
        <p:sp>
          <p:nvSpPr>
            <p:cNvPr id="63" name="吹き出し: 円形 62">
              <a:extLst>
                <a:ext uri="{FF2B5EF4-FFF2-40B4-BE49-F238E27FC236}">
                  <a16:creationId xmlns:a16="http://schemas.microsoft.com/office/drawing/2014/main" id="{A698396E-51D2-D3CB-EFE0-A62BD819B89C}"/>
                </a:ext>
              </a:extLst>
            </p:cNvPr>
            <p:cNvSpPr/>
            <p:nvPr/>
          </p:nvSpPr>
          <p:spPr>
            <a:xfrm>
              <a:off x="5353152" y="4080874"/>
              <a:ext cx="1406650" cy="1273541"/>
            </a:xfrm>
            <a:prstGeom prst="wedgeEllipseCallout">
              <a:avLst>
                <a:gd name="adj1" fmla="val 65253"/>
                <a:gd name="adj2" fmla="val 2578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Freeform 1912">
              <a:extLst>
                <a:ext uri="{FF2B5EF4-FFF2-40B4-BE49-F238E27FC236}">
                  <a16:creationId xmlns:a16="http://schemas.microsoft.com/office/drawing/2014/main" id="{05BF8C32-E97E-ACC4-2E1D-21BFC66978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0627" y="4374821"/>
              <a:ext cx="880790" cy="487477"/>
            </a:xfrm>
            <a:custGeom>
              <a:avLst/>
              <a:gdLst>
                <a:gd name="T0" fmla="*/ 93 w 176"/>
                <a:gd name="T1" fmla="*/ 32 h 96"/>
                <a:gd name="T2" fmla="*/ 48 w 176"/>
                <a:gd name="T3" fmla="*/ 0 h 96"/>
                <a:gd name="T4" fmla="*/ 0 w 176"/>
                <a:gd name="T5" fmla="*/ 48 h 96"/>
                <a:gd name="T6" fmla="*/ 48 w 176"/>
                <a:gd name="T7" fmla="*/ 96 h 96"/>
                <a:gd name="T8" fmla="*/ 93 w 176"/>
                <a:gd name="T9" fmla="*/ 64 h 96"/>
                <a:gd name="T10" fmla="*/ 128 w 176"/>
                <a:gd name="T11" fmla="*/ 64 h 96"/>
                <a:gd name="T12" fmla="*/ 128 w 176"/>
                <a:gd name="T13" fmla="*/ 96 h 96"/>
                <a:gd name="T14" fmla="*/ 160 w 176"/>
                <a:gd name="T15" fmla="*/ 96 h 96"/>
                <a:gd name="T16" fmla="*/ 160 w 176"/>
                <a:gd name="T17" fmla="*/ 64 h 96"/>
                <a:gd name="T18" fmla="*/ 176 w 176"/>
                <a:gd name="T19" fmla="*/ 64 h 96"/>
                <a:gd name="T20" fmla="*/ 176 w 176"/>
                <a:gd name="T21" fmla="*/ 32 h 96"/>
                <a:gd name="T22" fmla="*/ 93 w 176"/>
                <a:gd name="T23" fmla="*/ 32 h 96"/>
                <a:gd name="T24" fmla="*/ 48 w 176"/>
                <a:gd name="T25" fmla="*/ 64 h 96"/>
                <a:gd name="T26" fmla="*/ 32 w 176"/>
                <a:gd name="T27" fmla="*/ 48 h 96"/>
                <a:gd name="T28" fmla="*/ 48 w 176"/>
                <a:gd name="T29" fmla="*/ 32 h 96"/>
                <a:gd name="T30" fmla="*/ 64 w 176"/>
                <a:gd name="T31" fmla="*/ 48 h 96"/>
                <a:gd name="T32" fmla="*/ 48 w 176"/>
                <a:gd name="T33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96">
                  <a:moveTo>
                    <a:pt x="93" y="32"/>
                  </a:moveTo>
                  <a:cubicBezTo>
                    <a:pt x="87" y="13"/>
                    <a:pt x="69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9" y="96"/>
                    <a:pt x="87" y="83"/>
                    <a:pt x="93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32"/>
                    <a:pt x="176" y="32"/>
                    <a:pt x="176" y="32"/>
                  </a:cubicBezTo>
                  <a:lnTo>
                    <a:pt x="93" y="32"/>
                  </a:lnTo>
                  <a:close/>
                  <a:moveTo>
                    <a:pt x="48" y="64"/>
                  </a:moveTo>
                  <a:cubicBezTo>
                    <a:pt x="39" y="64"/>
                    <a:pt x="32" y="57"/>
                    <a:pt x="32" y="48"/>
                  </a:cubicBezTo>
                  <a:cubicBezTo>
                    <a:pt x="32" y="39"/>
                    <a:pt x="39" y="32"/>
                    <a:pt x="48" y="32"/>
                  </a:cubicBezTo>
                  <a:cubicBezTo>
                    <a:pt x="57" y="32"/>
                    <a:pt x="64" y="39"/>
                    <a:pt x="64" y="48"/>
                  </a:cubicBezTo>
                  <a:cubicBezTo>
                    <a:pt x="64" y="57"/>
                    <a:pt x="57" y="64"/>
                    <a:pt x="48" y="6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>
                <a:latin typeface="+mn-lt"/>
                <a:ea typeface="+mn-ea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AA76D628-BE90-8917-6987-B2D108B30C12}"/>
                </a:ext>
              </a:extLst>
            </p:cNvPr>
            <p:cNvSpPr/>
            <p:nvPr/>
          </p:nvSpPr>
          <p:spPr>
            <a:xfrm>
              <a:off x="5732539" y="4845618"/>
              <a:ext cx="5421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/>
                <a:t>SK</a:t>
              </a:r>
              <a:endParaRPr lang="ja-JP" altLang="en-US" sz="2400" dirty="0"/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BAEF71D6-901C-A343-E42C-5170EEF3DBFE}"/>
              </a:ext>
            </a:extLst>
          </p:cNvPr>
          <p:cNvGrpSpPr/>
          <p:nvPr/>
        </p:nvGrpSpPr>
        <p:grpSpPr>
          <a:xfrm>
            <a:off x="8348806" y="3635704"/>
            <a:ext cx="1406650" cy="1273541"/>
            <a:chOff x="8348806" y="3635704"/>
            <a:chExt cx="1406650" cy="1273541"/>
          </a:xfrm>
        </p:grpSpPr>
        <p:sp>
          <p:nvSpPr>
            <p:cNvPr id="69" name="吹き出し: 円形 68">
              <a:extLst>
                <a:ext uri="{FF2B5EF4-FFF2-40B4-BE49-F238E27FC236}">
                  <a16:creationId xmlns:a16="http://schemas.microsoft.com/office/drawing/2014/main" id="{1B4359DB-C00C-7F6A-7062-0BCB50CA7022}"/>
                </a:ext>
              </a:extLst>
            </p:cNvPr>
            <p:cNvSpPr/>
            <p:nvPr/>
          </p:nvSpPr>
          <p:spPr>
            <a:xfrm>
              <a:off x="8348806" y="3635704"/>
              <a:ext cx="1406650" cy="1273541"/>
            </a:xfrm>
            <a:prstGeom prst="wedgeEllipseCallout">
              <a:avLst>
                <a:gd name="adj1" fmla="val 65253"/>
                <a:gd name="adj2" fmla="val 2578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Freeform 1912">
              <a:extLst>
                <a:ext uri="{FF2B5EF4-FFF2-40B4-BE49-F238E27FC236}">
                  <a16:creationId xmlns:a16="http://schemas.microsoft.com/office/drawing/2014/main" id="{F72BE974-0C05-B5E3-E2BB-988E489368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6281" y="3929651"/>
              <a:ext cx="880790" cy="487477"/>
            </a:xfrm>
            <a:custGeom>
              <a:avLst/>
              <a:gdLst>
                <a:gd name="T0" fmla="*/ 93 w 176"/>
                <a:gd name="T1" fmla="*/ 32 h 96"/>
                <a:gd name="T2" fmla="*/ 48 w 176"/>
                <a:gd name="T3" fmla="*/ 0 h 96"/>
                <a:gd name="T4" fmla="*/ 0 w 176"/>
                <a:gd name="T5" fmla="*/ 48 h 96"/>
                <a:gd name="T6" fmla="*/ 48 w 176"/>
                <a:gd name="T7" fmla="*/ 96 h 96"/>
                <a:gd name="T8" fmla="*/ 93 w 176"/>
                <a:gd name="T9" fmla="*/ 64 h 96"/>
                <a:gd name="T10" fmla="*/ 128 w 176"/>
                <a:gd name="T11" fmla="*/ 64 h 96"/>
                <a:gd name="T12" fmla="*/ 128 w 176"/>
                <a:gd name="T13" fmla="*/ 96 h 96"/>
                <a:gd name="T14" fmla="*/ 160 w 176"/>
                <a:gd name="T15" fmla="*/ 96 h 96"/>
                <a:gd name="T16" fmla="*/ 160 w 176"/>
                <a:gd name="T17" fmla="*/ 64 h 96"/>
                <a:gd name="T18" fmla="*/ 176 w 176"/>
                <a:gd name="T19" fmla="*/ 64 h 96"/>
                <a:gd name="T20" fmla="*/ 176 w 176"/>
                <a:gd name="T21" fmla="*/ 32 h 96"/>
                <a:gd name="T22" fmla="*/ 93 w 176"/>
                <a:gd name="T23" fmla="*/ 32 h 96"/>
                <a:gd name="T24" fmla="*/ 48 w 176"/>
                <a:gd name="T25" fmla="*/ 64 h 96"/>
                <a:gd name="T26" fmla="*/ 32 w 176"/>
                <a:gd name="T27" fmla="*/ 48 h 96"/>
                <a:gd name="T28" fmla="*/ 48 w 176"/>
                <a:gd name="T29" fmla="*/ 32 h 96"/>
                <a:gd name="T30" fmla="*/ 64 w 176"/>
                <a:gd name="T31" fmla="*/ 48 h 96"/>
                <a:gd name="T32" fmla="*/ 48 w 176"/>
                <a:gd name="T33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96">
                  <a:moveTo>
                    <a:pt x="93" y="32"/>
                  </a:moveTo>
                  <a:cubicBezTo>
                    <a:pt x="87" y="13"/>
                    <a:pt x="69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9" y="96"/>
                    <a:pt x="87" y="83"/>
                    <a:pt x="93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32"/>
                    <a:pt x="176" y="32"/>
                    <a:pt x="176" y="32"/>
                  </a:cubicBezTo>
                  <a:lnTo>
                    <a:pt x="93" y="32"/>
                  </a:lnTo>
                  <a:close/>
                  <a:moveTo>
                    <a:pt x="48" y="64"/>
                  </a:moveTo>
                  <a:cubicBezTo>
                    <a:pt x="39" y="64"/>
                    <a:pt x="32" y="57"/>
                    <a:pt x="32" y="48"/>
                  </a:cubicBezTo>
                  <a:cubicBezTo>
                    <a:pt x="32" y="39"/>
                    <a:pt x="39" y="32"/>
                    <a:pt x="48" y="32"/>
                  </a:cubicBezTo>
                  <a:cubicBezTo>
                    <a:pt x="57" y="32"/>
                    <a:pt x="64" y="39"/>
                    <a:pt x="64" y="48"/>
                  </a:cubicBezTo>
                  <a:cubicBezTo>
                    <a:pt x="64" y="57"/>
                    <a:pt x="57" y="64"/>
                    <a:pt x="48" y="6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>
                <a:latin typeface="+mn-lt"/>
                <a:ea typeface="+mn-ea"/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1A9C2C0F-04A2-8117-9853-07D5C4D52C21}"/>
                </a:ext>
              </a:extLst>
            </p:cNvPr>
            <p:cNvSpPr/>
            <p:nvPr/>
          </p:nvSpPr>
          <p:spPr>
            <a:xfrm>
              <a:off x="8728193" y="4400448"/>
              <a:ext cx="5421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/>
                <a:t>SK</a:t>
              </a:r>
              <a:endParaRPr lang="ja-JP" altLang="en-US" sz="2400" dirty="0"/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4E9D82AE-C8D8-48BE-B423-3535BBD4315A}"/>
              </a:ext>
            </a:extLst>
          </p:cNvPr>
          <p:cNvGrpSpPr/>
          <p:nvPr/>
        </p:nvGrpSpPr>
        <p:grpSpPr>
          <a:xfrm>
            <a:off x="4443076" y="7646778"/>
            <a:ext cx="1406650" cy="1273541"/>
            <a:chOff x="4443076" y="7646778"/>
            <a:chExt cx="1406650" cy="1273541"/>
          </a:xfrm>
        </p:grpSpPr>
        <p:sp>
          <p:nvSpPr>
            <p:cNvPr id="72" name="吹き出し: 円形 71">
              <a:extLst>
                <a:ext uri="{FF2B5EF4-FFF2-40B4-BE49-F238E27FC236}">
                  <a16:creationId xmlns:a16="http://schemas.microsoft.com/office/drawing/2014/main" id="{1436543F-A282-0D91-1A2B-3CB9D13509A0}"/>
                </a:ext>
              </a:extLst>
            </p:cNvPr>
            <p:cNvSpPr/>
            <p:nvPr/>
          </p:nvSpPr>
          <p:spPr>
            <a:xfrm>
              <a:off x="4443076" y="7646778"/>
              <a:ext cx="1406650" cy="1273541"/>
            </a:xfrm>
            <a:prstGeom prst="wedgeEllipseCallout">
              <a:avLst>
                <a:gd name="adj1" fmla="val 65253"/>
                <a:gd name="adj2" fmla="val 2578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Freeform 1912">
              <a:extLst>
                <a:ext uri="{FF2B5EF4-FFF2-40B4-BE49-F238E27FC236}">
                  <a16:creationId xmlns:a16="http://schemas.microsoft.com/office/drawing/2014/main" id="{055B5464-8DE1-85C5-BC60-3261F98371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0551" y="7940725"/>
              <a:ext cx="880790" cy="487477"/>
            </a:xfrm>
            <a:custGeom>
              <a:avLst/>
              <a:gdLst>
                <a:gd name="T0" fmla="*/ 93 w 176"/>
                <a:gd name="T1" fmla="*/ 32 h 96"/>
                <a:gd name="T2" fmla="*/ 48 w 176"/>
                <a:gd name="T3" fmla="*/ 0 h 96"/>
                <a:gd name="T4" fmla="*/ 0 w 176"/>
                <a:gd name="T5" fmla="*/ 48 h 96"/>
                <a:gd name="T6" fmla="*/ 48 w 176"/>
                <a:gd name="T7" fmla="*/ 96 h 96"/>
                <a:gd name="T8" fmla="*/ 93 w 176"/>
                <a:gd name="T9" fmla="*/ 64 h 96"/>
                <a:gd name="T10" fmla="*/ 128 w 176"/>
                <a:gd name="T11" fmla="*/ 64 h 96"/>
                <a:gd name="T12" fmla="*/ 128 w 176"/>
                <a:gd name="T13" fmla="*/ 96 h 96"/>
                <a:gd name="T14" fmla="*/ 160 w 176"/>
                <a:gd name="T15" fmla="*/ 96 h 96"/>
                <a:gd name="T16" fmla="*/ 160 w 176"/>
                <a:gd name="T17" fmla="*/ 64 h 96"/>
                <a:gd name="T18" fmla="*/ 176 w 176"/>
                <a:gd name="T19" fmla="*/ 64 h 96"/>
                <a:gd name="T20" fmla="*/ 176 w 176"/>
                <a:gd name="T21" fmla="*/ 32 h 96"/>
                <a:gd name="T22" fmla="*/ 93 w 176"/>
                <a:gd name="T23" fmla="*/ 32 h 96"/>
                <a:gd name="T24" fmla="*/ 48 w 176"/>
                <a:gd name="T25" fmla="*/ 64 h 96"/>
                <a:gd name="T26" fmla="*/ 32 w 176"/>
                <a:gd name="T27" fmla="*/ 48 h 96"/>
                <a:gd name="T28" fmla="*/ 48 w 176"/>
                <a:gd name="T29" fmla="*/ 32 h 96"/>
                <a:gd name="T30" fmla="*/ 64 w 176"/>
                <a:gd name="T31" fmla="*/ 48 h 96"/>
                <a:gd name="T32" fmla="*/ 48 w 176"/>
                <a:gd name="T33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96">
                  <a:moveTo>
                    <a:pt x="93" y="32"/>
                  </a:moveTo>
                  <a:cubicBezTo>
                    <a:pt x="87" y="13"/>
                    <a:pt x="69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9" y="96"/>
                    <a:pt x="87" y="83"/>
                    <a:pt x="93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32"/>
                    <a:pt x="176" y="32"/>
                    <a:pt x="176" y="32"/>
                  </a:cubicBezTo>
                  <a:lnTo>
                    <a:pt x="93" y="32"/>
                  </a:lnTo>
                  <a:close/>
                  <a:moveTo>
                    <a:pt x="48" y="64"/>
                  </a:moveTo>
                  <a:cubicBezTo>
                    <a:pt x="39" y="64"/>
                    <a:pt x="32" y="57"/>
                    <a:pt x="32" y="48"/>
                  </a:cubicBezTo>
                  <a:cubicBezTo>
                    <a:pt x="32" y="39"/>
                    <a:pt x="39" y="32"/>
                    <a:pt x="48" y="32"/>
                  </a:cubicBezTo>
                  <a:cubicBezTo>
                    <a:pt x="57" y="32"/>
                    <a:pt x="64" y="39"/>
                    <a:pt x="64" y="48"/>
                  </a:cubicBezTo>
                  <a:cubicBezTo>
                    <a:pt x="64" y="57"/>
                    <a:pt x="57" y="64"/>
                    <a:pt x="48" y="6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>
                <a:latin typeface="+mn-lt"/>
                <a:ea typeface="+mn-ea"/>
              </a:endParaRP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40C4EA32-0EAF-A284-3797-F406707D4D52}"/>
                </a:ext>
              </a:extLst>
            </p:cNvPr>
            <p:cNvSpPr/>
            <p:nvPr/>
          </p:nvSpPr>
          <p:spPr>
            <a:xfrm>
              <a:off x="4822463" y="8411522"/>
              <a:ext cx="5421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/>
                <a:t>SK</a:t>
              </a:r>
              <a:endParaRPr lang="ja-JP" altLang="en-US" sz="2400" dirty="0"/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36B9D2F0-51D3-D632-5081-26FC1AF76667}"/>
              </a:ext>
            </a:extLst>
          </p:cNvPr>
          <p:cNvGrpSpPr/>
          <p:nvPr/>
        </p:nvGrpSpPr>
        <p:grpSpPr>
          <a:xfrm>
            <a:off x="7296074" y="8089752"/>
            <a:ext cx="1406650" cy="1273541"/>
            <a:chOff x="7296074" y="8089752"/>
            <a:chExt cx="1406650" cy="1273541"/>
          </a:xfrm>
        </p:grpSpPr>
        <p:sp>
          <p:nvSpPr>
            <p:cNvPr id="75" name="吹き出し: 円形 74">
              <a:extLst>
                <a:ext uri="{FF2B5EF4-FFF2-40B4-BE49-F238E27FC236}">
                  <a16:creationId xmlns:a16="http://schemas.microsoft.com/office/drawing/2014/main" id="{BD74C2E1-8A2F-5466-C055-51DE69E0AB76}"/>
                </a:ext>
              </a:extLst>
            </p:cNvPr>
            <p:cNvSpPr/>
            <p:nvPr/>
          </p:nvSpPr>
          <p:spPr>
            <a:xfrm>
              <a:off x="7296074" y="8089752"/>
              <a:ext cx="1406650" cy="1273541"/>
            </a:xfrm>
            <a:prstGeom prst="wedgeEllipseCallout">
              <a:avLst>
                <a:gd name="adj1" fmla="val 65253"/>
                <a:gd name="adj2" fmla="val 2578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Freeform 1912">
              <a:extLst>
                <a:ext uri="{FF2B5EF4-FFF2-40B4-BE49-F238E27FC236}">
                  <a16:creationId xmlns:a16="http://schemas.microsoft.com/office/drawing/2014/main" id="{CBC8973D-89AE-E465-821B-1D6772327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3549" y="8383699"/>
              <a:ext cx="880790" cy="487477"/>
            </a:xfrm>
            <a:custGeom>
              <a:avLst/>
              <a:gdLst>
                <a:gd name="T0" fmla="*/ 93 w 176"/>
                <a:gd name="T1" fmla="*/ 32 h 96"/>
                <a:gd name="T2" fmla="*/ 48 w 176"/>
                <a:gd name="T3" fmla="*/ 0 h 96"/>
                <a:gd name="T4" fmla="*/ 0 w 176"/>
                <a:gd name="T5" fmla="*/ 48 h 96"/>
                <a:gd name="T6" fmla="*/ 48 w 176"/>
                <a:gd name="T7" fmla="*/ 96 h 96"/>
                <a:gd name="T8" fmla="*/ 93 w 176"/>
                <a:gd name="T9" fmla="*/ 64 h 96"/>
                <a:gd name="T10" fmla="*/ 128 w 176"/>
                <a:gd name="T11" fmla="*/ 64 h 96"/>
                <a:gd name="T12" fmla="*/ 128 w 176"/>
                <a:gd name="T13" fmla="*/ 96 h 96"/>
                <a:gd name="T14" fmla="*/ 160 w 176"/>
                <a:gd name="T15" fmla="*/ 96 h 96"/>
                <a:gd name="T16" fmla="*/ 160 w 176"/>
                <a:gd name="T17" fmla="*/ 64 h 96"/>
                <a:gd name="T18" fmla="*/ 176 w 176"/>
                <a:gd name="T19" fmla="*/ 64 h 96"/>
                <a:gd name="T20" fmla="*/ 176 w 176"/>
                <a:gd name="T21" fmla="*/ 32 h 96"/>
                <a:gd name="T22" fmla="*/ 93 w 176"/>
                <a:gd name="T23" fmla="*/ 32 h 96"/>
                <a:gd name="T24" fmla="*/ 48 w 176"/>
                <a:gd name="T25" fmla="*/ 64 h 96"/>
                <a:gd name="T26" fmla="*/ 32 w 176"/>
                <a:gd name="T27" fmla="*/ 48 h 96"/>
                <a:gd name="T28" fmla="*/ 48 w 176"/>
                <a:gd name="T29" fmla="*/ 32 h 96"/>
                <a:gd name="T30" fmla="*/ 64 w 176"/>
                <a:gd name="T31" fmla="*/ 48 h 96"/>
                <a:gd name="T32" fmla="*/ 48 w 176"/>
                <a:gd name="T33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96">
                  <a:moveTo>
                    <a:pt x="93" y="32"/>
                  </a:moveTo>
                  <a:cubicBezTo>
                    <a:pt x="87" y="13"/>
                    <a:pt x="69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9" y="96"/>
                    <a:pt x="87" y="83"/>
                    <a:pt x="93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32"/>
                    <a:pt x="176" y="32"/>
                    <a:pt x="176" y="32"/>
                  </a:cubicBezTo>
                  <a:lnTo>
                    <a:pt x="93" y="32"/>
                  </a:lnTo>
                  <a:close/>
                  <a:moveTo>
                    <a:pt x="48" y="64"/>
                  </a:moveTo>
                  <a:cubicBezTo>
                    <a:pt x="39" y="64"/>
                    <a:pt x="32" y="57"/>
                    <a:pt x="32" y="48"/>
                  </a:cubicBezTo>
                  <a:cubicBezTo>
                    <a:pt x="32" y="39"/>
                    <a:pt x="39" y="32"/>
                    <a:pt x="48" y="32"/>
                  </a:cubicBezTo>
                  <a:cubicBezTo>
                    <a:pt x="57" y="32"/>
                    <a:pt x="64" y="39"/>
                    <a:pt x="64" y="48"/>
                  </a:cubicBezTo>
                  <a:cubicBezTo>
                    <a:pt x="64" y="57"/>
                    <a:pt x="57" y="64"/>
                    <a:pt x="48" y="6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>
                <a:latin typeface="+mn-lt"/>
                <a:ea typeface="+mn-ea"/>
              </a:endParaRPr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4F8DFC1C-9FF2-73A5-B388-148C2C3888D9}"/>
                </a:ext>
              </a:extLst>
            </p:cNvPr>
            <p:cNvSpPr/>
            <p:nvPr/>
          </p:nvSpPr>
          <p:spPr>
            <a:xfrm>
              <a:off x="7675461" y="8854496"/>
              <a:ext cx="5421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/>
                <a:t>SK</a:t>
              </a:r>
              <a:endParaRPr lang="ja-JP" altLang="en-US" sz="2400" dirty="0"/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88F57199-A7AB-3657-3122-F6723A25C456}"/>
              </a:ext>
            </a:extLst>
          </p:cNvPr>
          <p:cNvGrpSpPr/>
          <p:nvPr/>
        </p:nvGrpSpPr>
        <p:grpSpPr>
          <a:xfrm>
            <a:off x="2021175" y="4620245"/>
            <a:ext cx="1406650" cy="1273541"/>
            <a:chOff x="2021175" y="4620245"/>
            <a:chExt cx="1406650" cy="1273541"/>
          </a:xfrm>
        </p:grpSpPr>
        <p:sp>
          <p:nvSpPr>
            <p:cNvPr id="78" name="吹き出し: 円形 77">
              <a:extLst>
                <a:ext uri="{FF2B5EF4-FFF2-40B4-BE49-F238E27FC236}">
                  <a16:creationId xmlns:a16="http://schemas.microsoft.com/office/drawing/2014/main" id="{912DAA78-3DB1-BC2A-534A-561D471CF7F2}"/>
                </a:ext>
              </a:extLst>
            </p:cNvPr>
            <p:cNvSpPr/>
            <p:nvPr/>
          </p:nvSpPr>
          <p:spPr>
            <a:xfrm>
              <a:off x="2021175" y="4620245"/>
              <a:ext cx="1406650" cy="1273541"/>
            </a:xfrm>
            <a:prstGeom prst="wedgeEllipseCallout">
              <a:avLst>
                <a:gd name="adj1" fmla="val -49683"/>
                <a:gd name="adj2" fmla="val 4347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Freeform 1912">
              <a:extLst>
                <a:ext uri="{FF2B5EF4-FFF2-40B4-BE49-F238E27FC236}">
                  <a16:creationId xmlns:a16="http://schemas.microsoft.com/office/drawing/2014/main" id="{48190677-CD5C-6177-8F73-949B7A646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8650" y="4914192"/>
              <a:ext cx="880790" cy="487477"/>
            </a:xfrm>
            <a:custGeom>
              <a:avLst/>
              <a:gdLst>
                <a:gd name="T0" fmla="*/ 93 w 176"/>
                <a:gd name="T1" fmla="*/ 32 h 96"/>
                <a:gd name="T2" fmla="*/ 48 w 176"/>
                <a:gd name="T3" fmla="*/ 0 h 96"/>
                <a:gd name="T4" fmla="*/ 0 w 176"/>
                <a:gd name="T5" fmla="*/ 48 h 96"/>
                <a:gd name="T6" fmla="*/ 48 w 176"/>
                <a:gd name="T7" fmla="*/ 96 h 96"/>
                <a:gd name="T8" fmla="*/ 93 w 176"/>
                <a:gd name="T9" fmla="*/ 64 h 96"/>
                <a:gd name="T10" fmla="*/ 128 w 176"/>
                <a:gd name="T11" fmla="*/ 64 h 96"/>
                <a:gd name="T12" fmla="*/ 128 w 176"/>
                <a:gd name="T13" fmla="*/ 96 h 96"/>
                <a:gd name="T14" fmla="*/ 160 w 176"/>
                <a:gd name="T15" fmla="*/ 96 h 96"/>
                <a:gd name="T16" fmla="*/ 160 w 176"/>
                <a:gd name="T17" fmla="*/ 64 h 96"/>
                <a:gd name="T18" fmla="*/ 176 w 176"/>
                <a:gd name="T19" fmla="*/ 64 h 96"/>
                <a:gd name="T20" fmla="*/ 176 w 176"/>
                <a:gd name="T21" fmla="*/ 32 h 96"/>
                <a:gd name="T22" fmla="*/ 93 w 176"/>
                <a:gd name="T23" fmla="*/ 32 h 96"/>
                <a:gd name="T24" fmla="*/ 48 w 176"/>
                <a:gd name="T25" fmla="*/ 64 h 96"/>
                <a:gd name="T26" fmla="*/ 32 w 176"/>
                <a:gd name="T27" fmla="*/ 48 h 96"/>
                <a:gd name="T28" fmla="*/ 48 w 176"/>
                <a:gd name="T29" fmla="*/ 32 h 96"/>
                <a:gd name="T30" fmla="*/ 64 w 176"/>
                <a:gd name="T31" fmla="*/ 48 h 96"/>
                <a:gd name="T32" fmla="*/ 48 w 176"/>
                <a:gd name="T33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96">
                  <a:moveTo>
                    <a:pt x="93" y="32"/>
                  </a:moveTo>
                  <a:cubicBezTo>
                    <a:pt x="87" y="13"/>
                    <a:pt x="69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9" y="96"/>
                    <a:pt x="87" y="83"/>
                    <a:pt x="93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32"/>
                    <a:pt x="176" y="32"/>
                    <a:pt x="176" y="32"/>
                  </a:cubicBezTo>
                  <a:lnTo>
                    <a:pt x="93" y="32"/>
                  </a:lnTo>
                  <a:close/>
                  <a:moveTo>
                    <a:pt x="48" y="64"/>
                  </a:moveTo>
                  <a:cubicBezTo>
                    <a:pt x="39" y="64"/>
                    <a:pt x="32" y="57"/>
                    <a:pt x="32" y="48"/>
                  </a:cubicBezTo>
                  <a:cubicBezTo>
                    <a:pt x="32" y="39"/>
                    <a:pt x="39" y="32"/>
                    <a:pt x="48" y="32"/>
                  </a:cubicBezTo>
                  <a:cubicBezTo>
                    <a:pt x="57" y="32"/>
                    <a:pt x="64" y="39"/>
                    <a:pt x="64" y="48"/>
                  </a:cubicBezTo>
                  <a:cubicBezTo>
                    <a:pt x="64" y="57"/>
                    <a:pt x="57" y="64"/>
                    <a:pt x="48" y="6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>
                <a:latin typeface="+mn-lt"/>
                <a:ea typeface="+mn-ea"/>
              </a:endParaRPr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33B55CE3-652D-EB14-E3C8-793DF647123A}"/>
                </a:ext>
              </a:extLst>
            </p:cNvPr>
            <p:cNvSpPr/>
            <p:nvPr/>
          </p:nvSpPr>
          <p:spPr>
            <a:xfrm>
              <a:off x="2400562" y="5384989"/>
              <a:ext cx="5421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/>
                <a:t>SK</a:t>
              </a:r>
              <a:endParaRPr lang="ja-JP" altLang="en-US" sz="2400" dirty="0"/>
            </a:p>
          </p:txBody>
        </p:sp>
      </p:grp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0090B79B-86E6-0315-FC53-9D6109AA7AA8}"/>
              </a:ext>
            </a:extLst>
          </p:cNvPr>
          <p:cNvSpPr/>
          <p:nvPr/>
        </p:nvSpPr>
        <p:spPr>
          <a:xfrm>
            <a:off x="5948977" y="6820873"/>
            <a:ext cx="122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Users 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3397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30A3C4-0CA7-BD5E-8CDA-8D54D01A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Multi-User SSE (MUSE) with Flexible Access Control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F88B84D-6D84-542C-990B-F7D92AA1A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27BED7-2F08-D6FB-26CD-ACCC92BBD2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7099" y="1816099"/>
            <a:ext cx="17360901" cy="8469314"/>
          </a:xfrm>
        </p:spPr>
        <p:txBody>
          <a:bodyPr>
            <a:normAutofit/>
          </a:bodyPr>
          <a:lstStyle/>
          <a:p>
            <a:r>
              <a:rPr lang="en-US" altLang="ja-JP" dirty="0"/>
              <a:t>First MUSE </a:t>
            </a:r>
            <a:r>
              <a:rPr lang="en-US" altLang="ja-JP" sz="2800" dirty="0"/>
              <a:t>[</a:t>
            </a:r>
            <a:r>
              <a:rPr lang="en-US" altLang="ja-JP" sz="2800" dirty="0" err="1"/>
              <a:t>Curtmola</a:t>
            </a:r>
            <a:r>
              <a:rPr lang="en-US" altLang="ja-JP" sz="2800" dirty="0"/>
              <a:t>-</a:t>
            </a:r>
            <a:r>
              <a:rPr lang="en-US" altLang="ja-JP" sz="2800" dirty="0" err="1"/>
              <a:t>Garay</a:t>
            </a:r>
            <a:r>
              <a:rPr lang="en-US" altLang="ja-JP" sz="2800" dirty="0"/>
              <a:t>-Kamara-Ostrovsky, CCS’06 &amp; JourCS’11]</a:t>
            </a:r>
            <a:endParaRPr kumimoji="1" lang="en-US" altLang="ja-JP" sz="2800" dirty="0"/>
          </a:p>
          <a:p>
            <a:pPr lvl="1"/>
            <a:r>
              <a:rPr lang="en-US" altLang="ja-JP" dirty="0"/>
              <a:t>Achieves collusion resistance by using broadcast encryption </a:t>
            </a:r>
            <a:r>
              <a:rPr lang="en-US" altLang="ja-JP" sz="2800" dirty="0"/>
              <a:t>[Fiat-</a:t>
            </a:r>
            <a:r>
              <a:rPr lang="en-US" altLang="ja-JP" sz="2800" dirty="0" err="1"/>
              <a:t>Naor</a:t>
            </a:r>
            <a:r>
              <a:rPr lang="en-US" altLang="ja-JP" sz="2800" dirty="0"/>
              <a:t>, C’93]</a:t>
            </a:r>
            <a:endParaRPr lang="en-US" altLang="ja-JP" dirty="0"/>
          </a:p>
          <a:p>
            <a:pPr>
              <a:spcBef>
                <a:spcPts val="1800"/>
              </a:spcBef>
            </a:pPr>
            <a:r>
              <a:rPr lang="en-US" altLang="ja-JP" dirty="0"/>
              <a:t>Various lines of recent research on MUSE</a:t>
            </a:r>
          </a:p>
          <a:p>
            <a:pPr lvl="1">
              <a:spcBef>
                <a:spcPts val="1200"/>
              </a:spcBef>
            </a:pPr>
            <a:r>
              <a:rPr lang="en-US" altLang="ja-JP" dirty="0"/>
              <a:t>Multi-Writer/Multi-Reader setting</a:t>
            </a:r>
          </a:p>
          <a:p>
            <a:pPr lvl="2"/>
            <a:r>
              <a:rPr lang="en-US" altLang="ja-JP" dirty="0"/>
              <a:t>[</a:t>
            </a:r>
            <a:r>
              <a:rPr lang="en-US" altLang="ja-JP" dirty="0" err="1"/>
              <a:t>Michalas</a:t>
            </a:r>
            <a:r>
              <a:rPr lang="en-US" altLang="ja-JP" dirty="0"/>
              <a:t>, ACSAC’19], [</a:t>
            </a:r>
            <a:r>
              <a:rPr lang="en-US" altLang="ja-JP" dirty="0" err="1"/>
              <a:t>Michalas</a:t>
            </a:r>
            <a:r>
              <a:rPr lang="en-US" altLang="ja-JP" dirty="0"/>
              <a:t>, NordSec’19], [Wang-Chow, NDSS’24]</a:t>
            </a:r>
          </a:p>
          <a:p>
            <a:pPr lvl="1">
              <a:spcBef>
                <a:spcPts val="1800"/>
              </a:spcBef>
            </a:pPr>
            <a:r>
              <a:rPr lang="en-US" altLang="ja-JP" dirty="0"/>
              <a:t>Multi-Writer/Single-Reader setting</a:t>
            </a:r>
          </a:p>
          <a:p>
            <a:pPr lvl="2"/>
            <a:r>
              <a:rPr lang="en-US" altLang="ja-JP" dirty="0"/>
              <a:t>[Wang-Chow, USENIX Sec’22], [Meng-Chen-Tian-</a:t>
            </a:r>
            <a:r>
              <a:rPr lang="en-US" altLang="ja-JP" dirty="0" err="1"/>
              <a:t>Manulis</a:t>
            </a:r>
            <a:r>
              <a:rPr lang="en-US" altLang="ja-JP" dirty="0"/>
              <a:t>-Liu, USENIX Sec’24]</a:t>
            </a:r>
          </a:p>
          <a:p>
            <a:pPr lvl="2"/>
            <a:r>
              <a:rPr lang="en-US" altLang="ja-JP" dirty="0"/>
              <a:t>Incl. Public-key encryption with keyword search (PEKS) </a:t>
            </a:r>
            <a:r>
              <a:rPr lang="en-US" altLang="ja-JP" sz="2400" dirty="0"/>
              <a:t>[</a:t>
            </a:r>
            <a:r>
              <a:rPr lang="en-US" altLang="ja-JP" sz="2400" dirty="0" err="1"/>
              <a:t>Boneh</a:t>
            </a:r>
            <a:r>
              <a:rPr lang="en-US" altLang="ja-JP" sz="2400" dirty="0"/>
              <a:t>-</a:t>
            </a:r>
            <a:r>
              <a:rPr lang="en-US" altLang="ja-JP" sz="2400" dirty="0" err="1"/>
              <a:t>Crescenzo</a:t>
            </a:r>
            <a:r>
              <a:rPr lang="en-US" altLang="ja-JP" sz="2400" dirty="0"/>
              <a:t>-Ostrovsky-</a:t>
            </a:r>
            <a:r>
              <a:rPr lang="en-US" altLang="ja-JP" sz="2400" dirty="0" err="1"/>
              <a:t>Persiano</a:t>
            </a:r>
            <a:r>
              <a:rPr lang="en-US" altLang="ja-JP" sz="2400" dirty="0"/>
              <a:t>, EC’04]</a:t>
            </a:r>
            <a:endParaRPr lang="en-US" altLang="ja-JP" dirty="0"/>
          </a:p>
          <a:p>
            <a:pPr lvl="1">
              <a:spcBef>
                <a:spcPts val="1800"/>
              </a:spcBef>
            </a:pPr>
            <a:r>
              <a:rPr lang="en-US" altLang="ja-JP" dirty="0">
                <a:solidFill>
                  <a:schemeClr val="accent1"/>
                </a:solidFill>
              </a:rPr>
              <a:t>Single-Writer/Multi-Reader setting (this work)</a:t>
            </a:r>
          </a:p>
          <a:p>
            <a:pPr lvl="2"/>
            <a:r>
              <a:rPr lang="en-US" altLang="ja-JP" dirty="0"/>
              <a:t>[</a:t>
            </a:r>
            <a:r>
              <a:rPr lang="en-US" altLang="ja-JP" dirty="0" err="1"/>
              <a:t>Jarecki</a:t>
            </a:r>
            <a:r>
              <a:rPr lang="en-US" altLang="ja-JP" dirty="0"/>
              <a:t>-</a:t>
            </a:r>
            <a:r>
              <a:rPr lang="en-US" altLang="ja-JP" dirty="0" err="1"/>
              <a:t>Jutla</a:t>
            </a:r>
            <a:r>
              <a:rPr lang="en-US" altLang="ja-JP" dirty="0"/>
              <a:t>-Krawczyk-</a:t>
            </a:r>
            <a:r>
              <a:rPr lang="en-US" altLang="ja-JP" dirty="0" err="1"/>
              <a:t>Rosu</a:t>
            </a:r>
            <a:r>
              <a:rPr lang="en-US" altLang="ja-JP" dirty="0"/>
              <a:t>-Steiner, CCS’13],</a:t>
            </a:r>
            <a:br>
              <a:rPr lang="en-US" altLang="ja-JP" dirty="0"/>
            </a:br>
            <a:r>
              <a:rPr lang="en-US" altLang="ja-JP" dirty="0"/>
              <a:t>[</a:t>
            </a:r>
            <a:r>
              <a:rPr lang="en-US" altLang="ja-JP" dirty="0" err="1"/>
              <a:t>Karmanshahi</a:t>
            </a:r>
            <a:r>
              <a:rPr lang="en-US" altLang="ja-JP" dirty="0"/>
              <a:t>-Liu-Steinfeld-Nepal-Lai-</a:t>
            </a:r>
            <a:r>
              <a:rPr lang="en-US" altLang="ja-JP" dirty="0" err="1"/>
              <a:t>Loh</a:t>
            </a:r>
            <a:r>
              <a:rPr lang="en-US" altLang="ja-JP" dirty="0"/>
              <a:t>-</a:t>
            </a:r>
            <a:r>
              <a:rPr lang="en-US" altLang="ja-JP" dirty="0" err="1"/>
              <a:t>Zuo</a:t>
            </a:r>
            <a:r>
              <a:rPr lang="en-US" altLang="ja-JP" dirty="0"/>
              <a:t>, IEEE Trans. Depend. Sec. Comp.’21],</a:t>
            </a:r>
            <a:br>
              <a:rPr lang="en-US" altLang="ja-JP" dirty="0"/>
            </a:br>
            <a:r>
              <a:rPr lang="en-US" altLang="ja-JP" dirty="0"/>
              <a:t>[</a:t>
            </a:r>
            <a:r>
              <a:rPr lang="en-US" altLang="ja-JP" dirty="0" err="1"/>
              <a:t>Chamani</a:t>
            </a:r>
            <a:r>
              <a:rPr lang="en-US" altLang="ja-JP" dirty="0"/>
              <a:t>-Wang-Papadopoulos-Zhang-Jalili, IEEE Trans. Depend. Sec. Comp.’23]</a:t>
            </a:r>
          </a:p>
        </p:txBody>
      </p:sp>
    </p:spTree>
    <p:extLst>
      <p:ext uri="{BB962C8B-B14F-4D97-AF65-F5344CB8AC3E}">
        <p14:creationId xmlns:p14="http://schemas.microsoft.com/office/powerpoint/2010/main" val="12802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063F7-57DB-D099-DAA6-5DD335A0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Limitations in Existing MUSE Model and Constructions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6BF27DA-7263-0CB5-172E-06F72D730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5EDE95-0DFE-CF80-1E9E-B68EDCB4BA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7100" y="1816100"/>
            <a:ext cx="17138478" cy="8353458"/>
          </a:xfrm>
        </p:spPr>
        <p:txBody>
          <a:bodyPr>
            <a:normAutofit/>
          </a:bodyPr>
          <a:lstStyle/>
          <a:p>
            <a:pPr marL="540000" indent="-540000">
              <a:spcBef>
                <a:spcPts val="1800"/>
              </a:spcBef>
              <a:buFont typeface="+mj-lt"/>
              <a:buAutoNum type="arabicPeriod"/>
            </a:pPr>
            <a:r>
              <a:rPr kumimoji="1" lang="en-US" altLang="ja-JP" dirty="0"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Access Control </a:t>
            </a:r>
            <a:r>
              <a:rPr kumimoji="1" lang="en-US" altLang="ja-JP" sz="3200" dirty="0"/>
              <a:t>(e.g.,</a:t>
            </a:r>
            <a:r>
              <a:rPr kumimoji="1" lang="en-US" altLang="ja-JP" sz="2400" dirty="0"/>
              <a:t> </a:t>
            </a:r>
            <a:r>
              <a:rPr lang="en-US" altLang="ja-JP" sz="2400" dirty="0"/>
              <a:t>[</a:t>
            </a:r>
            <a:r>
              <a:rPr lang="en-US" altLang="ja-JP" sz="2400" dirty="0" err="1"/>
              <a:t>Chamani</a:t>
            </a:r>
            <a:r>
              <a:rPr lang="en-US" altLang="ja-JP" sz="2400" dirty="0"/>
              <a:t>-Wang-Papadopoulos-Zhang-Jalili, IEEE Trans. Depend. Sec. Comp.’23]</a:t>
            </a:r>
            <a:r>
              <a:rPr kumimoji="1" lang="en-US" altLang="ja-JP" sz="3200" dirty="0"/>
              <a:t>)</a:t>
            </a:r>
            <a:endParaRPr kumimoji="1" lang="en-US" altLang="ja-JP" sz="2800" dirty="0"/>
          </a:p>
          <a:p>
            <a:pPr marL="900000" marR="0" lvl="1" indent="-342854" algn="l" defTabSz="1371417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5F5F5F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ea typeface="Spica Neue P"/>
              </a:rPr>
              <a:t>Only support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Spica Neue P"/>
              </a:rPr>
              <a:t>restricted access control</a:t>
            </a:r>
          </a:p>
          <a:p>
            <a:pPr marL="900000" marR="0" lvl="1" indent="-342854" algn="l" defTabSz="1371417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5F5F5F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dirty="0">
                <a:solidFill>
                  <a:srgbClr val="5F5F5F"/>
                </a:solidFill>
                <a:ea typeface="Spica Neue P"/>
              </a:rPr>
              <a:t>User secret keys associated with keywords, not attributes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ea typeface="Spica Neue P"/>
            </a:endParaRPr>
          </a:p>
          <a:p>
            <a:pPr marL="540000" indent="-540000">
              <a:spcBef>
                <a:spcPts val="1800"/>
              </a:spcBef>
              <a:buFont typeface="+mj-lt"/>
              <a:buAutoNum type="arabicPeriod"/>
            </a:pPr>
            <a:r>
              <a:rPr kumimoji="1" lang="en-US" altLang="ja-JP" dirty="0"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Model</a:t>
            </a:r>
            <a:r>
              <a:rPr kumimoji="1" lang="en-US" altLang="ja-JP" dirty="0"/>
              <a:t> </a:t>
            </a:r>
            <a:r>
              <a:rPr kumimoji="1" lang="en-US" altLang="ja-JP" sz="3200" dirty="0"/>
              <a:t>(e.g., </a:t>
            </a:r>
            <a:r>
              <a:rPr lang="en-US" altLang="ja-JP" sz="2800" dirty="0"/>
              <a:t>[</a:t>
            </a:r>
            <a:r>
              <a:rPr lang="en-US" altLang="ja-JP" sz="2800" dirty="0" err="1"/>
              <a:t>Michalas</a:t>
            </a:r>
            <a:r>
              <a:rPr lang="en-US" altLang="ja-JP" sz="2800" dirty="0"/>
              <a:t>, ACSAC’19], [</a:t>
            </a:r>
            <a:r>
              <a:rPr lang="en-US" altLang="ja-JP" sz="2800" dirty="0" err="1"/>
              <a:t>Michalas</a:t>
            </a:r>
            <a:r>
              <a:rPr lang="en-US" altLang="ja-JP" sz="2800" dirty="0"/>
              <a:t>, NordSec’19]</a:t>
            </a:r>
            <a:r>
              <a:rPr kumimoji="1" lang="en-US" altLang="ja-JP" sz="3200" dirty="0"/>
              <a:t>)</a:t>
            </a:r>
          </a:p>
          <a:p>
            <a:pPr marL="900000" marR="0" lvl="1" indent="-342854" algn="l" defTabSz="1371417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5F5F5F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ea typeface="Spica Neue P"/>
              </a:rPr>
              <a:t>Require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Spica Neue P"/>
              </a:rPr>
              <a:t>a trusted third-party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ea typeface="Spica Neue P"/>
              </a:rPr>
              <a:t> or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Spica Neue P"/>
              </a:rPr>
              <a:t>trusted execution environment (TEE)</a:t>
            </a:r>
            <a:endParaRPr kumimoji="1" lang="en-US" altLang="ja-JP" dirty="0">
              <a:solidFill>
                <a:schemeClr val="accent2"/>
              </a:solidFill>
            </a:endParaRPr>
          </a:p>
          <a:p>
            <a:pPr marL="540000" indent="-540000">
              <a:spcBef>
                <a:spcPts val="1800"/>
              </a:spcBef>
              <a:buFont typeface="+mj-lt"/>
              <a:buAutoNum type="arabicPeriod"/>
            </a:pPr>
            <a:r>
              <a:rPr lang="en-US" altLang="ja-JP" dirty="0"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Construction</a:t>
            </a:r>
            <a:r>
              <a:rPr lang="en-US" altLang="ja-JP" dirty="0"/>
              <a:t> </a:t>
            </a:r>
            <a:r>
              <a:rPr lang="en-US" altLang="ja-JP" sz="3200" dirty="0"/>
              <a:t>(e.g., , </a:t>
            </a:r>
            <a:r>
              <a:rPr lang="en-US" altLang="ja-JP" sz="2800" dirty="0"/>
              <a:t>[Meng-Chen-Tian-</a:t>
            </a:r>
            <a:r>
              <a:rPr lang="en-US" altLang="ja-JP" sz="2800" dirty="0" err="1"/>
              <a:t>Manulis</a:t>
            </a:r>
            <a:r>
              <a:rPr lang="en-US" altLang="ja-JP" sz="2800" dirty="0"/>
              <a:t>-Liu, USENIX Sec’24], [Wang-Chow, NDSS’24]</a:t>
            </a:r>
            <a:r>
              <a:rPr lang="en-US" altLang="ja-JP" sz="3200" dirty="0"/>
              <a:t>)</a:t>
            </a:r>
            <a:endParaRPr lang="en-US" altLang="ja-JP" dirty="0"/>
          </a:p>
          <a:p>
            <a:pPr marL="900000" marR="0" lvl="1" indent="-342854" algn="l" defTabSz="1371417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5F5F5F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ea typeface="Spica Neue P"/>
              </a:rPr>
              <a:t>Employ the following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Spica Neue P"/>
              </a:rPr>
              <a:t>public-key primitives/techniques</a:t>
            </a:r>
          </a:p>
          <a:p>
            <a:pPr lvl="2">
              <a:spcBef>
                <a:spcPts val="750"/>
              </a:spcBef>
              <a:buClr>
                <a:srgbClr val="5F5F5F"/>
              </a:buClr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ea typeface="Spica Neue P"/>
              </a:rPr>
              <a:t>IBE and ABE, which imply rich algebraic structures such as pairing and lattices</a:t>
            </a:r>
          </a:p>
          <a:p>
            <a:pPr lvl="2">
              <a:spcBef>
                <a:spcPts val="750"/>
              </a:spcBef>
              <a:buClr>
                <a:srgbClr val="5F5F5F"/>
              </a:buClr>
              <a:defRPr/>
            </a:pPr>
            <a:r>
              <a:rPr lang="en-US" altLang="ja-JP" dirty="0"/>
              <a:t>Algebraic structures, such as pairings and RSA/DDH-based approaches</a:t>
            </a:r>
          </a:p>
          <a:p>
            <a:pPr marL="540000" indent="-540000">
              <a:spcBef>
                <a:spcPts val="1800"/>
              </a:spcBef>
              <a:buFont typeface="+mj-lt"/>
              <a:buAutoNum type="arabicPeriod"/>
            </a:pPr>
            <a:r>
              <a:rPr kumimoji="1" lang="en-US" altLang="ja-JP" dirty="0"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Security</a:t>
            </a:r>
            <a:r>
              <a:rPr kumimoji="1" lang="en-US" altLang="ja-JP" dirty="0"/>
              <a:t> </a:t>
            </a:r>
            <a:r>
              <a:rPr kumimoji="1" lang="en-US" altLang="ja-JP" sz="3200" dirty="0"/>
              <a:t>(e.g., </a:t>
            </a:r>
            <a:r>
              <a:rPr kumimoji="1" lang="en-US" altLang="ja-JP" sz="2400" dirty="0"/>
              <a:t>[Dang-Ullah-</a:t>
            </a:r>
            <a:r>
              <a:rPr kumimoji="1" lang="en-US" altLang="ja-JP" sz="2400" dirty="0" err="1"/>
              <a:t>Bakas</a:t>
            </a:r>
            <a:r>
              <a:rPr kumimoji="1" lang="en-US" altLang="ja-JP" sz="2400" dirty="0"/>
              <a:t>-</a:t>
            </a:r>
            <a:r>
              <a:rPr kumimoji="1" lang="en-US" altLang="ja-JP" sz="2400" dirty="0" err="1"/>
              <a:t>Michalas</a:t>
            </a:r>
            <a:r>
              <a:rPr kumimoji="1" lang="en-US" altLang="ja-JP" sz="2400" dirty="0"/>
              <a:t>, ACNS Workshop’20], [Yang-Liu-Luo-Hong-Li-Xue, Globecom’22]</a:t>
            </a:r>
            <a:r>
              <a:rPr kumimoji="1" lang="en-US" altLang="ja-JP" sz="3200" dirty="0"/>
              <a:t>)</a:t>
            </a:r>
            <a:endParaRPr kumimoji="1" lang="en-US" altLang="ja-JP" dirty="0"/>
          </a:p>
          <a:p>
            <a:pPr marL="900000" marR="0" lvl="1" indent="-342854" algn="l" defTabSz="1371417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5F5F5F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dirty="0">
                <a:solidFill>
                  <a:srgbClr val="5F5F5F"/>
                </a:solidFill>
                <a:ea typeface="Spica Neue P"/>
              </a:rPr>
              <a:t>Provide </a:t>
            </a:r>
            <a:r>
              <a:rPr lang="en-US" altLang="ja-JP" dirty="0">
                <a:solidFill>
                  <a:schemeClr val="accent2"/>
                </a:solidFill>
                <a:ea typeface="Spica Neue P"/>
              </a:rPr>
              <a:t>no security proofs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Spica Neue P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80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69BC99-9233-CB53-06B2-8F05673E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099" y="471404"/>
            <a:ext cx="17360901" cy="107799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Our Contributions: New MUSE with Reasonable Access Control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F2CAF71-5C4D-F9D5-CDF1-F97137DF8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D165B3-D899-FCF3-5B9F-54E9AD6574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7099" y="1816100"/>
            <a:ext cx="17089051" cy="8178800"/>
          </a:xfrm>
        </p:spPr>
        <p:txBody>
          <a:bodyPr/>
          <a:lstStyle/>
          <a:p>
            <a:r>
              <a:rPr lang="en-US" altLang="ja-JP" dirty="0"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Propose a new dynamic MUSE scheme that:</a:t>
            </a:r>
          </a:p>
          <a:p>
            <a:pPr marL="1008000" lvl="1" indent="-576000">
              <a:spcBef>
                <a:spcPts val="12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ja-JP" sz="3600" dirty="0">
                <a:latin typeface="+mn-ea"/>
              </a:rPr>
              <a:t> Supports </a:t>
            </a:r>
            <a:r>
              <a:rPr lang="en-US" altLang="ja-JP" sz="3600" dirty="0">
                <a:solidFill>
                  <a:schemeClr val="accent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reasonable and flexible access control</a:t>
            </a:r>
          </a:p>
          <a:p>
            <a:pPr lvl="2">
              <a:spcBef>
                <a:spcPts val="750"/>
              </a:spcBef>
              <a:buClr>
                <a:srgbClr val="5F5F5F"/>
              </a:buClr>
              <a:defRPr/>
            </a:pPr>
            <a:r>
              <a:rPr lang="en-US" altLang="ja-JP" sz="3200" dirty="0">
                <a:solidFill>
                  <a:srgbClr val="5F5F5F"/>
                </a:solidFill>
                <a:latin typeface="+mn-ea"/>
              </a:rPr>
              <a:t>Specifically, our MUSE scheme supports </a:t>
            </a:r>
            <a:r>
              <a:rPr lang="en-US" altLang="ja-JP" sz="3200" dirty="0">
                <a:solidFill>
                  <a:schemeClr val="accent1"/>
                </a:solidFill>
                <a:latin typeface="+mn-ea"/>
              </a:rPr>
              <a:t>prefix-fixing predicates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</a:endParaRPr>
          </a:p>
          <a:p>
            <a:pPr marL="1008000" lvl="1" indent="-576000">
              <a:spcBef>
                <a:spcPts val="24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ja-JP" sz="3600" dirty="0">
                <a:latin typeface="+mn-ea"/>
              </a:rPr>
              <a:t> Rely on </a:t>
            </a:r>
            <a:r>
              <a:rPr lang="en-US" altLang="ja-JP" sz="3600" dirty="0">
                <a:solidFill>
                  <a:schemeClr val="accent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no trusted authority and TEEs during the search operations</a:t>
            </a:r>
          </a:p>
          <a:p>
            <a:pPr marL="1008000" lvl="1" indent="-576000">
              <a:spcBef>
                <a:spcPts val="24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ja-JP" sz="3600" dirty="0">
                <a:latin typeface="+mn-ea"/>
              </a:rPr>
              <a:t> Constructed from </a:t>
            </a:r>
            <a:r>
              <a:rPr lang="en-US" altLang="ja-JP" sz="3600" dirty="0">
                <a:solidFill>
                  <a:schemeClr val="accent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only symmetric-key primitives</a:t>
            </a:r>
          </a:p>
          <a:p>
            <a:pPr lvl="2">
              <a:spcBef>
                <a:spcPts val="750"/>
              </a:spcBef>
              <a:buClr>
                <a:srgbClr val="5F5F5F"/>
              </a:buClr>
              <a:defRPr/>
            </a:pPr>
            <a:r>
              <a:rPr lang="en-US" altLang="ja-JP" sz="3200" dirty="0">
                <a:solidFill>
                  <a:srgbClr val="5F5F5F"/>
                </a:solidFill>
                <a:latin typeface="+mn-ea"/>
              </a:rPr>
              <a:t>Our MUSE scheme is built from </a:t>
            </a:r>
            <a:r>
              <a:rPr lang="en-US" altLang="ja-JP" sz="3200" dirty="0">
                <a:solidFill>
                  <a:schemeClr val="accent1"/>
                </a:solidFill>
                <a:latin typeface="+mn-ea"/>
              </a:rPr>
              <a:t>only hash functions </a:t>
            </a:r>
            <a:r>
              <a:rPr lang="en-US" altLang="ja-JP" sz="3200" dirty="0">
                <a:solidFill>
                  <a:srgbClr val="5F5F5F"/>
                </a:solidFill>
                <a:latin typeface="+mn-ea"/>
              </a:rPr>
              <a:t>(modeled as random oracles)</a:t>
            </a:r>
            <a:endParaRPr lang="en-US" altLang="ja-JP" sz="3600" dirty="0">
              <a:latin typeface="+mn-ea"/>
            </a:endParaRPr>
          </a:p>
          <a:p>
            <a:pPr marL="1008000" lvl="1" indent="-576000">
              <a:spcBef>
                <a:spcPts val="24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altLang="ja-JP" sz="3600" dirty="0">
                <a:solidFill>
                  <a:schemeClr val="accent1"/>
                </a:solidFill>
                <a:latin typeface="+mn-ea"/>
                <a:cs typeface="Spica Neue P Bold" panose="02000803000000000000" pitchFamily="2" charset="-128"/>
              </a:rPr>
              <a:t> </a:t>
            </a:r>
            <a:r>
              <a:rPr lang="en-US" altLang="ja-JP" sz="3600" dirty="0">
                <a:solidFill>
                  <a:schemeClr val="accent1"/>
                </a:solidFill>
                <a:latin typeface="Spica Neue Bold" panose="02000803000000000000" pitchFamily="2" charset="-128"/>
                <a:ea typeface="Spica Neue Bold" panose="02000803000000000000" pitchFamily="2" charset="-128"/>
                <a:cs typeface="Spica Neue Bold" panose="02000803000000000000" pitchFamily="2" charset="-128"/>
              </a:rPr>
              <a:t>Provably secure in the random oracle model</a:t>
            </a:r>
          </a:p>
          <a:p>
            <a:pPr lvl="2">
              <a:spcBef>
                <a:spcPts val="750"/>
              </a:spcBef>
              <a:buClr>
                <a:srgbClr val="5F5F5F"/>
              </a:buClr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ea"/>
              </a:rPr>
              <a:t>Under some leakage, which seems acceptable but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</a:rPr>
              <a:t>could be improved </a:t>
            </a:r>
          </a:p>
          <a:p>
            <a:pPr lvl="2">
              <a:spcBef>
                <a:spcPts val="750"/>
              </a:spcBef>
              <a:buClr>
                <a:srgbClr val="5F5F5F"/>
              </a:buClr>
              <a:defRPr/>
            </a:pPr>
            <a:r>
              <a:rPr lang="en-US" altLang="ja-JP" sz="3200" noProof="0" dirty="0">
                <a:solidFill>
                  <a:schemeClr val="accent2"/>
                </a:solidFill>
                <a:latin typeface="+mn-ea"/>
              </a:rPr>
              <a:t>Not forward and backward private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ea"/>
            </a:endParaRPr>
          </a:p>
          <a:p>
            <a:endParaRPr kumimoji="1" lang="ja-JP" altLang="en-US" dirty="0">
              <a:latin typeface="+mn-ea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711C7FF-E7AC-2CB0-C26A-CFE5DA8E0CCF}"/>
              </a:ext>
            </a:extLst>
          </p:cNvPr>
          <p:cNvGrpSpPr/>
          <p:nvPr/>
        </p:nvGrpSpPr>
        <p:grpSpPr>
          <a:xfrm>
            <a:off x="9919855" y="8469312"/>
            <a:ext cx="4138151" cy="713930"/>
            <a:chOff x="9919855" y="8469312"/>
            <a:chExt cx="4138151" cy="713930"/>
          </a:xfrm>
        </p:grpSpPr>
        <p:sp>
          <p:nvSpPr>
            <p:cNvPr id="6" name="吹き出し: 角を丸めた四角形 5">
              <a:extLst>
                <a:ext uri="{FF2B5EF4-FFF2-40B4-BE49-F238E27FC236}">
                  <a16:creationId xmlns:a16="http://schemas.microsoft.com/office/drawing/2014/main" id="{8AE410C4-78E0-8D22-1C3A-51343B0F21C8}"/>
                </a:ext>
              </a:extLst>
            </p:cNvPr>
            <p:cNvSpPr/>
            <p:nvPr/>
          </p:nvSpPr>
          <p:spPr>
            <a:xfrm>
              <a:off x="9919855" y="8469313"/>
              <a:ext cx="3464792" cy="713929"/>
            </a:xfrm>
            <a:prstGeom prst="wedgeRoundRectCallout">
              <a:avLst>
                <a:gd name="adj1" fmla="val -81501"/>
                <a:gd name="adj2" fmla="val -20633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/>
            </a:p>
          </p:txBody>
        </p:sp>
        <p:sp>
          <p:nvSpPr>
            <p:cNvPr id="5" name="吹き出し: 角を丸めた四角形 4">
              <a:extLst>
                <a:ext uri="{FF2B5EF4-FFF2-40B4-BE49-F238E27FC236}">
                  <a16:creationId xmlns:a16="http://schemas.microsoft.com/office/drawing/2014/main" id="{C8D1ABB4-5C89-530C-8D16-B634D7F39382}"/>
                </a:ext>
              </a:extLst>
            </p:cNvPr>
            <p:cNvSpPr/>
            <p:nvPr/>
          </p:nvSpPr>
          <p:spPr>
            <a:xfrm>
              <a:off x="9919855" y="8469312"/>
              <a:ext cx="4138151" cy="713929"/>
            </a:xfrm>
            <a:prstGeom prst="wedgeRoundRectCallout">
              <a:avLst>
                <a:gd name="adj1" fmla="val 30013"/>
                <a:gd name="adj2" fmla="val -86613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dirty="0"/>
                <a:t>Left for future work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8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6B81DE7-BCC7-4DFE-92D9-E576F28504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942355A4-F790-4172-96C0-6D1DE44EC374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927099" y="1816100"/>
                <a:ext cx="17360901" cy="2977166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Data Owner (DO) maintains the database with attributes</a:t>
                </a:r>
              </a:p>
              <a:p>
                <a:pPr lvl="1"/>
                <a:r>
                  <a:rPr lang="en-US" altLang="ja-JP" dirty="0">
                    <a:solidFill>
                      <a:schemeClr val="accent1"/>
                    </a:solidFill>
                  </a:rPr>
                  <a:t>Each ciphertext is associated with an attribute set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1"/>
                        </a:solidFill>
                      </a:rPr>
                      <m:t>𝒜</m:t>
                    </m:r>
                  </m:oMath>
                </a14:m>
                <a:r>
                  <a:rPr lang="en-US" altLang="ja-JP" sz="3600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n-US" altLang="ja-JP" dirty="0"/>
                  <a:t>DO provides user with a secret key for predicate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b="0" i="0" smtClean="0">
                        <a:latin typeface="Corbel" panose="020B0503020204020204" pitchFamily="34" charset="0"/>
                      </a:rPr>
                      <m:t>P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altLang="ja-JP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942355A4-F790-4172-96C0-6D1DE44EC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927099" y="1816100"/>
                <a:ext cx="17360901" cy="2977166"/>
              </a:xfrm>
              <a:blipFill>
                <a:blip r:embed="rId3"/>
                <a:stretch>
                  <a:fillRect l="-948" t="-10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6D7B210-1190-4E30-A5AB-B0153D3B5A41}"/>
              </a:ext>
            </a:extLst>
          </p:cNvPr>
          <p:cNvGrpSpPr/>
          <p:nvPr/>
        </p:nvGrpSpPr>
        <p:grpSpPr>
          <a:xfrm>
            <a:off x="14605046" y="6119802"/>
            <a:ext cx="1019053" cy="1836029"/>
            <a:chOff x="3681839" y="3553759"/>
            <a:chExt cx="816746" cy="1471532"/>
          </a:xfrm>
        </p:grpSpPr>
        <p:sp>
          <p:nvSpPr>
            <p:cNvPr id="6" name="円柱 5">
              <a:extLst>
                <a:ext uri="{FF2B5EF4-FFF2-40B4-BE49-F238E27FC236}">
                  <a16:creationId xmlns:a16="http://schemas.microsoft.com/office/drawing/2014/main" id="{A6AE8DE4-80A9-40DD-AFDD-CA10C531A9CD}"/>
                </a:ext>
              </a:extLst>
            </p:cNvPr>
            <p:cNvSpPr/>
            <p:nvPr/>
          </p:nvSpPr>
          <p:spPr>
            <a:xfrm>
              <a:off x="3681839" y="4181912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柱 6">
              <a:extLst>
                <a:ext uri="{FF2B5EF4-FFF2-40B4-BE49-F238E27FC236}">
                  <a16:creationId xmlns:a16="http://schemas.microsoft.com/office/drawing/2014/main" id="{54FFE78D-1151-4A82-A7C3-0340DE6767CA}"/>
                </a:ext>
              </a:extLst>
            </p:cNvPr>
            <p:cNvSpPr/>
            <p:nvPr/>
          </p:nvSpPr>
          <p:spPr>
            <a:xfrm>
              <a:off x="3681839" y="4008269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柱 7">
              <a:extLst>
                <a:ext uri="{FF2B5EF4-FFF2-40B4-BE49-F238E27FC236}">
                  <a16:creationId xmlns:a16="http://schemas.microsoft.com/office/drawing/2014/main" id="{EEE9743E-6AEA-4AC9-87C4-76B56D62DA88}"/>
                </a:ext>
              </a:extLst>
            </p:cNvPr>
            <p:cNvSpPr/>
            <p:nvPr/>
          </p:nvSpPr>
          <p:spPr>
            <a:xfrm>
              <a:off x="3681839" y="3953310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柱 8">
              <a:extLst>
                <a:ext uri="{FF2B5EF4-FFF2-40B4-BE49-F238E27FC236}">
                  <a16:creationId xmlns:a16="http://schemas.microsoft.com/office/drawing/2014/main" id="{9C8A086D-6E4D-48B4-B23D-388F02EB6346}"/>
                </a:ext>
              </a:extLst>
            </p:cNvPr>
            <p:cNvSpPr/>
            <p:nvPr/>
          </p:nvSpPr>
          <p:spPr>
            <a:xfrm>
              <a:off x="3681839" y="3779667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円柱 9">
              <a:extLst>
                <a:ext uri="{FF2B5EF4-FFF2-40B4-BE49-F238E27FC236}">
                  <a16:creationId xmlns:a16="http://schemas.microsoft.com/office/drawing/2014/main" id="{BD10DBBF-7948-450A-B963-096350C4D937}"/>
                </a:ext>
              </a:extLst>
            </p:cNvPr>
            <p:cNvSpPr/>
            <p:nvPr/>
          </p:nvSpPr>
          <p:spPr>
            <a:xfrm>
              <a:off x="3681839" y="3727402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柱 10">
              <a:extLst>
                <a:ext uri="{FF2B5EF4-FFF2-40B4-BE49-F238E27FC236}">
                  <a16:creationId xmlns:a16="http://schemas.microsoft.com/office/drawing/2014/main" id="{BD4B98BF-FEAA-4660-89A4-8D34BE454772}"/>
                </a:ext>
              </a:extLst>
            </p:cNvPr>
            <p:cNvSpPr/>
            <p:nvPr/>
          </p:nvSpPr>
          <p:spPr>
            <a:xfrm>
              <a:off x="3681839" y="3553759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22C69CD2-70C2-4AFA-A554-D0E46559EDBA}"/>
                </a:ext>
              </a:extLst>
            </p:cNvPr>
            <p:cNvSpPr/>
            <p:nvPr/>
          </p:nvSpPr>
          <p:spPr>
            <a:xfrm>
              <a:off x="3681839" y="3981634"/>
              <a:ext cx="816746" cy="36673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角丸四角形 96">
            <a:extLst>
              <a:ext uri="{FF2B5EF4-FFF2-40B4-BE49-F238E27FC236}">
                <a16:creationId xmlns:a16="http://schemas.microsoft.com/office/drawing/2014/main" id="{053CD79A-CFC3-471E-A5E5-C32828D29FAE}"/>
              </a:ext>
            </a:extLst>
          </p:cNvPr>
          <p:cNvSpPr/>
          <p:nvPr/>
        </p:nvSpPr>
        <p:spPr>
          <a:xfrm>
            <a:off x="13742628" y="4625501"/>
            <a:ext cx="2664269" cy="527540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7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A93EC82-51D1-430C-B529-C9BA2D070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831" y="3239836"/>
            <a:ext cx="1437149" cy="1476524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630E61E-742F-4039-9E1B-C458200F3973}"/>
              </a:ext>
            </a:extLst>
          </p:cNvPr>
          <p:cNvSpPr/>
          <p:nvPr/>
        </p:nvSpPr>
        <p:spPr>
          <a:xfrm>
            <a:off x="7065453" y="6424781"/>
            <a:ext cx="1902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Data Owner</a:t>
            </a:r>
            <a:endParaRPr lang="ja-JP" altLang="en-US" sz="2400" dirty="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2BA46DC-A50E-4F53-8167-BC9BBE5F013B}"/>
              </a:ext>
            </a:extLst>
          </p:cNvPr>
          <p:cNvCxnSpPr>
            <a:cxnSpLocks/>
          </p:cNvCxnSpPr>
          <p:nvPr/>
        </p:nvCxnSpPr>
        <p:spPr>
          <a:xfrm flipH="1">
            <a:off x="8529571" y="5745895"/>
            <a:ext cx="5049755" cy="0"/>
          </a:xfrm>
          <a:prstGeom prst="line">
            <a:avLst/>
          </a:prstGeom>
          <a:ln w="635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C08438E-2C94-436A-BD8D-AF02484F7D0A}"/>
              </a:ext>
            </a:extLst>
          </p:cNvPr>
          <p:cNvSpPr/>
          <p:nvPr/>
        </p:nvSpPr>
        <p:spPr>
          <a:xfrm>
            <a:off x="14523188" y="9260943"/>
            <a:ext cx="123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accent6"/>
                </a:solidFill>
              </a:rPr>
              <a:t>Update</a:t>
            </a:r>
            <a:endParaRPr lang="ja-JP" altLang="en-US" sz="2400" dirty="0">
              <a:solidFill>
                <a:schemeClr val="accent6"/>
              </a:solidFill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A6E0755-94D6-4B06-BAE1-E70F90B68AF5}"/>
              </a:ext>
            </a:extLst>
          </p:cNvPr>
          <p:cNvGrpSpPr/>
          <p:nvPr/>
        </p:nvGrpSpPr>
        <p:grpSpPr>
          <a:xfrm>
            <a:off x="14403408" y="7448228"/>
            <a:ext cx="546306" cy="670462"/>
            <a:chOff x="-881937" y="3294154"/>
            <a:chExt cx="215680" cy="264696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CF041BEC-0E03-4BF5-AB9F-5001C684C08E}"/>
                </a:ext>
              </a:extLst>
            </p:cNvPr>
            <p:cNvSpPr/>
            <p:nvPr/>
          </p:nvSpPr>
          <p:spPr bwMode="auto">
            <a:xfrm>
              <a:off x="-881937" y="3294154"/>
              <a:ext cx="215680" cy="2156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C712731F-27CD-466F-902D-6F41A03CA074}"/>
                </a:ext>
              </a:extLst>
            </p:cNvPr>
            <p:cNvSpPr/>
            <p:nvPr/>
          </p:nvSpPr>
          <p:spPr bwMode="auto">
            <a:xfrm>
              <a:off x="-848148" y="3327087"/>
              <a:ext cx="148102" cy="148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0FEC6598-40CB-4056-98F7-B42FA689197F}"/>
                </a:ext>
              </a:extLst>
            </p:cNvPr>
            <p:cNvSpPr/>
            <p:nvPr/>
          </p:nvSpPr>
          <p:spPr bwMode="auto">
            <a:xfrm>
              <a:off x="-881937" y="3391527"/>
              <a:ext cx="215680" cy="167323"/>
            </a:xfrm>
            <a:prstGeom prst="roundRect">
              <a:avLst>
                <a:gd name="adj" fmla="val 25420"/>
              </a:avLst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3F64FEB4-8B98-4A00-A426-F06A582E4568}"/>
                </a:ext>
              </a:extLst>
            </p:cNvPr>
            <p:cNvSpPr/>
            <p:nvPr/>
          </p:nvSpPr>
          <p:spPr bwMode="auto">
            <a:xfrm>
              <a:off x="-809722" y="3417593"/>
              <a:ext cx="69599" cy="6959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49CF7A4E-4260-4AA3-9FCF-5046D83354CB}"/>
                </a:ext>
              </a:extLst>
            </p:cNvPr>
            <p:cNvSpPr/>
            <p:nvPr/>
          </p:nvSpPr>
          <p:spPr bwMode="auto">
            <a:xfrm>
              <a:off x="-791621" y="3475760"/>
              <a:ext cx="33060" cy="55225"/>
            </a:xfrm>
            <a:prstGeom prst="roundRect">
              <a:avLst>
                <a:gd name="adj" fmla="val 2542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501B9040-31B4-4157-8180-6B0EA91C8ED7}"/>
              </a:ext>
            </a:extLst>
          </p:cNvPr>
          <p:cNvGrpSpPr/>
          <p:nvPr/>
        </p:nvGrpSpPr>
        <p:grpSpPr>
          <a:xfrm>
            <a:off x="14660462" y="5002372"/>
            <a:ext cx="761718" cy="613475"/>
            <a:chOff x="12609429" y="2581836"/>
            <a:chExt cx="815297" cy="656628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44FA456E-F306-430F-B333-23D6DD302CCA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60" name="Freeform 1967">
              <a:extLst>
                <a:ext uri="{FF2B5EF4-FFF2-40B4-BE49-F238E27FC236}">
                  <a16:creationId xmlns:a16="http://schemas.microsoft.com/office/drawing/2014/main" id="{8DAAAB81-B202-48C0-9104-0C733A2F4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EE8E21F1-A571-4057-994C-71A2610665F1}"/>
              </a:ext>
            </a:extLst>
          </p:cNvPr>
          <p:cNvGrpSpPr/>
          <p:nvPr/>
        </p:nvGrpSpPr>
        <p:grpSpPr>
          <a:xfrm>
            <a:off x="15061166" y="5309109"/>
            <a:ext cx="761718" cy="613475"/>
            <a:chOff x="12609429" y="2581836"/>
            <a:chExt cx="815297" cy="656628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D53EC525-A84C-4EE1-A23B-9748242F7259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63" name="Freeform 1967">
              <a:extLst>
                <a:ext uri="{FF2B5EF4-FFF2-40B4-BE49-F238E27FC236}">
                  <a16:creationId xmlns:a16="http://schemas.microsoft.com/office/drawing/2014/main" id="{B095F164-CE94-4157-AA3A-A94092D4E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4D6B7DCB-A7C9-4612-BA6D-5E29C9410A31}"/>
              </a:ext>
            </a:extLst>
          </p:cNvPr>
          <p:cNvGrpSpPr/>
          <p:nvPr/>
        </p:nvGrpSpPr>
        <p:grpSpPr>
          <a:xfrm>
            <a:off x="14254489" y="5447313"/>
            <a:ext cx="761718" cy="613475"/>
            <a:chOff x="12609429" y="2581836"/>
            <a:chExt cx="815297" cy="656628"/>
          </a:xfrm>
        </p:grpSpPr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6425A6FA-8064-4628-A6CA-E44DBF5C44B3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66" name="Freeform 1967">
              <a:extLst>
                <a:ext uri="{FF2B5EF4-FFF2-40B4-BE49-F238E27FC236}">
                  <a16:creationId xmlns:a16="http://schemas.microsoft.com/office/drawing/2014/main" id="{1556C033-94F3-49BD-9965-B94CBA26C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sp>
        <p:nvSpPr>
          <p:cNvPr id="67" name="円弧 66">
            <a:extLst>
              <a:ext uri="{FF2B5EF4-FFF2-40B4-BE49-F238E27FC236}">
                <a16:creationId xmlns:a16="http://schemas.microsoft.com/office/drawing/2014/main" id="{10E733A5-1111-424D-91D4-DAC453BCA9E6}"/>
              </a:ext>
            </a:extLst>
          </p:cNvPr>
          <p:cNvSpPr/>
          <p:nvPr/>
        </p:nvSpPr>
        <p:spPr>
          <a:xfrm rot="5400000">
            <a:off x="14550120" y="8030383"/>
            <a:ext cx="1167599" cy="1203052"/>
          </a:xfrm>
          <a:prstGeom prst="arc">
            <a:avLst>
              <a:gd name="adj1" fmla="val 12657744"/>
              <a:gd name="adj2" fmla="val 8470637"/>
            </a:avLst>
          </a:prstGeom>
          <a:ln w="63500">
            <a:solidFill>
              <a:schemeClr val="accent6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200"/>
          </a:p>
        </p:txBody>
      </p: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9E60AA75-C326-488D-893D-9BC7385EA459}"/>
              </a:ext>
            </a:extLst>
          </p:cNvPr>
          <p:cNvGrpSpPr/>
          <p:nvPr/>
        </p:nvGrpSpPr>
        <p:grpSpPr>
          <a:xfrm>
            <a:off x="14774984" y="8254574"/>
            <a:ext cx="809287" cy="772305"/>
            <a:chOff x="3534290" y="3503873"/>
            <a:chExt cx="983125" cy="938199"/>
          </a:xfrm>
        </p:grpSpPr>
        <p:sp>
          <p:nvSpPr>
            <p:cNvPr id="114" name="楕円 113">
              <a:extLst>
                <a:ext uri="{FF2B5EF4-FFF2-40B4-BE49-F238E27FC236}">
                  <a16:creationId xmlns:a16="http://schemas.microsoft.com/office/drawing/2014/main" id="{E299DC4C-6C1E-469B-AA29-A9FD9E7B4C27}"/>
                </a:ext>
              </a:extLst>
            </p:cNvPr>
            <p:cNvSpPr/>
            <p:nvPr/>
          </p:nvSpPr>
          <p:spPr bwMode="auto">
            <a:xfrm>
              <a:off x="3727084" y="3503873"/>
              <a:ext cx="790331" cy="79033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15" name="円柱 114">
              <a:extLst>
                <a:ext uri="{FF2B5EF4-FFF2-40B4-BE49-F238E27FC236}">
                  <a16:creationId xmlns:a16="http://schemas.microsoft.com/office/drawing/2014/main" id="{D2748516-B31F-412B-BD14-0F4BF7CCA32B}"/>
                </a:ext>
              </a:extLst>
            </p:cNvPr>
            <p:cNvSpPr/>
            <p:nvPr/>
          </p:nvSpPr>
          <p:spPr>
            <a:xfrm>
              <a:off x="3534290" y="4067687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円柱 115">
              <a:extLst>
                <a:ext uri="{FF2B5EF4-FFF2-40B4-BE49-F238E27FC236}">
                  <a16:creationId xmlns:a16="http://schemas.microsoft.com/office/drawing/2014/main" id="{107791EA-91A6-42E8-804E-6AE51A16635A}"/>
                </a:ext>
              </a:extLst>
            </p:cNvPr>
            <p:cNvSpPr/>
            <p:nvPr/>
          </p:nvSpPr>
          <p:spPr>
            <a:xfrm>
              <a:off x="3534290" y="3990606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7" name="円柱 116">
              <a:extLst>
                <a:ext uri="{FF2B5EF4-FFF2-40B4-BE49-F238E27FC236}">
                  <a16:creationId xmlns:a16="http://schemas.microsoft.com/office/drawing/2014/main" id="{262325BE-36A0-419F-A1FB-3DC8BD61B498}"/>
                </a:ext>
              </a:extLst>
            </p:cNvPr>
            <p:cNvSpPr/>
            <p:nvPr/>
          </p:nvSpPr>
          <p:spPr>
            <a:xfrm>
              <a:off x="3534290" y="3966209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円柱 117">
              <a:extLst>
                <a:ext uri="{FF2B5EF4-FFF2-40B4-BE49-F238E27FC236}">
                  <a16:creationId xmlns:a16="http://schemas.microsoft.com/office/drawing/2014/main" id="{3705FEC2-7168-4C07-8C12-3450B03592E0}"/>
                </a:ext>
              </a:extLst>
            </p:cNvPr>
            <p:cNvSpPr/>
            <p:nvPr/>
          </p:nvSpPr>
          <p:spPr>
            <a:xfrm>
              <a:off x="3534290" y="3889127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9" name="円柱 118">
              <a:extLst>
                <a:ext uri="{FF2B5EF4-FFF2-40B4-BE49-F238E27FC236}">
                  <a16:creationId xmlns:a16="http://schemas.microsoft.com/office/drawing/2014/main" id="{B762FC90-BB0C-4B1A-9B70-69C13989B8C3}"/>
                </a:ext>
              </a:extLst>
            </p:cNvPr>
            <p:cNvSpPr/>
            <p:nvPr/>
          </p:nvSpPr>
          <p:spPr>
            <a:xfrm>
              <a:off x="3534290" y="3865926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柱 119">
              <a:extLst>
                <a:ext uri="{FF2B5EF4-FFF2-40B4-BE49-F238E27FC236}">
                  <a16:creationId xmlns:a16="http://schemas.microsoft.com/office/drawing/2014/main" id="{109BDDE6-3920-420C-A2B6-48EA7168960A}"/>
                </a:ext>
              </a:extLst>
            </p:cNvPr>
            <p:cNvSpPr/>
            <p:nvPr/>
          </p:nvSpPr>
          <p:spPr>
            <a:xfrm>
              <a:off x="3534290" y="3788844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1" name="楕円 120">
              <a:extLst>
                <a:ext uri="{FF2B5EF4-FFF2-40B4-BE49-F238E27FC236}">
                  <a16:creationId xmlns:a16="http://schemas.microsoft.com/office/drawing/2014/main" id="{02565FDE-1F6B-4228-953F-CB2901AA6602}"/>
                </a:ext>
              </a:extLst>
            </p:cNvPr>
            <p:cNvSpPr/>
            <p:nvPr/>
          </p:nvSpPr>
          <p:spPr>
            <a:xfrm>
              <a:off x="3534290" y="3978782"/>
              <a:ext cx="362562" cy="16279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四角形: 角を丸くする 121">
              <a:extLst>
                <a:ext uri="{FF2B5EF4-FFF2-40B4-BE49-F238E27FC236}">
                  <a16:creationId xmlns:a16="http://schemas.microsoft.com/office/drawing/2014/main" id="{7C8E0456-8B2E-40A8-928D-2CD053BD4872}"/>
                </a:ext>
              </a:extLst>
            </p:cNvPr>
            <p:cNvSpPr/>
            <p:nvPr/>
          </p:nvSpPr>
          <p:spPr bwMode="auto">
            <a:xfrm>
              <a:off x="3730265" y="3742274"/>
              <a:ext cx="200261" cy="24317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9BFF3FE9-EDC1-4308-B3C4-765D1F8363CC}"/>
                </a:ext>
              </a:extLst>
            </p:cNvPr>
            <p:cNvSpPr/>
            <p:nvPr/>
          </p:nvSpPr>
          <p:spPr bwMode="auto">
            <a:xfrm>
              <a:off x="3831095" y="3904285"/>
              <a:ext cx="117355" cy="99174"/>
            </a:xfrm>
            <a:prstGeom prst="roundRect">
              <a:avLst>
                <a:gd name="adj" fmla="val 3952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B9FDBEBC-0582-44A8-B950-677D6BAAD894}"/>
                </a:ext>
              </a:extLst>
            </p:cNvPr>
            <p:cNvSpPr/>
            <p:nvPr/>
          </p:nvSpPr>
          <p:spPr bwMode="auto">
            <a:xfrm>
              <a:off x="3864638" y="3924819"/>
              <a:ext cx="117355" cy="99174"/>
            </a:xfrm>
            <a:prstGeom prst="roundRect">
              <a:avLst>
                <a:gd name="adj" fmla="val 3952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5" name="楕円 124">
              <a:extLst>
                <a:ext uri="{FF2B5EF4-FFF2-40B4-BE49-F238E27FC236}">
                  <a16:creationId xmlns:a16="http://schemas.microsoft.com/office/drawing/2014/main" id="{BC72C793-88C7-4583-B8C8-A4BB46AE38EB}"/>
                </a:ext>
              </a:extLst>
            </p:cNvPr>
            <p:cNvSpPr/>
            <p:nvPr/>
          </p:nvSpPr>
          <p:spPr bwMode="auto">
            <a:xfrm>
              <a:off x="3958743" y="3672135"/>
              <a:ext cx="330055" cy="3300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6" name="楕円 125">
              <a:extLst>
                <a:ext uri="{FF2B5EF4-FFF2-40B4-BE49-F238E27FC236}">
                  <a16:creationId xmlns:a16="http://schemas.microsoft.com/office/drawing/2014/main" id="{D644EA7C-939A-4108-BC96-7E380A79E2A3}"/>
                </a:ext>
              </a:extLst>
            </p:cNvPr>
            <p:cNvSpPr/>
            <p:nvPr/>
          </p:nvSpPr>
          <p:spPr bwMode="auto">
            <a:xfrm>
              <a:off x="4010451" y="3722532"/>
              <a:ext cx="226640" cy="2266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7" name="四角形: 角を丸くする 126">
              <a:extLst>
                <a:ext uri="{FF2B5EF4-FFF2-40B4-BE49-F238E27FC236}">
                  <a16:creationId xmlns:a16="http://schemas.microsoft.com/office/drawing/2014/main" id="{6FFC3929-CB8A-44AE-A84D-E444FC14CDB1}"/>
                </a:ext>
              </a:extLst>
            </p:cNvPr>
            <p:cNvSpPr/>
            <p:nvPr/>
          </p:nvSpPr>
          <p:spPr bwMode="auto">
            <a:xfrm>
              <a:off x="3958743" y="3821145"/>
              <a:ext cx="330055" cy="256054"/>
            </a:xfrm>
            <a:prstGeom prst="roundRect">
              <a:avLst>
                <a:gd name="adj" fmla="val 2542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8" name="楕円 127">
              <a:extLst>
                <a:ext uri="{FF2B5EF4-FFF2-40B4-BE49-F238E27FC236}">
                  <a16:creationId xmlns:a16="http://schemas.microsoft.com/office/drawing/2014/main" id="{50C2F914-EA97-4A69-9FE8-F4BF0A9790E0}"/>
                </a:ext>
              </a:extLst>
            </p:cNvPr>
            <p:cNvSpPr/>
            <p:nvPr/>
          </p:nvSpPr>
          <p:spPr bwMode="auto">
            <a:xfrm>
              <a:off x="4069253" y="3861034"/>
              <a:ext cx="106508" cy="1065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9" name="四角形: 角を丸くする 128">
              <a:extLst>
                <a:ext uri="{FF2B5EF4-FFF2-40B4-BE49-F238E27FC236}">
                  <a16:creationId xmlns:a16="http://schemas.microsoft.com/office/drawing/2014/main" id="{F911DD9E-849B-4B8B-B851-D0541BC293DE}"/>
                </a:ext>
              </a:extLst>
            </p:cNvPr>
            <p:cNvSpPr/>
            <p:nvPr/>
          </p:nvSpPr>
          <p:spPr bwMode="auto">
            <a:xfrm>
              <a:off x="4096953" y="3950047"/>
              <a:ext cx="50591" cy="84511"/>
            </a:xfrm>
            <a:prstGeom prst="roundRect">
              <a:avLst>
                <a:gd name="adj" fmla="val 2542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A76FBDBE-5451-400B-8E14-A8C7762C649B}"/>
              </a:ext>
            </a:extLst>
          </p:cNvPr>
          <p:cNvGrpSpPr/>
          <p:nvPr/>
        </p:nvGrpSpPr>
        <p:grpSpPr>
          <a:xfrm>
            <a:off x="14654230" y="5726194"/>
            <a:ext cx="761718" cy="613475"/>
            <a:chOff x="12609429" y="2581836"/>
            <a:chExt cx="815297" cy="656628"/>
          </a:xfrm>
        </p:grpSpPr>
        <p:sp>
          <p:nvSpPr>
            <p:cNvPr id="131" name="正方形/長方形 130">
              <a:extLst>
                <a:ext uri="{FF2B5EF4-FFF2-40B4-BE49-F238E27FC236}">
                  <a16:creationId xmlns:a16="http://schemas.microsoft.com/office/drawing/2014/main" id="{ACD59C3A-4D70-4525-BAC8-AF3960C9EDCD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132" name="Freeform 1967">
              <a:extLst>
                <a:ext uri="{FF2B5EF4-FFF2-40B4-BE49-F238E27FC236}">
                  <a16:creationId xmlns:a16="http://schemas.microsoft.com/office/drawing/2014/main" id="{4677310F-1E1E-4ED7-94A0-48C61DA42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138" name="グループ化 137">
            <a:extLst>
              <a:ext uri="{FF2B5EF4-FFF2-40B4-BE49-F238E27FC236}">
                <a16:creationId xmlns:a16="http://schemas.microsoft.com/office/drawing/2014/main" id="{1A7A64C6-EBD9-4094-8953-AE030A217B62}"/>
              </a:ext>
            </a:extLst>
          </p:cNvPr>
          <p:cNvGrpSpPr/>
          <p:nvPr/>
        </p:nvGrpSpPr>
        <p:grpSpPr>
          <a:xfrm>
            <a:off x="9946801" y="4793266"/>
            <a:ext cx="832974" cy="670864"/>
            <a:chOff x="12609429" y="2581836"/>
            <a:chExt cx="815297" cy="656628"/>
          </a:xfrm>
        </p:grpSpPr>
        <p:sp>
          <p:nvSpPr>
            <p:cNvPr id="139" name="正方形/長方形 138">
              <a:extLst>
                <a:ext uri="{FF2B5EF4-FFF2-40B4-BE49-F238E27FC236}">
                  <a16:creationId xmlns:a16="http://schemas.microsoft.com/office/drawing/2014/main" id="{7469AA6D-8702-4776-8E2C-EA3A467E129F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140" name="Freeform 1967">
              <a:extLst>
                <a:ext uri="{FF2B5EF4-FFF2-40B4-BE49-F238E27FC236}">
                  <a16:creationId xmlns:a16="http://schemas.microsoft.com/office/drawing/2014/main" id="{F454185C-9A04-4169-8C63-A4973F3B8C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141" name="グループ化 140">
            <a:extLst>
              <a:ext uri="{FF2B5EF4-FFF2-40B4-BE49-F238E27FC236}">
                <a16:creationId xmlns:a16="http://schemas.microsoft.com/office/drawing/2014/main" id="{C1A2BB68-5FCB-403B-AE35-E0F82BBB70B1}"/>
              </a:ext>
            </a:extLst>
          </p:cNvPr>
          <p:cNvGrpSpPr/>
          <p:nvPr/>
        </p:nvGrpSpPr>
        <p:grpSpPr>
          <a:xfrm>
            <a:off x="11103284" y="4728665"/>
            <a:ext cx="943482" cy="900367"/>
            <a:chOff x="3534290" y="3503873"/>
            <a:chExt cx="983125" cy="938199"/>
          </a:xfrm>
        </p:grpSpPr>
        <p:sp>
          <p:nvSpPr>
            <p:cNvPr id="142" name="楕円 141">
              <a:extLst>
                <a:ext uri="{FF2B5EF4-FFF2-40B4-BE49-F238E27FC236}">
                  <a16:creationId xmlns:a16="http://schemas.microsoft.com/office/drawing/2014/main" id="{CD2A284A-ACF0-4D5D-9210-C9D72885E9FE}"/>
                </a:ext>
              </a:extLst>
            </p:cNvPr>
            <p:cNvSpPr/>
            <p:nvPr/>
          </p:nvSpPr>
          <p:spPr bwMode="auto">
            <a:xfrm>
              <a:off x="3727084" y="3503873"/>
              <a:ext cx="790331" cy="79033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43" name="円柱 142">
              <a:extLst>
                <a:ext uri="{FF2B5EF4-FFF2-40B4-BE49-F238E27FC236}">
                  <a16:creationId xmlns:a16="http://schemas.microsoft.com/office/drawing/2014/main" id="{39145151-F0FE-471C-9FDD-D7E20794BDC3}"/>
                </a:ext>
              </a:extLst>
            </p:cNvPr>
            <p:cNvSpPr/>
            <p:nvPr/>
          </p:nvSpPr>
          <p:spPr>
            <a:xfrm>
              <a:off x="3534290" y="4067687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円柱 143">
              <a:extLst>
                <a:ext uri="{FF2B5EF4-FFF2-40B4-BE49-F238E27FC236}">
                  <a16:creationId xmlns:a16="http://schemas.microsoft.com/office/drawing/2014/main" id="{5F43983A-D0C2-4873-8D44-DDC2A83622B1}"/>
                </a:ext>
              </a:extLst>
            </p:cNvPr>
            <p:cNvSpPr/>
            <p:nvPr/>
          </p:nvSpPr>
          <p:spPr>
            <a:xfrm>
              <a:off x="3534290" y="3990606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5" name="円柱 144">
              <a:extLst>
                <a:ext uri="{FF2B5EF4-FFF2-40B4-BE49-F238E27FC236}">
                  <a16:creationId xmlns:a16="http://schemas.microsoft.com/office/drawing/2014/main" id="{0DFE9386-FD57-4E4A-A8AD-A410D57ECC80}"/>
                </a:ext>
              </a:extLst>
            </p:cNvPr>
            <p:cNvSpPr/>
            <p:nvPr/>
          </p:nvSpPr>
          <p:spPr>
            <a:xfrm>
              <a:off x="3534290" y="3966209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柱 145">
              <a:extLst>
                <a:ext uri="{FF2B5EF4-FFF2-40B4-BE49-F238E27FC236}">
                  <a16:creationId xmlns:a16="http://schemas.microsoft.com/office/drawing/2014/main" id="{CA3C62E6-8FBA-482D-8C4E-F13311D555D7}"/>
                </a:ext>
              </a:extLst>
            </p:cNvPr>
            <p:cNvSpPr/>
            <p:nvPr/>
          </p:nvSpPr>
          <p:spPr>
            <a:xfrm>
              <a:off x="3534290" y="3889127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円柱 146">
              <a:extLst>
                <a:ext uri="{FF2B5EF4-FFF2-40B4-BE49-F238E27FC236}">
                  <a16:creationId xmlns:a16="http://schemas.microsoft.com/office/drawing/2014/main" id="{F112C6DF-1326-4844-BCFC-378677408368}"/>
                </a:ext>
              </a:extLst>
            </p:cNvPr>
            <p:cNvSpPr/>
            <p:nvPr/>
          </p:nvSpPr>
          <p:spPr>
            <a:xfrm>
              <a:off x="3534290" y="3865926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円柱 147">
              <a:extLst>
                <a:ext uri="{FF2B5EF4-FFF2-40B4-BE49-F238E27FC236}">
                  <a16:creationId xmlns:a16="http://schemas.microsoft.com/office/drawing/2014/main" id="{41ED62D9-7D7F-4753-8B47-1E1A0D22C158}"/>
                </a:ext>
              </a:extLst>
            </p:cNvPr>
            <p:cNvSpPr/>
            <p:nvPr/>
          </p:nvSpPr>
          <p:spPr>
            <a:xfrm>
              <a:off x="3534290" y="3788844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9" name="楕円 148">
              <a:extLst>
                <a:ext uri="{FF2B5EF4-FFF2-40B4-BE49-F238E27FC236}">
                  <a16:creationId xmlns:a16="http://schemas.microsoft.com/office/drawing/2014/main" id="{1DA30C82-7F07-4021-A564-9FD3E923820A}"/>
                </a:ext>
              </a:extLst>
            </p:cNvPr>
            <p:cNvSpPr/>
            <p:nvPr/>
          </p:nvSpPr>
          <p:spPr>
            <a:xfrm>
              <a:off x="3534290" y="3978782"/>
              <a:ext cx="362562" cy="16279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四角形: 角を丸くする 149">
              <a:extLst>
                <a:ext uri="{FF2B5EF4-FFF2-40B4-BE49-F238E27FC236}">
                  <a16:creationId xmlns:a16="http://schemas.microsoft.com/office/drawing/2014/main" id="{F961028A-46C1-416A-B187-23EC406EF73A}"/>
                </a:ext>
              </a:extLst>
            </p:cNvPr>
            <p:cNvSpPr/>
            <p:nvPr/>
          </p:nvSpPr>
          <p:spPr bwMode="auto">
            <a:xfrm>
              <a:off x="3730265" y="3742274"/>
              <a:ext cx="200261" cy="24317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1" name="四角形: 角を丸くする 150">
              <a:extLst>
                <a:ext uri="{FF2B5EF4-FFF2-40B4-BE49-F238E27FC236}">
                  <a16:creationId xmlns:a16="http://schemas.microsoft.com/office/drawing/2014/main" id="{C75F9179-D7F1-4D5A-B173-20BA6CA7FFED}"/>
                </a:ext>
              </a:extLst>
            </p:cNvPr>
            <p:cNvSpPr/>
            <p:nvPr/>
          </p:nvSpPr>
          <p:spPr bwMode="auto">
            <a:xfrm>
              <a:off x="3831095" y="3904285"/>
              <a:ext cx="117355" cy="99174"/>
            </a:xfrm>
            <a:prstGeom prst="roundRect">
              <a:avLst>
                <a:gd name="adj" fmla="val 3952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2" name="四角形: 角を丸くする 151">
              <a:extLst>
                <a:ext uri="{FF2B5EF4-FFF2-40B4-BE49-F238E27FC236}">
                  <a16:creationId xmlns:a16="http://schemas.microsoft.com/office/drawing/2014/main" id="{E6237EDF-06C1-4911-B679-D406EA4D1170}"/>
                </a:ext>
              </a:extLst>
            </p:cNvPr>
            <p:cNvSpPr/>
            <p:nvPr/>
          </p:nvSpPr>
          <p:spPr bwMode="auto">
            <a:xfrm>
              <a:off x="3864638" y="3924819"/>
              <a:ext cx="117355" cy="99174"/>
            </a:xfrm>
            <a:prstGeom prst="roundRect">
              <a:avLst>
                <a:gd name="adj" fmla="val 3952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A5315247-EC68-4EA8-A747-04C732169E6A}"/>
                </a:ext>
              </a:extLst>
            </p:cNvPr>
            <p:cNvSpPr/>
            <p:nvPr/>
          </p:nvSpPr>
          <p:spPr bwMode="auto">
            <a:xfrm>
              <a:off x="3958743" y="3672135"/>
              <a:ext cx="330055" cy="3300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4" name="楕円 153">
              <a:extLst>
                <a:ext uri="{FF2B5EF4-FFF2-40B4-BE49-F238E27FC236}">
                  <a16:creationId xmlns:a16="http://schemas.microsoft.com/office/drawing/2014/main" id="{3AFD77DC-5105-48D3-883C-D43AD12B3296}"/>
                </a:ext>
              </a:extLst>
            </p:cNvPr>
            <p:cNvSpPr/>
            <p:nvPr/>
          </p:nvSpPr>
          <p:spPr bwMode="auto">
            <a:xfrm>
              <a:off x="4010451" y="3722532"/>
              <a:ext cx="226640" cy="2266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5" name="四角形: 角を丸くする 154">
              <a:extLst>
                <a:ext uri="{FF2B5EF4-FFF2-40B4-BE49-F238E27FC236}">
                  <a16:creationId xmlns:a16="http://schemas.microsoft.com/office/drawing/2014/main" id="{8676EF56-A618-4C23-8F4F-3C1492C9CB72}"/>
                </a:ext>
              </a:extLst>
            </p:cNvPr>
            <p:cNvSpPr/>
            <p:nvPr/>
          </p:nvSpPr>
          <p:spPr bwMode="auto">
            <a:xfrm>
              <a:off x="3958743" y="3821145"/>
              <a:ext cx="330055" cy="256054"/>
            </a:xfrm>
            <a:prstGeom prst="roundRect">
              <a:avLst>
                <a:gd name="adj" fmla="val 2542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6" name="楕円 155">
              <a:extLst>
                <a:ext uri="{FF2B5EF4-FFF2-40B4-BE49-F238E27FC236}">
                  <a16:creationId xmlns:a16="http://schemas.microsoft.com/office/drawing/2014/main" id="{81BFFA38-E701-4FB9-ACDD-77C1D30E9714}"/>
                </a:ext>
              </a:extLst>
            </p:cNvPr>
            <p:cNvSpPr/>
            <p:nvPr/>
          </p:nvSpPr>
          <p:spPr bwMode="auto">
            <a:xfrm>
              <a:off x="4069253" y="3861034"/>
              <a:ext cx="106508" cy="1065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7" name="四角形: 角を丸くする 156">
              <a:extLst>
                <a:ext uri="{FF2B5EF4-FFF2-40B4-BE49-F238E27FC236}">
                  <a16:creationId xmlns:a16="http://schemas.microsoft.com/office/drawing/2014/main" id="{903F238C-F8A0-40D7-A74C-048B594420F9}"/>
                </a:ext>
              </a:extLst>
            </p:cNvPr>
            <p:cNvSpPr/>
            <p:nvPr/>
          </p:nvSpPr>
          <p:spPr bwMode="auto">
            <a:xfrm>
              <a:off x="4096953" y="3950047"/>
              <a:ext cx="50591" cy="84511"/>
            </a:xfrm>
            <a:prstGeom prst="roundRect">
              <a:avLst>
                <a:gd name="adj" fmla="val 2542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F35B4701-CC85-47B6-81B2-4965B27FB83A}"/>
              </a:ext>
            </a:extLst>
          </p:cNvPr>
          <p:cNvSpPr/>
          <p:nvPr/>
        </p:nvSpPr>
        <p:spPr>
          <a:xfrm>
            <a:off x="10561528" y="9403551"/>
            <a:ext cx="122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/>
              <a:t>Users </a:t>
            </a:r>
            <a:endParaRPr lang="ja-JP" altLang="en-US" sz="2800" dirty="0"/>
          </a:p>
        </p:txBody>
      </p:sp>
      <p:pic>
        <p:nvPicPr>
          <p:cNvPr id="160" name="図 159">
            <a:extLst>
              <a:ext uri="{FF2B5EF4-FFF2-40B4-BE49-F238E27FC236}">
                <a16:creationId xmlns:a16="http://schemas.microsoft.com/office/drawing/2014/main" id="{1A2B11D8-E7BE-442A-B502-EEDE18880E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6"/>
          <a:stretch/>
        </p:blipFill>
        <p:spPr>
          <a:xfrm>
            <a:off x="11560245" y="7273427"/>
            <a:ext cx="1201003" cy="1918411"/>
          </a:xfrm>
          <a:prstGeom prst="rect">
            <a:avLst/>
          </a:prstGeom>
        </p:spPr>
      </p:pic>
      <p:sp>
        <p:nvSpPr>
          <p:cNvPr id="163" name="Freeform 75">
            <a:extLst>
              <a:ext uri="{FF2B5EF4-FFF2-40B4-BE49-F238E27FC236}">
                <a16:creationId xmlns:a16="http://schemas.microsoft.com/office/drawing/2014/main" id="{5C85A508-6E68-4E05-B677-DA3C692F19E5}"/>
              </a:ext>
            </a:extLst>
          </p:cNvPr>
          <p:cNvSpPr>
            <a:spLocks noEditPoints="1"/>
          </p:cNvSpPr>
          <p:nvPr/>
        </p:nvSpPr>
        <p:spPr bwMode="auto">
          <a:xfrm>
            <a:off x="12636665" y="5550089"/>
            <a:ext cx="646907" cy="924383"/>
          </a:xfrm>
          <a:custGeom>
            <a:avLst/>
            <a:gdLst>
              <a:gd name="T0" fmla="*/ 246 w 267"/>
              <a:gd name="T1" fmla="*/ 179 h 384"/>
              <a:gd name="T2" fmla="*/ 230 w 267"/>
              <a:gd name="T3" fmla="*/ 155 h 384"/>
              <a:gd name="T4" fmla="*/ 203 w 267"/>
              <a:gd name="T5" fmla="*/ 116 h 384"/>
              <a:gd name="T6" fmla="*/ 177 w 267"/>
              <a:gd name="T7" fmla="*/ 69 h 384"/>
              <a:gd name="T8" fmla="*/ 156 w 267"/>
              <a:gd name="T9" fmla="*/ 17 h 384"/>
              <a:gd name="T10" fmla="*/ 147 w 267"/>
              <a:gd name="T11" fmla="*/ 4 h 384"/>
              <a:gd name="T12" fmla="*/ 133 w 267"/>
              <a:gd name="T13" fmla="*/ 0 h 384"/>
              <a:gd name="T14" fmla="*/ 120 w 267"/>
              <a:gd name="T15" fmla="*/ 4 h 384"/>
              <a:gd name="T16" fmla="*/ 111 w 267"/>
              <a:gd name="T17" fmla="*/ 17 h 384"/>
              <a:gd name="T18" fmla="*/ 90 w 267"/>
              <a:gd name="T19" fmla="*/ 69 h 384"/>
              <a:gd name="T20" fmla="*/ 64 w 267"/>
              <a:gd name="T21" fmla="*/ 116 h 384"/>
              <a:gd name="T22" fmla="*/ 37 w 267"/>
              <a:gd name="T23" fmla="*/ 155 h 384"/>
              <a:gd name="T24" fmla="*/ 21 w 267"/>
              <a:gd name="T25" fmla="*/ 179 h 384"/>
              <a:gd name="T26" fmla="*/ 0 w 267"/>
              <a:gd name="T27" fmla="*/ 250 h 384"/>
              <a:gd name="T28" fmla="*/ 39 w 267"/>
              <a:gd name="T29" fmla="*/ 345 h 384"/>
              <a:gd name="T30" fmla="*/ 133 w 267"/>
              <a:gd name="T31" fmla="*/ 384 h 384"/>
              <a:gd name="T32" fmla="*/ 228 w 267"/>
              <a:gd name="T33" fmla="*/ 345 h 384"/>
              <a:gd name="T34" fmla="*/ 267 w 267"/>
              <a:gd name="T35" fmla="*/ 250 h 384"/>
              <a:gd name="T36" fmla="*/ 246 w 267"/>
              <a:gd name="T37" fmla="*/ 179 h 384"/>
              <a:gd name="T38" fmla="*/ 124 w 267"/>
              <a:gd name="T39" fmla="*/ 307 h 384"/>
              <a:gd name="T40" fmla="*/ 100 w 267"/>
              <a:gd name="T41" fmla="*/ 317 h 384"/>
              <a:gd name="T42" fmla="*/ 77 w 267"/>
              <a:gd name="T43" fmla="*/ 307 h 384"/>
              <a:gd name="T44" fmla="*/ 67 w 267"/>
              <a:gd name="T45" fmla="*/ 284 h 384"/>
              <a:gd name="T46" fmla="*/ 72 w 267"/>
              <a:gd name="T47" fmla="*/ 266 h 384"/>
              <a:gd name="T48" fmla="*/ 76 w 267"/>
              <a:gd name="T49" fmla="*/ 260 h 384"/>
              <a:gd name="T50" fmla="*/ 83 w 267"/>
              <a:gd name="T51" fmla="*/ 250 h 384"/>
              <a:gd name="T52" fmla="*/ 89 w 267"/>
              <a:gd name="T53" fmla="*/ 238 h 384"/>
              <a:gd name="T54" fmla="*/ 95 w 267"/>
              <a:gd name="T55" fmla="*/ 225 h 384"/>
              <a:gd name="T56" fmla="*/ 100 w 267"/>
              <a:gd name="T57" fmla="*/ 221 h 384"/>
              <a:gd name="T58" fmla="*/ 106 w 267"/>
              <a:gd name="T59" fmla="*/ 225 h 384"/>
              <a:gd name="T60" fmla="*/ 111 w 267"/>
              <a:gd name="T61" fmla="*/ 238 h 384"/>
              <a:gd name="T62" fmla="*/ 118 w 267"/>
              <a:gd name="T63" fmla="*/ 250 h 384"/>
              <a:gd name="T64" fmla="*/ 124 w 267"/>
              <a:gd name="T65" fmla="*/ 260 h 384"/>
              <a:gd name="T66" fmla="*/ 128 w 267"/>
              <a:gd name="T67" fmla="*/ 266 h 384"/>
              <a:gd name="T68" fmla="*/ 133 w 267"/>
              <a:gd name="T69" fmla="*/ 284 h 384"/>
              <a:gd name="T70" fmla="*/ 124 w 267"/>
              <a:gd name="T71" fmla="*/ 307 h 384"/>
              <a:gd name="T72" fmla="*/ 124 w 267"/>
              <a:gd name="T73" fmla="*/ 307 h 384"/>
              <a:gd name="T74" fmla="*/ 124 w 267"/>
              <a:gd name="T75" fmla="*/ 307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67" h="384">
                <a:moveTo>
                  <a:pt x="246" y="179"/>
                </a:moveTo>
                <a:cubicBezTo>
                  <a:pt x="245" y="177"/>
                  <a:pt x="239" y="169"/>
                  <a:pt x="230" y="155"/>
                </a:cubicBezTo>
                <a:cubicBezTo>
                  <a:pt x="220" y="141"/>
                  <a:pt x="211" y="128"/>
                  <a:pt x="203" y="116"/>
                </a:cubicBezTo>
                <a:cubicBezTo>
                  <a:pt x="195" y="104"/>
                  <a:pt x="187" y="88"/>
                  <a:pt x="177" y="69"/>
                </a:cubicBezTo>
                <a:cubicBezTo>
                  <a:pt x="168" y="50"/>
                  <a:pt x="161" y="33"/>
                  <a:pt x="156" y="17"/>
                </a:cubicBezTo>
                <a:cubicBezTo>
                  <a:pt x="154" y="11"/>
                  <a:pt x="151" y="7"/>
                  <a:pt x="147" y="4"/>
                </a:cubicBezTo>
                <a:cubicBezTo>
                  <a:pt x="142" y="1"/>
                  <a:pt x="138" y="0"/>
                  <a:pt x="133" y="0"/>
                </a:cubicBezTo>
                <a:cubicBezTo>
                  <a:pt x="129" y="0"/>
                  <a:pt x="125" y="1"/>
                  <a:pt x="120" y="4"/>
                </a:cubicBezTo>
                <a:cubicBezTo>
                  <a:pt x="116" y="7"/>
                  <a:pt x="113" y="11"/>
                  <a:pt x="111" y="17"/>
                </a:cubicBezTo>
                <a:cubicBezTo>
                  <a:pt x="106" y="33"/>
                  <a:pt x="99" y="50"/>
                  <a:pt x="90" y="69"/>
                </a:cubicBezTo>
                <a:cubicBezTo>
                  <a:pt x="80" y="88"/>
                  <a:pt x="71" y="104"/>
                  <a:pt x="64" y="116"/>
                </a:cubicBezTo>
                <a:cubicBezTo>
                  <a:pt x="56" y="128"/>
                  <a:pt x="47" y="141"/>
                  <a:pt x="37" y="155"/>
                </a:cubicBezTo>
                <a:cubicBezTo>
                  <a:pt x="28" y="169"/>
                  <a:pt x="22" y="177"/>
                  <a:pt x="21" y="179"/>
                </a:cubicBezTo>
                <a:cubicBezTo>
                  <a:pt x="7" y="201"/>
                  <a:pt x="0" y="225"/>
                  <a:pt x="0" y="250"/>
                </a:cubicBezTo>
                <a:cubicBezTo>
                  <a:pt x="0" y="287"/>
                  <a:pt x="13" y="319"/>
                  <a:pt x="39" y="345"/>
                </a:cubicBezTo>
                <a:cubicBezTo>
                  <a:pt x="65" y="371"/>
                  <a:pt x="97" y="384"/>
                  <a:pt x="133" y="384"/>
                </a:cubicBezTo>
                <a:cubicBezTo>
                  <a:pt x="170" y="384"/>
                  <a:pt x="202" y="371"/>
                  <a:pt x="228" y="345"/>
                </a:cubicBezTo>
                <a:cubicBezTo>
                  <a:pt x="254" y="319"/>
                  <a:pt x="267" y="287"/>
                  <a:pt x="267" y="250"/>
                </a:cubicBezTo>
                <a:cubicBezTo>
                  <a:pt x="267" y="225"/>
                  <a:pt x="260" y="201"/>
                  <a:pt x="246" y="179"/>
                </a:cubicBezTo>
                <a:close/>
                <a:moveTo>
                  <a:pt x="124" y="307"/>
                </a:moveTo>
                <a:cubicBezTo>
                  <a:pt x="117" y="314"/>
                  <a:pt x="109" y="317"/>
                  <a:pt x="100" y="317"/>
                </a:cubicBezTo>
                <a:cubicBezTo>
                  <a:pt x="91" y="317"/>
                  <a:pt x="83" y="314"/>
                  <a:pt x="77" y="307"/>
                </a:cubicBezTo>
                <a:cubicBezTo>
                  <a:pt x="70" y="301"/>
                  <a:pt x="67" y="293"/>
                  <a:pt x="67" y="284"/>
                </a:cubicBezTo>
                <a:cubicBezTo>
                  <a:pt x="67" y="277"/>
                  <a:pt x="68" y="271"/>
                  <a:pt x="72" y="266"/>
                </a:cubicBezTo>
                <a:cubicBezTo>
                  <a:pt x="72" y="265"/>
                  <a:pt x="73" y="264"/>
                  <a:pt x="76" y="260"/>
                </a:cubicBezTo>
                <a:cubicBezTo>
                  <a:pt x="79" y="256"/>
                  <a:pt x="81" y="253"/>
                  <a:pt x="83" y="250"/>
                </a:cubicBezTo>
                <a:cubicBezTo>
                  <a:pt x="85" y="247"/>
                  <a:pt x="87" y="243"/>
                  <a:pt x="89" y="238"/>
                </a:cubicBezTo>
                <a:cubicBezTo>
                  <a:pt x="92" y="234"/>
                  <a:pt x="93" y="229"/>
                  <a:pt x="95" y="225"/>
                </a:cubicBezTo>
                <a:cubicBezTo>
                  <a:pt x="95" y="222"/>
                  <a:pt x="97" y="221"/>
                  <a:pt x="100" y="221"/>
                </a:cubicBezTo>
                <a:cubicBezTo>
                  <a:pt x="103" y="221"/>
                  <a:pt x="105" y="222"/>
                  <a:pt x="106" y="225"/>
                </a:cubicBezTo>
                <a:cubicBezTo>
                  <a:pt x="107" y="229"/>
                  <a:pt x="109" y="234"/>
                  <a:pt x="111" y="238"/>
                </a:cubicBezTo>
                <a:cubicBezTo>
                  <a:pt x="114" y="243"/>
                  <a:pt x="116" y="247"/>
                  <a:pt x="118" y="250"/>
                </a:cubicBezTo>
                <a:cubicBezTo>
                  <a:pt x="119" y="253"/>
                  <a:pt x="122" y="256"/>
                  <a:pt x="124" y="260"/>
                </a:cubicBezTo>
                <a:cubicBezTo>
                  <a:pt x="127" y="264"/>
                  <a:pt x="128" y="265"/>
                  <a:pt x="128" y="266"/>
                </a:cubicBezTo>
                <a:cubicBezTo>
                  <a:pt x="132" y="271"/>
                  <a:pt x="133" y="277"/>
                  <a:pt x="133" y="284"/>
                </a:cubicBezTo>
                <a:cubicBezTo>
                  <a:pt x="133" y="293"/>
                  <a:pt x="130" y="301"/>
                  <a:pt x="124" y="307"/>
                </a:cubicBezTo>
                <a:close/>
                <a:moveTo>
                  <a:pt x="124" y="307"/>
                </a:moveTo>
                <a:cubicBezTo>
                  <a:pt x="124" y="307"/>
                  <a:pt x="124" y="307"/>
                  <a:pt x="124" y="30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endParaRPr lang="ja-JP" altLang="en-US" sz="7199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CE4CA3A-1953-4F61-8A38-FAD0B2F81822}"/>
              </a:ext>
            </a:extLst>
          </p:cNvPr>
          <p:cNvSpPr txBox="1"/>
          <p:nvPr/>
        </p:nvSpPr>
        <p:spPr>
          <a:xfrm>
            <a:off x="12284588" y="6453973"/>
            <a:ext cx="135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accent2"/>
                </a:solidFill>
              </a:rPr>
              <a:t>Leakage</a:t>
            </a:r>
            <a:endParaRPr kumimoji="1" lang="ja-JP" altLang="en-US" sz="2400" dirty="0">
              <a:solidFill>
                <a:schemeClr val="accent2"/>
              </a:solidFill>
            </a:endParaRPr>
          </a:p>
        </p:txBody>
      </p:sp>
      <p:sp>
        <p:nvSpPr>
          <p:cNvPr id="17" name="タイトル 16">
            <a:extLst>
              <a:ext uri="{FF2B5EF4-FFF2-40B4-BE49-F238E27FC236}">
                <a16:creationId xmlns:a16="http://schemas.microsoft.com/office/drawing/2014/main" id="{AA25FFD3-A103-BA76-BAD0-D95AF6A1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MUSE: Model</a:t>
            </a:r>
            <a:r>
              <a:rPr lang="ja-JP" altLang="en-US" dirty="0"/>
              <a:t> </a:t>
            </a:r>
            <a:r>
              <a:rPr lang="en-US" altLang="ja-JP" sz="4400" dirty="0"/>
              <a:t>(for Database Updates and Key Generation)</a:t>
            </a:r>
            <a:endParaRPr lang="ja-JP" altLang="en-US" dirty="0"/>
          </a:p>
        </p:txBody>
      </p:sp>
      <p:pic>
        <p:nvPicPr>
          <p:cNvPr id="26" name="Picture 2" descr="https://openclipart.org/image/800px/212933">
            <a:extLst>
              <a:ext uri="{FF2B5EF4-FFF2-40B4-BE49-F238E27FC236}">
                <a16:creationId xmlns:a16="http://schemas.microsoft.com/office/drawing/2014/main" id="{8AD27124-E448-524C-4149-FDB2649D8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0718" y="4705046"/>
            <a:ext cx="1323624" cy="16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56E2A1B1-DE42-4C90-44B0-9E73B40CF422}"/>
              </a:ext>
            </a:extLst>
          </p:cNvPr>
          <p:cNvSpPr/>
          <p:nvPr/>
        </p:nvSpPr>
        <p:spPr>
          <a:xfrm>
            <a:off x="1125963" y="4414153"/>
            <a:ext cx="4916588" cy="3034075"/>
          </a:xfrm>
          <a:prstGeom prst="wedgeRoundRectCallout">
            <a:avLst>
              <a:gd name="adj1" fmla="val 69778"/>
              <a:gd name="adj2" fmla="val -11206"/>
              <a:gd name="adj3" fmla="val 1666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78CB7D6-321B-479D-8BE1-C0AF0936126A}"/>
              </a:ext>
            </a:extLst>
          </p:cNvPr>
          <p:cNvGrpSpPr/>
          <p:nvPr/>
        </p:nvGrpSpPr>
        <p:grpSpPr>
          <a:xfrm>
            <a:off x="4540241" y="4692581"/>
            <a:ext cx="832974" cy="670864"/>
            <a:chOff x="12609429" y="2581836"/>
            <a:chExt cx="815297" cy="656628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E45AA598-FF41-4FDD-A2A4-EE5788FBFC7B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37" name="Freeform 1967">
              <a:extLst>
                <a:ext uri="{FF2B5EF4-FFF2-40B4-BE49-F238E27FC236}">
                  <a16:creationId xmlns:a16="http://schemas.microsoft.com/office/drawing/2014/main" id="{2AECCE95-AC6A-46B8-9ABE-5DA053A52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sp>
        <p:nvSpPr>
          <p:cNvPr id="45" name="Freeform 1912">
            <a:extLst>
              <a:ext uri="{FF2B5EF4-FFF2-40B4-BE49-F238E27FC236}">
                <a16:creationId xmlns:a16="http://schemas.microsoft.com/office/drawing/2014/main" id="{7D9F5764-66BF-45F4-BE1A-06FBF001A42C}"/>
              </a:ext>
            </a:extLst>
          </p:cNvPr>
          <p:cNvSpPr>
            <a:spLocks noEditPoints="1"/>
          </p:cNvSpPr>
          <p:nvPr/>
        </p:nvSpPr>
        <p:spPr bwMode="auto">
          <a:xfrm>
            <a:off x="2800114" y="5054172"/>
            <a:ext cx="880790" cy="487477"/>
          </a:xfrm>
          <a:custGeom>
            <a:avLst/>
            <a:gdLst>
              <a:gd name="T0" fmla="*/ 93 w 176"/>
              <a:gd name="T1" fmla="*/ 32 h 96"/>
              <a:gd name="T2" fmla="*/ 48 w 176"/>
              <a:gd name="T3" fmla="*/ 0 h 96"/>
              <a:gd name="T4" fmla="*/ 0 w 176"/>
              <a:gd name="T5" fmla="*/ 48 h 96"/>
              <a:gd name="T6" fmla="*/ 48 w 176"/>
              <a:gd name="T7" fmla="*/ 96 h 96"/>
              <a:gd name="T8" fmla="*/ 93 w 176"/>
              <a:gd name="T9" fmla="*/ 64 h 96"/>
              <a:gd name="T10" fmla="*/ 128 w 176"/>
              <a:gd name="T11" fmla="*/ 64 h 96"/>
              <a:gd name="T12" fmla="*/ 128 w 176"/>
              <a:gd name="T13" fmla="*/ 96 h 96"/>
              <a:gd name="T14" fmla="*/ 160 w 176"/>
              <a:gd name="T15" fmla="*/ 96 h 96"/>
              <a:gd name="T16" fmla="*/ 160 w 176"/>
              <a:gd name="T17" fmla="*/ 64 h 96"/>
              <a:gd name="T18" fmla="*/ 176 w 176"/>
              <a:gd name="T19" fmla="*/ 64 h 96"/>
              <a:gd name="T20" fmla="*/ 176 w 176"/>
              <a:gd name="T21" fmla="*/ 32 h 96"/>
              <a:gd name="T22" fmla="*/ 93 w 176"/>
              <a:gd name="T23" fmla="*/ 32 h 96"/>
              <a:gd name="T24" fmla="*/ 48 w 176"/>
              <a:gd name="T25" fmla="*/ 64 h 96"/>
              <a:gd name="T26" fmla="*/ 32 w 176"/>
              <a:gd name="T27" fmla="*/ 48 h 96"/>
              <a:gd name="T28" fmla="*/ 48 w 176"/>
              <a:gd name="T29" fmla="*/ 32 h 96"/>
              <a:gd name="T30" fmla="*/ 64 w 176"/>
              <a:gd name="T31" fmla="*/ 48 h 96"/>
              <a:gd name="T32" fmla="*/ 48 w 176"/>
              <a:gd name="T33" fmla="*/ 6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96">
                <a:moveTo>
                  <a:pt x="93" y="32"/>
                </a:moveTo>
                <a:cubicBezTo>
                  <a:pt x="87" y="13"/>
                  <a:pt x="69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75"/>
                  <a:pt x="21" y="96"/>
                  <a:pt x="48" y="96"/>
                </a:cubicBezTo>
                <a:cubicBezTo>
                  <a:pt x="69" y="96"/>
                  <a:pt x="87" y="83"/>
                  <a:pt x="93" y="64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32"/>
                  <a:pt x="176" y="32"/>
                  <a:pt x="176" y="32"/>
                </a:cubicBezTo>
                <a:lnTo>
                  <a:pt x="93" y="32"/>
                </a:lnTo>
                <a:close/>
                <a:moveTo>
                  <a:pt x="48" y="64"/>
                </a:moveTo>
                <a:cubicBezTo>
                  <a:pt x="39" y="64"/>
                  <a:pt x="32" y="57"/>
                  <a:pt x="32" y="48"/>
                </a:cubicBezTo>
                <a:cubicBezTo>
                  <a:pt x="32" y="39"/>
                  <a:pt x="39" y="32"/>
                  <a:pt x="48" y="32"/>
                </a:cubicBezTo>
                <a:cubicBezTo>
                  <a:pt x="57" y="32"/>
                  <a:pt x="64" y="39"/>
                  <a:pt x="64" y="48"/>
                </a:cubicBezTo>
                <a:cubicBezTo>
                  <a:pt x="64" y="57"/>
                  <a:pt x="57" y="64"/>
                  <a:pt x="48" y="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 dirty="0">
              <a:latin typeface="+mn-lt"/>
              <a:ea typeface="+mn-ea"/>
            </a:endParaRPr>
          </a:p>
        </p:txBody>
      </p:sp>
      <p:sp>
        <p:nvSpPr>
          <p:cNvPr id="47" name="Freeform 2786">
            <a:extLst>
              <a:ext uri="{FF2B5EF4-FFF2-40B4-BE49-F238E27FC236}">
                <a16:creationId xmlns:a16="http://schemas.microsoft.com/office/drawing/2014/main" id="{D1491AD8-9D9E-4A40-A839-2E04E3497727}"/>
              </a:ext>
            </a:extLst>
          </p:cNvPr>
          <p:cNvSpPr>
            <a:spLocks noEditPoints="1"/>
          </p:cNvSpPr>
          <p:nvPr/>
        </p:nvSpPr>
        <p:spPr bwMode="auto">
          <a:xfrm>
            <a:off x="1839545" y="4780986"/>
            <a:ext cx="631276" cy="783824"/>
          </a:xfrm>
          <a:custGeom>
            <a:avLst/>
            <a:gdLst>
              <a:gd name="T0" fmla="*/ 80 w 128"/>
              <a:gd name="T1" fmla="*/ 0 h 160"/>
              <a:gd name="T2" fmla="*/ 16 w 128"/>
              <a:gd name="T3" fmla="*/ 0 h 160"/>
              <a:gd name="T4" fmla="*/ 0 w 128"/>
              <a:gd name="T5" fmla="*/ 16 h 160"/>
              <a:gd name="T6" fmla="*/ 0 w 128"/>
              <a:gd name="T7" fmla="*/ 144 h 160"/>
              <a:gd name="T8" fmla="*/ 16 w 128"/>
              <a:gd name="T9" fmla="*/ 160 h 160"/>
              <a:gd name="T10" fmla="*/ 112 w 128"/>
              <a:gd name="T11" fmla="*/ 160 h 160"/>
              <a:gd name="T12" fmla="*/ 128 w 128"/>
              <a:gd name="T13" fmla="*/ 144 h 160"/>
              <a:gd name="T14" fmla="*/ 128 w 128"/>
              <a:gd name="T15" fmla="*/ 48 h 160"/>
              <a:gd name="T16" fmla="*/ 80 w 128"/>
              <a:gd name="T17" fmla="*/ 0 h 160"/>
              <a:gd name="T18" fmla="*/ 96 w 128"/>
              <a:gd name="T19" fmla="*/ 128 h 160"/>
              <a:gd name="T20" fmla="*/ 32 w 128"/>
              <a:gd name="T21" fmla="*/ 128 h 160"/>
              <a:gd name="T22" fmla="*/ 32 w 128"/>
              <a:gd name="T23" fmla="*/ 112 h 160"/>
              <a:gd name="T24" fmla="*/ 96 w 128"/>
              <a:gd name="T25" fmla="*/ 112 h 160"/>
              <a:gd name="T26" fmla="*/ 96 w 128"/>
              <a:gd name="T27" fmla="*/ 128 h 160"/>
              <a:gd name="T28" fmla="*/ 96 w 128"/>
              <a:gd name="T29" fmla="*/ 96 h 160"/>
              <a:gd name="T30" fmla="*/ 32 w 128"/>
              <a:gd name="T31" fmla="*/ 96 h 160"/>
              <a:gd name="T32" fmla="*/ 32 w 128"/>
              <a:gd name="T33" fmla="*/ 80 h 160"/>
              <a:gd name="T34" fmla="*/ 96 w 128"/>
              <a:gd name="T35" fmla="*/ 80 h 160"/>
              <a:gd name="T36" fmla="*/ 96 w 128"/>
              <a:gd name="T37" fmla="*/ 96 h 160"/>
              <a:gd name="T38" fmla="*/ 72 w 128"/>
              <a:gd name="T39" fmla="*/ 56 h 160"/>
              <a:gd name="T40" fmla="*/ 72 w 128"/>
              <a:gd name="T41" fmla="*/ 12 h 160"/>
              <a:gd name="T42" fmla="*/ 116 w 128"/>
              <a:gd name="T43" fmla="*/ 56 h 160"/>
              <a:gd name="T44" fmla="*/ 72 w 128"/>
              <a:gd name="T45" fmla="*/ 5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8" h="160">
                <a:moveTo>
                  <a:pt x="8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21" y="160"/>
                  <a:pt x="128" y="153"/>
                  <a:pt x="128" y="144"/>
                </a:cubicBezTo>
                <a:cubicBezTo>
                  <a:pt x="128" y="48"/>
                  <a:pt x="128" y="48"/>
                  <a:pt x="128" y="48"/>
                </a:cubicBezTo>
                <a:lnTo>
                  <a:pt x="80" y="0"/>
                </a:lnTo>
                <a:close/>
                <a:moveTo>
                  <a:pt x="96" y="128"/>
                </a:moveTo>
                <a:cubicBezTo>
                  <a:pt x="32" y="128"/>
                  <a:pt x="32" y="128"/>
                  <a:pt x="32" y="128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96" y="112"/>
                  <a:pt x="96" y="112"/>
                  <a:pt x="96" y="112"/>
                </a:cubicBezTo>
                <a:lnTo>
                  <a:pt x="96" y="128"/>
                </a:lnTo>
                <a:close/>
                <a:moveTo>
                  <a:pt x="96" y="96"/>
                </a:moveTo>
                <a:cubicBezTo>
                  <a:pt x="32" y="96"/>
                  <a:pt x="32" y="96"/>
                  <a:pt x="32" y="96"/>
                </a:cubicBezTo>
                <a:cubicBezTo>
                  <a:pt x="32" y="80"/>
                  <a:pt x="32" y="80"/>
                  <a:pt x="3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96"/>
                </a:lnTo>
                <a:close/>
                <a:moveTo>
                  <a:pt x="72" y="56"/>
                </a:moveTo>
                <a:cubicBezTo>
                  <a:pt x="72" y="12"/>
                  <a:pt x="72" y="12"/>
                  <a:pt x="72" y="12"/>
                </a:cubicBezTo>
                <a:cubicBezTo>
                  <a:pt x="116" y="56"/>
                  <a:pt x="116" y="56"/>
                  <a:pt x="116" y="56"/>
                </a:cubicBezTo>
                <a:lnTo>
                  <a:pt x="72" y="5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EADB84FA-E319-4EF9-8A70-2A99994BCB4D}"/>
              </a:ext>
            </a:extLst>
          </p:cNvPr>
          <p:cNvSpPr/>
          <p:nvPr/>
        </p:nvSpPr>
        <p:spPr>
          <a:xfrm>
            <a:off x="3240509" y="4697253"/>
            <a:ext cx="925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accent1"/>
                </a:solidFill>
              </a:rPr>
              <a:t>MSK</a:t>
            </a:r>
            <a:endParaRPr lang="ja-JP" altLang="en-US" sz="2800" dirty="0">
              <a:solidFill>
                <a:schemeClr val="accent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FAB700F-DFF4-4DB3-9310-36A135D765F8}"/>
              </a:ext>
            </a:extLst>
          </p:cNvPr>
          <p:cNvSpPr/>
          <p:nvPr/>
        </p:nvSpPr>
        <p:spPr>
          <a:xfrm>
            <a:off x="1695750" y="5624854"/>
            <a:ext cx="882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File</a:t>
            </a:r>
            <a:endParaRPr lang="ja-JP" altLang="en-US" sz="2400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E794C55-A290-48E8-A532-958FADE67BFE}"/>
              </a:ext>
            </a:extLst>
          </p:cNvPr>
          <p:cNvSpPr/>
          <p:nvPr/>
        </p:nvSpPr>
        <p:spPr>
          <a:xfrm>
            <a:off x="4093029" y="5372729"/>
            <a:ext cx="1677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Ciphertext</a:t>
            </a:r>
            <a:endParaRPr lang="ja-JP" altLang="en-US" sz="2400" dirty="0"/>
          </a:p>
        </p:txBody>
      </p:sp>
      <p:sp>
        <p:nvSpPr>
          <p:cNvPr id="40" name="右矢印 50">
            <a:extLst>
              <a:ext uri="{FF2B5EF4-FFF2-40B4-BE49-F238E27FC236}">
                <a16:creationId xmlns:a16="http://schemas.microsoft.com/office/drawing/2014/main" id="{CE7C201B-CFDF-8A8C-C468-893ADB8BCA5A}"/>
              </a:ext>
            </a:extLst>
          </p:cNvPr>
          <p:cNvSpPr/>
          <p:nvPr/>
        </p:nvSpPr>
        <p:spPr>
          <a:xfrm>
            <a:off x="2740136" y="5463586"/>
            <a:ext cx="1467432" cy="1128548"/>
          </a:xfrm>
          <a:prstGeom prst="rightArrow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E2B8250-651E-1D3B-6871-5E811F8D355C}"/>
              </a:ext>
            </a:extLst>
          </p:cNvPr>
          <p:cNvSpPr txBox="1"/>
          <p:nvPr/>
        </p:nvSpPr>
        <p:spPr>
          <a:xfrm>
            <a:off x="2833310" y="5725238"/>
            <a:ext cx="128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/>
                </a:solidFill>
                <a:latin typeface="+mj-lt"/>
                <a:ea typeface="+mj-ea"/>
              </a:rPr>
              <a:t>Enc</a:t>
            </a:r>
            <a:endParaRPr kumimoji="1" lang="ja-JP" altLang="en-US" sz="36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D6B0B340-4CE9-B4C4-3CED-9982B572D2E1}"/>
                  </a:ext>
                </a:extLst>
              </p:cNvPr>
              <p:cNvSpPr/>
              <p:nvPr/>
            </p:nvSpPr>
            <p:spPr>
              <a:xfrm>
                <a:off x="1731770" y="6075581"/>
                <a:ext cx="8559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D6B0B340-4CE9-B4C4-3CED-9982B572D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770" y="6075581"/>
                <a:ext cx="855939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3B5C63D-D7C0-B601-2868-4FCC5197431C}"/>
              </a:ext>
            </a:extLst>
          </p:cNvPr>
          <p:cNvSpPr/>
          <p:nvPr/>
        </p:nvSpPr>
        <p:spPr>
          <a:xfrm>
            <a:off x="1324225" y="6709963"/>
            <a:ext cx="1656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Attributes</a:t>
            </a:r>
            <a:endParaRPr lang="ja-JP" altLang="en-US" sz="2400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1DD32A1-6B2C-4C79-A412-BDD07C20DAFB}"/>
              </a:ext>
            </a:extLst>
          </p:cNvPr>
          <p:cNvSpPr/>
          <p:nvPr/>
        </p:nvSpPr>
        <p:spPr>
          <a:xfrm>
            <a:off x="4026864" y="6901877"/>
            <a:ext cx="1881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Update Info</a:t>
            </a:r>
            <a:endParaRPr lang="ja-JP" altLang="en-US" sz="2400" dirty="0"/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D654963F-EA53-4D2D-AED2-375564747A52}"/>
              </a:ext>
            </a:extLst>
          </p:cNvPr>
          <p:cNvGrpSpPr/>
          <p:nvPr/>
        </p:nvGrpSpPr>
        <p:grpSpPr>
          <a:xfrm>
            <a:off x="4453987" y="5959366"/>
            <a:ext cx="943482" cy="900367"/>
            <a:chOff x="3534290" y="3503873"/>
            <a:chExt cx="983125" cy="938199"/>
          </a:xfrm>
        </p:grpSpPr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1BBE0ED9-EA0A-4999-B880-6773FCC2A6B9}"/>
                </a:ext>
              </a:extLst>
            </p:cNvPr>
            <p:cNvSpPr/>
            <p:nvPr/>
          </p:nvSpPr>
          <p:spPr bwMode="auto">
            <a:xfrm>
              <a:off x="3727084" y="3503873"/>
              <a:ext cx="790331" cy="79033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1" name="円柱 80">
              <a:extLst>
                <a:ext uri="{FF2B5EF4-FFF2-40B4-BE49-F238E27FC236}">
                  <a16:creationId xmlns:a16="http://schemas.microsoft.com/office/drawing/2014/main" id="{DDD1CAE0-BCF6-4440-9D13-28DA36C13454}"/>
                </a:ext>
              </a:extLst>
            </p:cNvPr>
            <p:cNvSpPr/>
            <p:nvPr/>
          </p:nvSpPr>
          <p:spPr>
            <a:xfrm>
              <a:off x="3534290" y="4067687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柱 81">
              <a:extLst>
                <a:ext uri="{FF2B5EF4-FFF2-40B4-BE49-F238E27FC236}">
                  <a16:creationId xmlns:a16="http://schemas.microsoft.com/office/drawing/2014/main" id="{612208F4-6E31-4FDD-8EBD-382F117C6D19}"/>
                </a:ext>
              </a:extLst>
            </p:cNvPr>
            <p:cNvSpPr/>
            <p:nvPr/>
          </p:nvSpPr>
          <p:spPr>
            <a:xfrm>
              <a:off x="3534290" y="3990606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3" name="円柱 82">
              <a:extLst>
                <a:ext uri="{FF2B5EF4-FFF2-40B4-BE49-F238E27FC236}">
                  <a16:creationId xmlns:a16="http://schemas.microsoft.com/office/drawing/2014/main" id="{8805A7BC-C626-49B4-B437-1629EA854E14}"/>
                </a:ext>
              </a:extLst>
            </p:cNvPr>
            <p:cNvSpPr/>
            <p:nvPr/>
          </p:nvSpPr>
          <p:spPr>
            <a:xfrm>
              <a:off x="3534290" y="3966209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柱 83">
              <a:extLst>
                <a:ext uri="{FF2B5EF4-FFF2-40B4-BE49-F238E27FC236}">
                  <a16:creationId xmlns:a16="http://schemas.microsoft.com/office/drawing/2014/main" id="{58646125-6C2C-4AC4-BC51-342EBC610750}"/>
                </a:ext>
              </a:extLst>
            </p:cNvPr>
            <p:cNvSpPr/>
            <p:nvPr/>
          </p:nvSpPr>
          <p:spPr>
            <a:xfrm>
              <a:off x="3534290" y="3889127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5" name="円柱 84">
              <a:extLst>
                <a:ext uri="{FF2B5EF4-FFF2-40B4-BE49-F238E27FC236}">
                  <a16:creationId xmlns:a16="http://schemas.microsoft.com/office/drawing/2014/main" id="{33645D4A-72B8-45C9-8187-3A6F0A0A9CF4}"/>
                </a:ext>
              </a:extLst>
            </p:cNvPr>
            <p:cNvSpPr/>
            <p:nvPr/>
          </p:nvSpPr>
          <p:spPr>
            <a:xfrm>
              <a:off x="3534290" y="3865926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柱 85">
              <a:extLst>
                <a:ext uri="{FF2B5EF4-FFF2-40B4-BE49-F238E27FC236}">
                  <a16:creationId xmlns:a16="http://schemas.microsoft.com/office/drawing/2014/main" id="{9A595352-06B9-4980-AFB8-7460ECD97F38}"/>
                </a:ext>
              </a:extLst>
            </p:cNvPr>
            <p:cNvSpPr/>
            <p:nvPr/>
          </p:nvSpPr>
          <p:spPr>
            <a:xfrm>
              <a:off x="3534290" y="3788844"/>
              <a:ext cx="362562" cy="374385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F5926DAA-E54C-4FCF-85AE-12EF21576439}"/>
                </a:ext>
              </a:extLst>
            </p:cNvPr>
            <p:cNvSpPr/>
            <p:nvPr/>
          </p:nvSpPr>
          <p:spPr>
            <a:xfrm>
              <a:off x="3534290" y="3978782"/>
              <a:ext cx="362562" cy="16279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四角形: 角を丸くする 87">
              <a:extLst>
                <a:ext uri="{FF2B5EF4-FFF2-40B4-BE49-F238E27FC236}">
                  <a16:creationId xmlns:a16="http://schemas.microsoft.com/office/drawing/2014/main" id="{69521386-44A7-450F-A1AF-40824812D3C6}"/>
                </a:ext>
              </a:extLst>
            </p:cNvPr>
            <p:cNvSpPr/>
            <p:nvPr/>
          </p:nvSpPr>
          <p:spPr bwMode="auto">
            <a:xfrm>
              <a:off x="3730265" y="3742274"/>
              <a:ext cx="200261" cy="24317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60CD3EAC-2D5B-4122-B3CE-72BB96DBC404}"/>
                </a:ext>
              </a:extLst>
            </p:cNvPr>
            <p:cNvSpPr/>
            <p:nvPr/>
          </p:nvSpPr>
          <p:spPr bwMode="auto">
            <a:xfrm>
              <a:off x="3831095" y="3904285"/>
              <a:ext cx="117355" cy="99174"/>
            </a:xfrm>
            <a:prstGeom prst="roundRect">
              <a:avLst>
                <a:gd name="adj" fmla="val 3952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41E6F998-97D3-44FF-8194-272D2FB0B728}"/>
                </a:ext>
              </a:extLst>
            </p:cNvPr>
            <p:cNvSpPr/>
            <p:nvPr/>
          </p:nvSpPr>
          <p:spPr bwMode="auto">
            <a:xfrm>
              <a:off x="3864638" y="3924819"/>
              <a:ext cx="117355" cy="99174"/>
            </a:xfrm>
            <a:prstGeom prst="roundRect">
              <a:avLst>
                <a:gd name="adj" fmla="val 3952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F46EA815-FF52-4798-A7B9-28AC74B15990}"/>
                </a:ext>
              </a:extLst>
            </p:cNvPr>
            <p:cNvSpPr/>
            <p:nvPr/>
          </p:nvSpPr>
          <p:spPr bwMode="auto">
            <a:xfrm>
              <a:off x="3958743" y="3672135"/>
              <a:ext cx="330055" cy="3300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555AD4FE-62F3-4A0F-9377-77992B618D7B}"/>
                </a:ext>
              </a:extLst>
            </p:cNvPr>
            <p:cNvSpPr/>
            <p:nvPr/>
          </p:nvSpPr>
          <p:spPr bwMode="auto">
            <a:xfrm>
              <a:off x="4010451" y="3722532"/>
              <a:ext cx="226640" cy="2266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3" name="四角形: 角を丸くする 92">
              <a:extLst>
                <a:ext uri="{FF2B5EF4-FFF2-40B4-BE49-F238E27FC236}">
                  <a16:creationId xmlns:a16="http://schemas.microsoft.com/office/drawing/2014/main" id="{570A2DC7-D71F-4628-A8F7-8F58CFECE26C}"/>
                </a:ext>
              </a:extLst>
            </p:cNvPr>
            <p:cNvSpPr/>
            <p:nvPr/>
          </p:nvSpPr>
          <p:spPr bwMode="auto">
            <a:xfrm>
              <a:off x="3958743" y="3821145"/>
              <a:ext cx="330055" cy="256054"/>
            </a:xfrm>
            <a:prstGeom prst="roundRect">
              <a:avLst>
                <a:gd name="adj" fmla="val 2542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A8B53646-5AD7-43CC-9046-8C95E0FAD87F}"/>
                </a:ext>
              </a:extLst>
            </p:cNvPr>
            <p:cNvSpPr/>
            <p:nvPr/>
          </p:nvSpPr>
          <p:spPr bwMode="auto">
            <a:xfrm>
              <a:off x="4069253" y="3861034"/>
              <a:ext cx="106508" cy="10650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5" name="四角形: 角を丸くする 94">
              <a:extLst>
                <a:ext uri="{FF2B5EF4-FFF2-40B4-BE49-F238E27FC236}">
                  <a16:creationId xmlns:a16="http://schemas.microsoft.com/office/drawing/2014/main" id="{D4606AD6-4A94-4C15-94F4-7773DFEE61DC}"/>
                </a:ext>
              </a:extLst>
            </p:cNvPr>
            <p:cNvSpPr/>
            <p:nvPr/>
          </p:nvSpPr>
          <p:spPr bwMode="auto">
            <a:xfrm>
              <a:off x="4096953" y="3950047"/>
              <a:ext cx="50591" cy="84511"/>
            </a:xfrm>
            <a:prstGeom prst="roundRect">
              <a:avLst>
                <a:gd name="adj" fmla="val 2542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70" name="吹き出し: 角を丸めた四角形 69">
            <a:extLst>
              <a:ext uri="{FF2B5EF4-FFF2-40B4-BE49-F238E27FC236}">
                <a16:creationId xmlns:a16="http://schemas.microsoft.com/office/drawing/2014/main" id="{9174251C-7DB3-617C-6904-23AFCF32A6E4}"/>
              </a:ext>
            </a:extLst>
          </p:cNvPr>
          <p:cNvSpPr/>
          <p:nvPr/>
        </p:nvSpPr>
        <p:spPr>
          <a:xfrm>
            <a:off x="1125963" y="7739114"/>
            <a:ext cx="4916588" cy="2263045"/>
          </a:xfrm>
          <a:prstGeom prst="wedgeRoundRectCallout">
            <a:avLst>
              <a:gd name="adj1" fmla="val 74278"/>
              <a:gd name="adj2" fmla="val -70511"/>
              <a:gd name="adj3" fmla="val 1666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Freeform 1912">
            <a:extLst>
              <a:ext uri="{FF2B5EF4-FFF2-40B4-BE49-F238E27FC236}">
                <a16:creationId xmlns:a16="http://schemas.microsoft.com/office/drawing/2014/main" id="{80B41F93-D43D-97C9-EE7B-DCD7B07558B2}"/>
              </a:ext>
            </a:extLst>
          </p:cNvPr>
          <p:cNvSpPr>
            <a:spLocks noEditPoints="1"/>
          </p:cNvSpPr>
          <p:nvPr/>
        </p:nvSpPr>
        <p:spPr bwMode="auto">
          <a:xfrm>
            <a:off x="2800114" y="8196785"/>
            <a:ext cx="880790" cy="487477"/>
          </a:xfrm>
          <a:custGeom>
            <a:avLst/>
            <a:gdLst>
              <a:gd name="T0" fmla="*/ 93 w 176"/>
              <a:gd name="T1" fmla="*/ 32 h 96"/>
              <a:gd name="T2" fmla="*/ 48 w 176"/>
              <a:gd name="T3" fmla="*/ 0 h 96"/>
              <a:gd name="T4" fmla="*/ 0 w 176"/>
              <a:gd name="T5" fmla="*/ 48 h 96"/>
              <a:gd name="T6" fmla="*/ 48 w 176"/>
              <a:gd name="T7" fmla="*/ 96 h 96"/>
              <a:gd name="T8" fmla="*/ 93 w 176"/>
              <a:gd name="T9" fmla="*/ 64 h 96"/>
              <a:gd name="T10" fmla="*/ 128 w 176"/>
              <a:gd name="T11" fmla="*/ 64 h 96"/>
              <a:gd name="T12" fmla="*/ 128 w 176"/>
              <a:gd name="T13" fmla="*/ 96 h 96"/>
              <a:gd name="T14" fmla="*/ 160 w 176"/>
              <a:gd name="T15" fmla="*/ 96 h 96"/>
              <a:gd name="T16" fmla="*/ 160 w 176"/>
              <a:gd name="T17" fmla="*/ 64 h 96"/>
              <a:gd name="T18" fmla="*/ 176 w 176"/>
              <a:gd name="T19" fmla="*/ 64 h 96"/>
              <a:gd name="T20" fmla="*/ 176 w 176"/>
              <a:gd name="T21" fmla="*/ 32 h 96"/>
              <a:gd name="T22" fmla="*/ 93 w 176"/>
              <a:gd name="T23" fmla="*/ 32 h 96"/>
              <a:gd name="T24" fmla="*/ 48 w 176"/>
              <a:gd name="T25" fmla="*/ 64 h 96"/>
              <a:gd name="T26" fmla="*/ 32 w 176"/>
              <a:gd name="T27" fmla="*/ 48 h 96"/>
              <a:gd name="T28" fmla="*/ 48 w 176"/>
              <a:gd name="T29" fmla="*/ 32 h 96"/>
              <a:gd name="T30" fmla="*/ 64 w 176"/>
              <a:gd name="T31" fmla="*/ 48 h 96"/>
              <a:gd name="T32" fmla="*/ 48 w 176"/>
              <a:gd name="T33" fmla="*/ 6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96">
                <a:moveTo>
                  <a:pt x="93" y="32"/>
                </a:moveTo>
                <a:cubicBezTo>
                  <a:pt x="87" y="13"/>
                  <a:pt x="69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75"/>
                  <a:pt x="21" y="96"/>
                  <a:pt x="48" y="96"/>
                </a:cubicBezTo>
                <a:cubicBezTo>
                  <a:pt x="69" y="96"/>
                  <a:pt x="87" y="83"/>
                  <a:pt x="93" y="64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32"/>
                  <a:pt x="176" y="32"/>
                  <a:pt x="176" y="32"/>
                </a:cubicBezTo>
                <a:lnTo>
                  <a:pt x="93" y="32"/>
                </a:lnTo>
                <a:close/>
                <a:moveTo>
                  <a:pt x="48" y="64"/>
                </a:moveTo>
                <a:cubicBezTo>
                  <a:pt x="39" y="64"/>
                  <a:pt x="32" y="57"/>
                  <a:pt x="32" y="48"/>
                </a:cubicBezTo>
                <a:cubicBezTo>
                  <a:pt x="32" y="39"/>
                  <a:pt x="39" y="32"/>
                  <a:pt x="48" y="32"/>
                </a:cubicBezTo>
                <a:cubicBezTo>
                  <a:pt x="57" y="32"/>
                  <a:pt x="64" y="39"/>
                  <a:pt x="64" y="48"/>
                </a:cubicBezTo>
                <a:cubicBezTo>
                  <a:pt x="64" y="57"/>
                  <a:pt x="57" y="64"/>
                  <a:pt x="48" y="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 dirty="0">
              <a:latin typeface="+mn-lt"/>
              <a:ea typeface="+mn-ea"/>
            </a:endParaRP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2FDE3E8E-8EF9-1537-73C0-13D4D4F5A4BE}"/>
              </a:ext>
            </a:extLst>
          </p:cNvPr>
          <p:cNvSpPr/>
          <p:nvPr/>
        </p:nvSpPr>
        <p:spPr>
          <a:xfrm>
            <a:off x="3240509" y="7839866"/>
            <a:ext cx="925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accent1"/>
                </a:solidFill>
              </a:rPr>
              <a:t>MSK</a:t>
            </a:r>
            <a:endParaRPr lang="ja-JP" altLang="en-US" sz="2800" dirty="0">
              <a:solidFill>
                <a:schemeClr val="accent1"/>
              </a:solidFill>
            </a:endParaRPr>
          </a:p>
        </p:txBody>
      </p:sp>
      <p:sp>
        <p:nvSpPr>
          <p:cNvPr id="103" name="右矢印 50">
            <a:extLst>
              <a:ext uri="{FF2B5EF4-FFF2-40B4-BE49-F238E27FC236}">
                <a16:creationId xmlns:a16="http://schemas.microsoft.com/office/drawing/2014/main" id="{540C1600-6339-C69F-2B7B-05C3E6555BB0}"/>
              </a:ext>
            </a:extLst>
          </p:cNvPr>
          <p:cNvSpPr/>
          <p:nvPr/>
        </p:nvSpPr>
        <p:spPr>
          <a:xfrm>
            <a:off x="2740136" y="8606199"/>
            <a:ext cx="1467432" cy="1128548"/>
          </a:xfrm>
          <a:prstGeom prst="rightArrow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1868BFD4-97AE-AA10-494B-9FC2DE8EE3E2}"/>
              </a:ext>
            </a:extLst>
          </p:cNvPr>
          <p:cNvSpPr txBox="1"/>
          <p:nvPr/>
        </p:nvSpPr>
        <p:spPr>
          <a:xfrm>
            <a:off x="2715326" y="8941591"/>
            <a:ext cx="1418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err="1">
                <a:solidFill>
                  <a:schemeClr val="bg1"/>
                </a:solidFill>
                <a:latin typeface="+mj-lt"/>
                <a:ea typeface="+mj-ea"/>
              </a:rPr>
              <a:t>KeyGen</a:t>
            </a:r>
            <a:endParaRPr kumimoji="1" lang="ja-JP" altLang="en-US" sz="28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正方形/長方形 104">
                <a:extLst>
                  <a:ext uri="{FF2B5EF4-FFF2-40B4-BE49-F238E27FC236}">
                    <a16:creationId xmlns:a16="http://schemas.microsoft.com/office/drawing/2014/main" id="{542DE50D-0D30-2103-B250-7FD8FAB4490F}"/>
                  </a:ext>
                </a:extLst>
              </p:cNvPr>
              <p:cNvSpPr/>
              <p:nvPr/>
            </p:nvSpPr>
            <p:spPr>
              <a:xfrm>
                <a:off x="1388851" y="8690030"/>
                <a:ext cx="124611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4400" b="0" i="0" smtClean="0">
                          <a:latin typeface="Corbel" panose="020B0503020204020204" pitchFamily="34" charset="0"/>
                        </a:rPr>
                        <m:t>P</m:t>
                      </m:r>
                      <m:d>
                        <m:dPr>
                          <m:ctrlP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ja-JP" altLang="en-US" sz="4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05" name="正方形/長方形 104">
                <a:extLst>
                  <a:ext uri="{FF2B5EF4-FFF2-40B4-BE49-F238E27FC236}">
                    <a16:creationId xmlns:a16="http://schemas.microsoft.com/office/drawing/2014/main" id="{542DE50D-0D30-2103-B250-7FD8FAB44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51" y="8690030"/>
                <a:ext cx="124611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4FD05FB9-C28B-B999-3BC7-BA7AB34F9C40}"/>
              </a:ext>
            </a:extLst>
          </p:cNvPr>
          <p:cNvSpPr/>
          <p:nvPr/>
        </p:nvSpPr>
        <p:spPr>
          <a:xfrm>
            <a:off x="1176391" y="9442396"/>
            <a:ext cx="1656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Predicate</a:t>
            </a:r>
            <a:endParaRPr lang="ja-JP" altLang="en-US" sz="2400" dirty="0"/>
          </a:p>
        </p:txBody>
      </p: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12AB80B5-4E6E-01FD-123B-A07DD8C678E1}"/>
              </a:ext>
            </a:extLst>
          </p:cNvPr>
          <p:cNvGrpSpPr/>
          <p:nvPr/>
        </p:nvGrpSpPr>
        <p:grpSpPr>
          <a:xfrm>
            <a:off x="4382939" y="8837097"/>
            <a:ext cx="1027834" cy="646331"/>
            <a:chOff x="7963419" y="8135751"/>
            <a:chExt cx="1027834" cy="646331"/>
          </a:xfrm>
        </p:grpSpPr>
        <p:sp>
          <p:nvSpPr>
            <p:cNvPr id="175" name="Freeform 1912">
              <a:extLst>
                <a:ext uri="{FF2B5EF4-FFF2-40B4-BE49-F238E27FC236}">
                  <a16:creationId xmlns:a16="http://schemas.microsoft.com/office/drawing/2014/main" id="{D91D60F6-C1BE-461B-85C1-31D1E7820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3947" y="8169023"/>
              <a:ext cx="1007306" cy="557498"/>
            </a:xfrm>
            <a:custGeom>
              <a:avLst/>
              <a:gdLst>
                <a:gd name="T0" fmla="*/ 93 w 176"/>
                <a:gd name="T1" fmla="*/ 32 h 96"/>
                <a:gd name="T2" fmla="*/ 48 w 176"/>
                <a:gd name="T3" fmla="*/ 0 h 96"/>
                <a:gd name="T4" fmla="*/ 0 w 176"/>
                <a:gd name="T5" fmla="*/ 48 h 96"/>
                <a:gd name="T6" fmla="*/ 48 w 176"/>
                <a:gd name="T7" fmla="*/ 96 h 96"/>
                <a:gd name="T8" fmla="*/ 93 w 176"/>
                <a:gd name="T9" fmla="*/ 64 h 96"/>
                <a:gd name="T10" fmla="*/ 128 w 176"/>
                <a:gd name="T11" fmla="*/ 64 h 96"/>
                <a:gd name="T12" fmla="*/ 128 w 176"/>
                <a:gd name="T13" fmla="*/ 96 h 96"/>
                <a:gd name="T14" fmla="*/ 160 w 176"/>
                <a:gd name="T15" fmla="*/ 96 h 96"/>
                <a:gd name="T16" fmla="*/ 160 w 176"/>
                <a:gd name="T17" fmla="*/ 64 h 96"/>
                <a:gd name="T18" fmla="*/ 176 w 176"/>
                <a:gd name="T19" fmla="*/ 64 h 96"/>
                <a:gd name="T20" fmla="*/ 176 w 176"/>
                <a:gd name="T21" fmla="*/ 32 h 96"/>
                <a:gd name="T22" fmla="*/ 93 w 176"/>
                <a:gd name="T23" fmla="*/ 32 h 96"/>
                <a:gd name="T24" fmla="*/ 48 w 176"/>
                <a:gd name="T25" fmla="*/ 64 h 96"/>
                <a:gd name="T26" fmla="*/ 32 w 176"/>
                <a:gd name="T27" fmla="*/ 48 h 96"/>
                <a:gd name="T28" fmla="*/ 48 w 176"/>
                <a:gd name="T29" fmla="*/ 32 h 96"/>
                <a:gd name="T30" fmla="*/ 64 w 176"/>
                <a:gd name="T31" fmla="*/ 48 h 96"/>
                <a:gd name="T32" fmla="*/ 48 w 176"/>
                <a:gd name="T33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96">
                  <a:moveTo>
                    <a:pt x="93" y="32"/>
                  </a:moveTo>
                  <a:cubicBezTo>
                    <a:pt x="87" y="13"/>
                    <a:pt x="69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9" y="96"/>
                    <a:pt x="87" y="83"/>
                    <a:pt x="93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32"/>
                    <a:pt x="176" y="32"/>
                    <a:pt x="176" y="32"/>
                  </a:cubicBezTo>
                  <a:lnTo>
                    <a:pt x="93" y="32"/>
                  </a:lnTo>
                  <a:close/>
                  <a:moveTo>
                    <a:pt x="48" y="64"/>
                  </a:moveTo>
                  <a:cubicBezTo>
                    <a:pt x="39" y="64"/>
                    <a:pt x="32" y="57"/>
                    <a:pt x="32" y="48"/>
                  </a:cubicBezTo>
                  <a:cubicBezTo>
                    <a:pt x="32" y="39"/>
                    <a:pt x="39" y="32"/>
                    <a:pt x="48" y="32"/>
                  </a:cubicBezTo>
                  <a:cubicBezTo>
                    <a:pt x="57" y="32"/>
                    <a:pt x="64" y="39"/>
                    <a:pt x="64" y="48"/>
                  </a:cubicBezTo>
                  <a:cubicBezTo>
                    <a:pt x="64" y="57"/>
                    <a:pt x="57" y="64"/>
                    <a:pt x="48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>
                <a:latin typeface="+mn-lt"/>
                <a:ea typeface="+mn-ea"/>
              </a:endParaRPr>
            </a:p>
          </p:txBody>
        </p:sp>
        <p:sp>
          <p:nvSpPr>
            <p:cNvPr id="176" name="楕円 175">
              <a:extLst>
                <a:ext uri="{FF2B5EF4-FFF2-40B4-BE49-F238E27FC236}">
                  <a16:creationId xmlns:a16="http://schemas.microsoft.com/office/drawing/2014/main" id="{01DEB73A-3586-874E-1744-E50CA488FFDC}"/>
                </a:ext>
              </a:extLst>
            </p:cNvPr>
            <p:cNvSpPr/>
            <p:nvPr/>
          </p:nvSpPr>
          <p:spPr>
            <a:xfrm>
              <a:off x="8059420" y="8273663"/>
              <a:ext cx="362815" cy="3628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テキスト ボックス 178">
                  <a:extLst>
                    <a:ext uri="{FF2B5EF4-FFF2-40B4-BE49-F238E27FC236}">
                      <a16:creationId xmlns:a16="http://schemas.microsoft.com/office/drawing/2014/main" id="{790465BE-B707-1A58-D60E-8C440BC1F9CB}"/>
                    </a:ext>
                  </a:extLst>
                </p:cNvPr>
                <p:cNvSpPr txBox="1"/>
                <p:nvPr/>
              </p:nvSpPr>
              <p:spPr>
                <a:xfrm>
                  <a:off x="7963419" y="8135751"/>
                  <a:ext cx="640174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orbel" panose="020B0503020204020204" pitchFamily="34" charset="0"/>
                          </a:rPr>
                          <m:t>P</m:t>
                        </m:r>
                      </m:oMath>
                    </m:oMathPara>
                  </a14:m>
                  <a:endParaRPr lang="ja-JP" alt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テキスト ボックス 178">
                  <a:extLst>
                    <a:ext uri="{FF2B5EF4-FFF2-40B4-BE49-F238E27FC236}">
                      <a16:creationId xmlns:a16="http://schemas.microsoft.com/office/drawing/2014/main" id="{790465BE-B707-1A58-D60E-8C440BC1F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419" y="8135751"/>
                  <a:ext cx="640174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正方形/長方形 180">
                <a:extLst>
                  <a:ext uri="{FF2B5EF4-FFF2-40B4-BE49-F238E27FC236}">
                    <a16:creationId xmlns:a16="http://schemas.microsoft.com/office/drawing/2014/main" id="{6B6AD9DC-8C44-965F-2CF8-2001BB85459B}"/>
                  </a:ext>
                </a:extLst>
              </p:cNvPr>
              <p:cNvSpPr/>
              <p:nvPr/>
            </p:nvSpPr>
            <p:spPr>
              <a:xfrm>
                <a:off x="4214303" y="9442396"/>
                <a:ext cx="165641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400" dirty="0"/>
                  <a:t>SK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b="0" i="0" smtClean="0">
                        <a:latin typeface="Corbel" panose="020B0503020204020204" pitchFamily="34" charset="0"/>
                      </a:rPr>
                      <m:t>P</m:t>
                    </m:r>
                  </m:oMath>
                </a14:m>
                <a:endParaRPr lang="ja-JP" altLang="en-US" sz="2400" dirty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181" name="正方形/長方形 180">
                <a:extLst>
                  <a:ext uri="{FF2B5EF4-FFF2-40B4-BE49-F238E27FC236}">
                    <a16:creationId xmlns:a16="http://schemas.microsoft.com/office/drawing/2014/main" id="{6B6AD9DC-8C44-965F-2CF8-2001BB8545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303" y="9442396"/>
                <a:ext cx="1656417" cy="461665"/>
              </a:xfrm>
              <a:prstGeom prst="rect">
                <a:avLst/>
              </a:prstGeom>
              <a:blipFill>
                <a:blip r:embed="rId10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2" name="図 181">
            <a:extLst>
              <a:ext uri="{FF2B5EF4-FFF2-40B4-BE49-F238E27FC236}">
                <a16:creationId xmlns:a16="http://schemas.microsoft.com/office/drawing/2014/main" id="{F30D83F2-1C21-AB1A-A1C4-C09ADE30FE3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8"/>
          <a:stretch/>
        </p:blipFill>
        <p:spPr>
          <a:xfrm>
            <a:off x="6576617" y="8258118"/>
            <a:ext cx="1046747" cy="1537522"/>
          </a:xfrm>
          <a:prstGeom prst="rect">
            <a:avLst/>
          </a:prstGeom>
        </p:spPr>
      </p:pic>
      <p:pic>
        <p:nvPicPr>
          <p:cNvPr id="183" name="図 182">
            <a:extLst>
              <a:ext uri="{FF2B5EF4-FFF2-40B4-BE49-F238E27FC236}">
                <a16:creationId xmlns:a16="http://schemas.microsoft.com/office/drawing/2014/main" id="{2BEDCAC9-91A3-1310-ACE2-BA5DAF3C938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3"/>
          <a:stretch/>
        </p:blipFill>
        <p:spPr>
          <a:xfrm>
            <a:off x="9023214" y="8352824"/>
            <a:ext cx="923925" cy="1505148"/>
          </a:xfrm>
          <a:prstGeom prst="rect">
            <a:avLst/>
          </a:prstGeom>
        </p:spPr>
      </p:pic>
      <p:cxnSp>
        <p:nvCxnSpPr>
          <p:cNvPr id="184" name="直線コネクタ 183">
            <a:extLst>
              <a:ext uri="{FF2B5EF4-FFF2-40B4-BE49-F238E27FC236}">
                <a16:creationId xmlns:a16="http://schemas.microsoft.com/office/drawing/2014/main" id="{AB874213-DF71-117F-BB68-D751D7B5AE8F}"/>
              </a:ext>
            </a:extLst>
          </p:cNvPr>
          <p:cNvCxnSpPr>
            <a:cxnSpLocks/>
          </p:cNvCxnSpPr>
          <p:nvPr/>
        </p:nvCxnSpPr>
        <p:spPr>
          <a:xfrm flipH="1" flipV="1">
            <a:off x="9023214" y="6882445"/>
            <a:ext cx="2364236" cy="836768"/>
          </a:xfrm>
          <a:prstGeom prst="line">
            <a:avLst/>
          </a:prstGeom>
          <a:ln w="63500">
            <a:solidFill>
              <a:schemeClr val="tx1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!!skp">
            <a:extLst>
              <a:ext uri="{FF2B5EF4-FFF2-40B4-BE49-F238E27FC236}">
                <a16:creationId xmlns:a16="http://schemas.microsoft.com/office/drawing/2014/main" id="{0264B349-49D4-FE6D-10A2-8A4884196A04}"/>
              </a:ext>
            </a:extLst>
          </p:cNvPr>
          <p:cNvGrpSpPr/>
          <p:nvPr/>
        </p:nvGrpSpPr>
        <p:grpSpPr>
          <a:xfrm>
            <a:off x="10488910" y="6765581"/>
            <a:ext cx="1027834" cy="646331"/>
            <a:chOff x="7963419" y="8135751"/>
            <a:chExt cx="1027834" cy="646331"/>
          </a:xfrm>
        </p:grpSpPr>
        <p:sp>
          <p:nvSpPr>
            <p:cNvPr id="188" name="Freeform 1912">
              <a:extLst>
                <a:ext uri="{FF2B5EF4-FFF2-40B4-BE49-F238E27FC236}">
                  <a16:creationId xmlns:a16="http://schemas.microsoft.com/office/drawing/2014/main" id="{2135FD14-2DF4-1025-09FB-A77BD110E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3947" y="8169023"/>
              <a:ext cx="1007306" cy="557498"/>
            </a:xfrm>
            <a:custGeom>
              <a:avLst/>
              <a:gdLst>
                <a:gd name="T0" fmla="*/ 93 w 176"/>
                <a:gd name="T1" fmla="*/ 32 h 96"/>
                <a:gd name="T2" fmla="*/ 48 w 176"/>
                <a:gd name="T3" fmla="*/ 0 h 96"/>
                <a:gd name="T4" fmla="*/ 0 w 176"/>
                <a:gd name="T5" fmla="*/ 48 h 96"/>
                <a:gd name="T6" fmla="*/ 48 w 176"/>
                <a:gd name="T7" fmla="*/ 96 h 96"/>
                <a:gd name="T8" fmla="*/ 93 w 176"/>
                <a:gd name="T9" fmla="*/ 64 h 96"/>
                <a:gd name="T10" fmla="*/ 128 w 176"/>
                <a:gd name="T11" fmla="*/ 64 h 96"/>
                <a:gd name="T12" fmla="*/ 128 w 176"/>
                <a:gd name="T13" fmla="*/ 96 h 96"/>
                <a:gd name="T14" fmla="*/ 160 w 176"/>
                <a:gd name="T15" fmla="*/ 96 h 96"/>
                <a:gd name="T16" fmla="*/ 160 w 176"/>
                <a:gd name="T17" fmla="*/ 64 h 96"/>
                <a:gd name="T18" fmla="*/ 176 w 176"/>
                <a:gd name="T19" fmla="*/ 64 h 96"/>
                <a:gd name="T20" fmla="*/ 176 w 176"/>
                <a:gd name="T21" fmla="*/ 32 h 96"/>
                <a:gd name="T22" fmla="*/ 93 w 176"/>
                <a:gd name="T23" fmla="*/ 32 h 96"/>
                <a:gd name="T24" fmla="*/ 48 w 176"/>
                <a:gd name="T25" fmla="*/ 64 h 96"/>
                <a:gd name="T26" fmla="*/ 32 w 176"/>
                <a:gd name="T27" fmla="*/ 48 h 96"/>
                <a:gd name="T28" fmla="*/ 48 w 176"/>
                <a:gd name="T29" fmla="*/ 32 h 96"/>
                <a:gd name="T30" fmla="*/ 64 w 176"/>
                <a:gd name="T31" fmla="*/ 48 h 96"/>
                <a:gd name="T32" fmla="*/ 48 w 176"/>
                <a:gd name="T33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96">
                  <a:moveTo>
                    <a:pt x="93" y="32"/>
                  </a:moveTo>
                  <a:cubicBezTo>
                    <a:pt x="87" y="13"/>
                    <a:pt x="69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9" y="96"/>
                    <a:pt x="87" y="83"/>
                    <a:pt x="93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32"/>
                    <a:pt x="176" y="32"/>
                    <a:pt x="176" y="32"/>
                  </a:cubicBezTo>
                  <a:lnTo>
                    <a:pt x="93" y="32"/>
                  </a:lnTo>
                  <a:close/>
                  <a:moveTo>
                    <a:pt x="48" y="64"/>
                  </a:moveTo>
                  <a:cubicBezTo>
                    <a:pt x="39" y="64"/>
                    <a:pt x="32" y="57"/>
                    <a:pt x="32" y="48"/>
                  </a:cubicBezTo>
                  <a:cubicBezTo>
                    <a:pt x="32" y="39"/>
                    <a:pt x="39" y="32"/>
                    <a:pt x="48" y="32"/>
                  </a:cubicBezTo>
                  <a:cubicBezTo>
                    <a:pt x="57" y="32"/>
                    <a:pt x="64" y="39"/>
                    <a:pt x="64" y="48"/>
                  </a:cubicBezTo>
                  <a:cubicBezTo>
                    <a:pt x="64" y="57"/>
                    <a:pt x="57" y="64"/>
                    <a:pt x="48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>
                <a:latin typeface="+mn-lt"/>
                <a:ea typeface="+mn-ea"/>
              </a:endParaRPr>
            </a:p>
          </p:txBody>
        </p:sp>
        <p:sp>
          <p:nvSpPr>
            <p:cNvPr id="189" name="楕円 188">
              <a:extLst>
                <a:ext uri="{FF2B5EF4-FFF2-40B4-BE49-F238E27FC236}">
                  <a16:creationId xmlns:a16="http://schemas.microsoft.com/office/drawing/2014/main" id="{3CE12E0C-A51D-A113-78C1-AB0926338AA3}"/>
                </a:ext>
              </a:extLst>
            </p:cNvPr>
            <p:cNvSpPr/>
            <p:nvPr/>
          </p:nvSpPr>
          <p:spPr>
            <a:xfrm>
              <a:off x="8059420" y="8273663"/>
              <a:ext cx="362815" cy="3628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テキスト ボックス 189">
                  <a:extLst>
                    <a:ext uri="{FF2B5EF4-FFF2-40B4-BE49-F238E27FC236}">
                      <a16:creationId xmlns:a16="http://schemas.microsoft.com/office/drawing/2014/main" id="{36E29B2E-4970-74CB-C88C-77D3F94ED20F}"/>
                    </a:ext>
                  </a:extLst>
                </p:cNvPr>
                <p:cNvSpPr txBox="1"/>
                <p:nvPr/>
              </p:nvSpPr>
              <p:spPr>
                <a:xfrm>
                  <a:off x="7963419" y="8135751"/>
                  <a:ext cx="640174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orbel" panose="020B0503020204020204" pitchFamily="34" charset="0"/>
                          </a:rPr>
                          <m:t>P</m:t>
                        </m:r>
                      </m:oMath>
                    </m:oMathPara>
                  </a14:m>
                  <a:endParaRPr lang="ja-JP" alt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0" name="テキスト ボックス 189">
                  <a:extLst>
                    <a:ext uri="{FF2B5EF4-FFF2-40B4-BE49-F238E27FC236}">
                      <a16:creationId xmlns:a16="http://schemas.microsoft.com/office/drawing/2014/main" id="{36E29B2E-4970-74CB-C88C-77D3F94ED2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419" y="8135751"/>
                  <a:ext cx="640174" cy="6463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7" name="直線コネクタ 196">
            <a:extLst>
              <a:ext uri="{FF2B5EF4-FFF2-40B4-BE49-F238E27FC236}">
                <a16:creationId xmlns:a16="http://schemas.microsoft.com/office/drawing/2014/main" id="{94A53FB7-ACDF-A401-B3E7-2B1C3C72E59F}"/>
              </a:ext>
            </a:extLst>
          </p:cNvPr>
          <p:cNvCxnSpPr>
            <a:cxnSpLocks/>
          </p:cNvCxnSpPr>
          <p:nvPr/>
        </p:nvCxnSpPr>
        <p:spPr>
          <a:xfrm flipH="1" flipV="1">
            <a:off x="8384222" y="6927808"/>
            <a:ext cx="685969" cy="1372037"/>
          </a:xfrm>
          <a:prstGeom prst="line">
            <a:avLst/>
          </a:prstGeom>
          <a:ln w="63500">
            <a:solidFill>
              <a:schemeClr val="tx1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グループ化 197">
            <a:extLst>
              <a:ext uri="{FF2B5EF4-FFF2-40B4-BE49-F238E27FC236}">
                <a16:creationId xmlns:a16="http://schemas.microsoft.com/office/drawing/2014/main" id="{08B800FA-1CA3-9686-16CB-0130FC2156A4}"/>
              </a:ext>
            </a:extLst>
          </p:cNvPr>
          <p:cNvGrpSpPr/>
          <p:nvPr/>
        </p:nvGrpSpPr>
        <p:grpSpPr>
          <a:xfrm>
            <a:off x="8951598" y="7343356"/>
            <a:ext cx="1027834" cy="646331"/>
            <a:chOff x="7963419" y="8135751"/>
            <a:chExt cx="1027834" cy="646331"/>
          </a:xfrm>
        </p:grpSpPr>
        <p:sp>
          <p:nvSpPr>
            <p:cNvPr id="199" name="Freeform 1912">
              <a:extLst>
                <a:ext uri="{FF2B5EF4-FFF2-40B4-BE49-F238E27FC236}">
                  <a16:creationId xmlns:a16="http://schemas.microsoft.com/office/drawing/2014/main" id="{9BB226E7-6197-285B-7D1F-43D8CD402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3947" y="8169023"/>
              <a:ext cx="1007306" cy="557498"/>
            </a:xfrm>
            <a:custGeom>
              <a:avLst/>
              <a:gdLst>
                <a:gd name="T0" fmla="*/ 93 w 176"/>
                <a:gd name="T1" fmla="*/ 32 h 96"/>
                <a:gd name="T2" fmla="*/ 48 w 176"/>
                <a:gd name="T3" fmla="*/ 0 h 96"/>
                <a:gd name="T4" fmla="*/ 0 w 176"/>
                <a:gd name="T5" fmla="*/ 48 h 96"/>
                <a:gd name="T6" fmla="*/ 48 w 176"/>
                <a:gd name="T7" fmla="*/ 96 h 96"/>
                <a:gd name="T8" fmla="*/ 93 w 176"/>
                <a:gd name="T9" fmla="*/ 64 h 96"/>
                <a:gd name="T10" fmla="*/ 128 w 176"/>
                <a:gd name="T11" fmla="*/ 64 h 96"/>
                <a:gd name="T12" fmla="*/ 128 w 176"/>
                <a:gd name="T13" fmla="*/ 96 h 96"/>
                <a:gd name="T14" fmla="*/ 160 w 176"/>
                <a:gd name="T15" fmla="*/ 96 h 96"/>
                <a:gd name="T16" fmla="*/ 160 w 176"/>
                <a:gd name="T17" fmla="*/ 64 h 96"/>
                <a:gd name="T18" fmla="*/ 176 w 176"/>
                <a:gd name="T19" fmla="*/ 64 h 96"/>
                <a:gd name="T20" fmla="*/ 176 w 176"/>
                <a:gd name="T21" fmla="*/ 32 h 96"/>
                <a:gd name="T22" fmla="*/ 93 w 176"/>
                <a:gd name="T23" fmla="*/ 32 h 96"/>
                <a:gd name="T24" fmla="*/ 48 w 176"/>
                <a:gd name="T25" fmla="*/ 64 h 96"/>
                <a:gd name="T26" fmla="*/ 32 w 176"/>
                <a:gd name="T27" fmla="*/ 48 h 96"/>
                <a:gd name="T28" fmla="*/ 48 w 176"/>
                <a:gd name="T29" fmla="*/ 32 h 96"/>
                <a:gd name="T30" fmla="*/ 64 w 176"/>
                <a:gd name="T31" fmla="*/ 48 h 96"/>
                <a:gd name="T32" fmla="*/ 48 w 176"/>
                <a:gd name="T33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96">
                  <a:moveTo>
                    <a:pt x="93" y="32"/>
                  </a:moveTo>
                  <a:cubicBezTo>
                    <a:pt x="87" y="13"/>
                    <a:pt x="69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9" y="96"/>
                    <a:pt x="87" y="83"/>
                    <a:pt x="93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32"/>
                    <a:pt x="176" y="32"/>
                    <a:pt x="176" y="32"/>
                  </a:cubicBezTo>
                  <a:lnTo>
                    <a:pt x="93" y="32"/>
                  </a:lnTo>
                  <a:close/>
                  <a:moveTo>
                    <a:pt x="48" y="64"/>
                  </a:moveTo>
                  <a:cubicBezTo>
                    <a:pt x="39" y="64"/>
                    <a:pt x="32" y="57"/>
                    <a:pt x="32" y="48"/>
                  </a:cubicBezTo>
                  <a:cubicBezTo>
                    <a:pt x="32" y="39"/>
                    <a:pt x="39" y="32"/>
                    <a:pt x="48" y="32"/>
                  </a:cubicBezTo>
                  <a:cubicBezTo>
                    <a:pt x="57" y="32"/>
                    <a:pt x="64" y="39"/>
                    <a:pt x="64" y="48"/>
                  </a:cubicBezTo>
                  <a:cubicBezTo>
                    <a:pt x="64" y="57"/>
                    <a:pt x="57" y="64"/>
                    <a:pt x="48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>
                <a:latin typeface="+mn-lt"/>
                <a:ea typeface="+mn-ea"/>
              </a:endParaRPr>
            </a:p>
          </p:txBody>
        </p:sp>
        <p:sp>
          <p:nvSpPr>
            <p:cNvPr id="200" name="楕円 199">
              <a:extLst>
                <a:ext uri="{FF2B5EF4-FFF2-40B4-BE49-F238E27FC236}">
                  <a16:creationId xmlns:a16="http://schemas.microsoft.com/office/drawing/2014/main" id="{BA69EDD8-D455-D977-C021-94F27F775D9D}"/>
                </a:ext>
              </a:extLst>
            </p:cNvPr>
            <p:cNvSpPr/>
            <p:nvPr/>
          </p:nvSpPr>
          <p:spPr>
            <a:xfrm>
              <a:off x="8059420" y="8273663"/>
              <a:ext cx="362815" cy="3628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テキスト ボックス 200">
                  <a:extLst>
                    <a:ext uri="{FF2B5EF4-FFF2-40B4-BE49-F238E27FC236}">
                      <a16:creationId xmlns:a16="http://schemas.microsoft.com/office/drawing/2014/main" id="{BC62B790-5EC0-2DD5-1BDC-97BC057B9D03}"/>
                    </a:ext>
                  </a:extLst>
                </p:cNvPr>
                <p:cNvSpPr txBox="1"/>
                <p:nvPr/>
              </p:nvSpPr>
              <p:spPr>
                <a:xfrm>
                  <a:off x="7963419" y="8135751"/>
                  <a:ext cx="640174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orbel" panose="020B0503020204020204" pitchFamily="34" charset="0"/>
                          </a:rPr>
                          <m:t>P</m:t>
                        </m:r>
                        <m:r>
                          <a:rPr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ja-JP" alt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テキスト ボックス 200">
                  <a:extLst>
                    <a:ext uri="{FF2B5EF4-FFF2-40B4-BE49-F238E27FC236}">
                      <a16:creationId xmlns:a16="http://schemas.microsoft.com/office/drawing/2014/main" id="{BC62B790-5EC0-2DD5-1BDC-97BC057B9D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419" y="8135751"/>
                  <a:ext cx="640174" cy="646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2" name="直線コネクタ 201">
            <a:extLst>
              <a:ext uri="{FF2B5EF4-FFF2-40B4-BE49-F238E27FC236}">
                <a16:creationId xmlns:a16="http://schemas.microsoft.com/office/drawing/2014/main" id="{1C11AC9A-6EB6-6E79-3750-782BD6C448F0}"/>
              </a:ext>
            </a:extLst>
          </p:cNvPr>
          <p:cNvCxnSpPr>
            <a:cxnSpLocks/>
          </p:cNvCxnSpPr>
          <p:nvPr/>
        </p:nvCxnSpPr>
        <p:spPr>
          <a:xfrm flipV="1">
            <a:off x="7186423" y="6938262"/>
            <a:ext cx="487869" cy="1246824"/>
          </a:xfrm>
          <a:prstGeom prst="line">
            <a:avLst/>
          </a:prstGeom>
          <a:ln w="63500">
            <a:solidFill>
              <a:schemeClr val="tx1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グループ化 202">
            <a:extLst>
              <a:ext uri="{FF2B5EF4-FFF2-40B4-BE49-F238E27FC236}">
                <a16:creationId xmlns:a16="http://schemas.microsoft.com/office/drawing/2014/main" id="{6595F18C-FF85-FA9D-FAE9-738F20AF3A50}"/>
              </a:ext>
            </a:extLst>
          </p:cNvPr>
          <p:cNvGrpSpPr/>
          <p:nvPr/>
        </p:nvGrpSpPr>
        <p:grpSpPr>
          <a:xfrm>
            <a:off x="7474629" y="7552803"/>
            <a:ext cx="1027834" cy="584775"/>
            <a:chOff x="7963419" y="8150499"/>
            <a:chExt cx="1027834" cy="584775"/>
          </a:xfrm>
        </p:grpSpPr>
        <p:sp>
          <p:nvSpPr>
            <p:cNvPr id="204" name="Freeform 1912">
              <a:extLst>
                <a:ext uri="{FF2B5EF4-FFF2-40B4-BE49-F238E27FC236}">
                  <a16:creationId xmlns:a16="http://schemas.microsoft.com/office/drawing/2014/main" id="{FFCE344F-0898-1D7D-9660-6DEB746F6A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3947" y="8169023"/>
              <a:ext cx="1007306" cy="557498"/>
            </a:xfrm>
            <a:custGeom>
              <a:avLst/>
              <a:gdLst>
                <a:gd name="T0" fmla="*/ 93 w 176"/>
                <a:gd name="T1" fmla="*/ 32 h 96"/>
                <a:gd name="T2" fmla="*/ 48 w 176"/>
                <a:gd name="T3" fmla="*/ 0 h 96"/>
                <a:gd name="T4" fmla="*/ 0 w 176"/>
                <a:gd name="T5" fmla="*/ 48 h 96"/>
                <a:gd name="T6" fmla="*/ 48 w 176"/>
                <a:gd name="T7" fmla="*/ 96 h 96"/>
                <a:gd name="T8" fmla="*/ 93 w 176"/>
                <a:gd name="T9" fmla="*/ 64 h 96"/>
                <a:gd name="T10" fmla="*/ 128 w 176"/>
                <a:gd name="T11" fmla="*/ 64 h 96"/>
                <a:gd name="T12" fmla="*/ 128 w 176"/>
                <a:gd name="T13" fmla="*/ 96 h 96"/>
                <a:gd name="T14" fmla="*/ 160 w 176"/>
                <a:gd name="T15" fmla="*/ 96 h 96"/>
                <a:gd name="T16" fmla="*/ 160 w 176"/>
                <a:gd name="T17" fmla="*/ 64 h 96"/>
                <a:gd name="T18" fmla="*/ 176 w 176"/>
                <a:gd name="T19" fmla="*/ 64 h 96"/>
                <a:gd name="T20" fmla="*/ 176 w 176"/>
                <a:gd name="T21" fmla="*/ 32 h 96"/>
                <a:gd name="T22" fmla="*/ 93 w 176"/>
                <a:gd name="T23" fmla="*/ 32 h 96"/>
                <a:gd name="T24" fmla="*/ 48 w 176"/>
                <a:gd name="T25" fmla="*/ 64 h 96"/>
                <a:gd name="T26" fmla="*/ 32 w 176"/>
                <a:gd name="T27" fmla="*/ 48 h 96"/>
                <a:gd name="T28" fmla="*/ 48 w 176"/>
                <a:gd name="T29" fmla="*/ 32 h 96"/>
                <a:gd name="T30" fmla="*/ 64 w 176"/>
                <a:gd name="T31" fmla="*/ 48 h 96"/>
                <a:gd name="T32" fmla="*/ 48 w 176"/>
                <a:gd name="T33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96">
                  <a:moveTo>
                    <a:pt x="93" y="32"/>
                  </a:moveTo>
                  <a:cubicBezTo>
                    <a:pt x="87" y="13"/>
                    <a:pt x="69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9" y="96"/>
                    <a:pt x="87" y="83"/>
                    <a:pt x="93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32"/>
                    <a:pt x="176" y="32"/>
                    <a:pt x="176" y="32"/>
                  </a:cubicBezTo>
                  <a:lnTo>
                    <a:pt x="93" y="32"/>
                  </a:lnTo>
                  <a:close/>
                  <a:moveTo>
                    <a:pt x="48" y="64"/>
                  </a:moveTo>
                  <a:cubicBezTo>
                    <a:pt x="39" y="64"/>
                    <a:pt x="32" y="57"/>
                    <a:pt x="32" y="48"/>
                  </a:cubicBezTo>
                  <a:cubicBezTo>
                    <a:pt x="32" y="39"/>
                    <a:pt x="39" y="32"/>
                    <a:pt x="48" y="32"/>
                  </a:cubicBezTo>
                  <a:cubicBezTo>
                    <a:pt x="57" y="32"/>
                    <a:pt x="64" y="39"/>
                    <a:pt x="64" y="48"/>
                  </a:cubicBezTo>
                  <a:cubicBezTo>
                    <a:pt x="64" y="57"/>
                    <a:pt x="57" y="64"/>
                    <a:pt x="48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>
                <a:latin typeface="+mn-lt"/>
                <a:ea typeface="+mn-ea"/>
              </a:endParaRPr>
            </a:p>
          </p:txBody>
        </p:sp>
        <p:sp>
          <p:nvSpPr>
            <p:cNvPr id="205" name="楕円 204">
              <a:extLst>
                <a:ext uri="{FF2B5EF4-FFF2-40B4-BE49-F238E27FC236}">
                  <a16:creationId xmlns:a16="http://schemas.microsoft.com/office/drawing/2014/main" id="{8ED2E3D0-A688-E3D5-5291-EBB58852D0C3}"/>
                </a:ext>
              </a:extLst>
            </p:cNvPr>
            <p:cNvSpPr/>
            <p:nvPr/>
          </p:nvSpPr>
          <p:spPr>
            <a:xfrm>
              <a:off x="8059420" y="8273663"/>
              <a:ext cx="362815" cy="3628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テキスト ボックス 205">
                  <a:extLst>
                    <a:ext uri="{FF2B5EF4-FFF2-40B4-BE49-F238E27FC236}">
                      <a16:creationId xmlns:a16="http://schemas.microsoft.com/office/drawing/2014/main" id="{C3AFA91A-DC91-F908-D73E-568973F15536}"/>
                    </a:ext>
                  </a:extLst>
                </p:cNvPr>
                <p:cNvSpPr txBox="1"/>
                <p:nvPr/>
              </p:nvSpPr>
              <p:spPr>
                <a:xfrm>
                  <a:off x="7963419" y="8150499"/>
                  <a:ext cx="640174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3200" b="0" i="0" smtClean="0">
                            <a:solidFill>
                              <a:schemeClr val="bg1"/>
                            </a:solidFill>
                            <a:latin typeface="Corbel" panose="020B0503020204020204" pitchFamily="34" charset="0"/>
                          </a:rPr>
                          <m:t>P</m:t>
                        </m:r>
                        <m:r>
                          <a:rPr lang="en-US" altLang="ja-JP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lang="ja-JP" altLang="en-US" sz="3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6" name="テキスト ボックス 205">
                  <a:extLst>
                    <a:ext uri="{FF2B5EF4-FFF2-40B4-BE49-F238E27FC236}">
                      <a16:creationId xmlns:a16="http://schemas.microsoft.com/office/drawing/2014/main" id="{C3AFA91A-DC91-F908-D73E-568973F155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419" y="8150499"/>
                  <a:ext cx="640174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002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7" grpId="0" animBg="1"/>
      <p:bldP spid="163" grpId="0" animBg="1"/>
      <p:bldP spid="13" grpId="0"/>
      <p:bldP spid="42" grpId="0"/>
      <p:bldP spid="40" grpId="0" animBg="1"/>
      <p:bldP spid="44" grpId="0"/>
      <p:bldP spid="49" grpId="0"/>
      <p:bldP spid="57" grpId="0"/>
      <p:bldP spid="41" grpId="0"/>
      <p:bldP spid="70" grpId="0" animBg="1"/>
      <p:bldP spid="98" grpId="0" animBg="1"/>
      <p:bldP spid="100" grpId="0"/>
      <p:bldP spid="103" grpId="0" animBg="1"/>
      <p:bldP spid="104" grpId="0"/>
      <p:bldP spid="105" grpId="0"/>
      <p:bldP spid="106" grpId="0"/>
      <p:bldP spid="1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6B81DE7-BCC7-4DFE-92D9-E576F28504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C7C6D-0F52-4FBA-8358-35C6083C213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942355A4-F790-4172-96C0-6D1DE44EC374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927099" y="1816100"/>
                <a:ext cx="17360901" cy="2402222"/>
              </a:xfrm>
            </p:spPr>
            <p:txBody>
              <a:bodyPr>
                <a:noAutofit/>
              </a:bodyPr>
              <a:lstStyle/>
              <a:p>
                <a:r>
                  <a:rPr lang="en-US" altLang="ja-JP" dirty="0"/>
                  <a:t>User searches for keyword </a:t>
                </a:r>
                <a14:m>
                  <m:oMath xmlns:m="http://schemas.openxmlformats.org/officeDocument/2006/math">
                    <m:r>
                      <a:rPr lang="en-US" altLang="ja-JP" b="0" i="1" smtClean="0"/>
                      <m:t>𝑞</m:t>
                    </m:r>
                  </m:oMath>
                </a14:m>
                <a:r>
                  <a:rPr lang="en-US" altLang="ja-JP" dirty="0"/>
                  <a:t> with their own secret key for predicate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b="0" i="0" smtClean="0"/>
                      <m:t>P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Can obtain and decrypt ciphertexts that contain </a:t>
                </a:r>
                <a14:m>
                  <m:oMath xmlns:m="http://schemas.openxmlformats.org/officeDocument/2006/math">
                    <m:r>
                      <a:rPr lang="en-US" altLang="ja-JP" i="1" dirty="0" smtClean="0"/>
                      <m:t>𝑞</m:t>
                    </m:r>
                  </m:oMath>
                </a14:m>
                <a:r>
                  <a:rPr lang="en-US" altLang="ja-JP" dirty="0"/>
                  <a:t> so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b="0" i="0" smtClean="0">
                        <a:solidFill>
                          <a:schemeClr val="accent1"/>
                        </a:solidFill>
                        <a:latin typeface="Corbel" panose="020B0503020204020204" pitchFamily="34" charset="0"/>
                      </a:rPr>
                      <m:t>P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altLang="ja-JP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dirty="0">
                    <a:solidFill>
                      <a:schemeClr val="accent1"/>
                    </a:solidFill>
                  </a:rPr>
                  <a:t> </a:t>
                </a:r>
                <a:endParaRPr lang="en-US" altLang="ja-JP" dirty="0"/>
              </a:p>
            </p:txBody>
          </p:sp>
        </mc:Choice>
        <mc:Fallback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942355A4-F790-4172-96C0-6D1DE44EC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927099" y="1816100"/>
                <a:ext cx="17360901" cy="2402222"/>
              </a:xfrm>
              <a:blipFill>
                <a:blip r:embed="rId3"/>
                <a:stretch>
                  <a:fillRect l="-948" t="-12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6D7B210-1190-4E30-A5AB-B0153D3B5A41}"/>
              </a:ext>
            </a:extLst>
          </p:cNvPr>
          <p:cNvGrpSpPr/>
          <p:nvPr/>
        </p:nvGrpSpPr>
        <p:grpSpPr>
          <a:xfrm>
            <a:off x="14605046" y="6119802"/>
            <a:ext cx="1019053" cy="1836029"/>
            <a:chOff x="3681839" y="3553759"/>
            <a:chExt cx="816746" cy="1471532"/>
          </a:xfrm>
        </p:grpSpPr>
        <p:sp>
          <p:nvSpPr>
            <p:cNvPr id="6" name="円柱 5">
              <a:extLst>
                <a:ext uri="{FF2B5EF4-FFF2-40B4-BE49-F238E27FC236}">
                  <a16:creationId xmlns:a16="http://schemas.microsoft.com/office/drawing/2014/main" id="{A6AE8DE4-80A9-40DD-AFDD-CA10C531A9CD}"/>
                </a:ext>
              </a:extLst>
            </p:cNvPr>
            <p:cNvSpPr/>
            <p:nvPr/>
          </p:nvSpPr>
          <p:spPr>
            <a:xfrm>
              <a:off x="3681839" y="4181912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柱 6">
              <a:extLst>
                <a:ext uri="{FF2B5EF4-FFF2-40B4-BE49-F238E27FC236}">
                  <a16:creationId xmlns:a16="http://schemas.microsoft.com/office/drawing/2014/main" id="{54FFE78D-1151-4A82-A7C3-0340DE6767CA}"/>
                </a:ext>
              </a:extLst>
            </p:cNvPr>
            <p:cNvSpPr/>
            <p:nvPr/>
          </p:nvSpPr>
          <p:spPr>
            <a:xfrm>
              <a:off x="3681839" y="4008269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円柱 7">
              <a:extLst>
                <a:ext uri="{FF2B5EF4-FFF2-40B4-BE49-F238E27FC236}">
                  <a16:creationId xmlns:a16="http://schemas.microsoft.com/office/drawing/2014/main" id="{EEE9743E-6AEA-4AC9-87C4-76B56D62DA88}"/>
                </a:ext>
              </a:extLst>
            </p:cNvPr>
            <p:cNvSpPr/>
            <p:nvPr/>
          </p:nvSpPr>
          <p:spPr>
            <a:xfrm>
              <a:off x="3681839" y="3953310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柱 8">
              <a:extLst>
                <a:ext uri="{FF2B5EF4-FFF2-40B4-BE49-F238E27FC236}">
                  <a16:creationId xmlns:a16="http://schemas.microsoft.com/office/drawing/2014/main" id="{9C8A086D-6E4D-48B4-B23D-388F02EB6346}"/>
                </a:ext>
              </a:extLst>
            </p:cNvPr>
            <p:cNvSpPr/>
            <p:nvPr/>
          </p:nvSpPr>
          <p:spPr>
            <a:xfrm>
              <a:off x="3681839" y="3779667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円柱 9">
              <a:extLst>
                <a:ext uri="{FF2B5EF4-FFF2-40B4-BE49-F238E27FC236}">
                  <a16:creationId xmlns:a16="http://schemas.microsoft.com/office/drawing/2014/main" id="{BD10DBBF-7948-450A-B963-096350C4D937}"/>
                </a:ext>
              </a:extLst>
            </p:cNvPr>
            <p:cNvSpPr/>
            <p:nvPr/>
          </p:nvSpPr>
          <p:spPr>
            <a:xfrm>
              <a:off x="3681839" y="3727402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柱 10">
              <a:extLst>
                <a:ext uri="{FF2B5EF4-FFF2-40B4-BE49-F238E27FC236}">
                  <a16:creationId xmlns:a16="http://schemas.microsoft.com/office/drawing/2014/main" id="{BD4B98BF-FEAA-4660-89A4-8D34BE454772}"/>
                </a:ext>
              </a:extLst>
            </p:cNvPr>
            <p:cNvSpPr/>
            <p:nvPr/>
          </p:nvSpPr>
          <p:spPr>
            <a:xfrm>
              <a:off x="3681839" y="3553759"/>
              <a:ext cx="816746" cy="843379"/>
            </a:xfrm>
            <a:prstGeom prst="can">
              <a:avLst>
                <a:gd name="adj" fmla="val 3804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22C69CD2-70C2-4AFA-A554-D0E46559EDBA}"/>
                </a:ext>
              </a:extLst>
            </p:cNvPr>
            <p:cNvSpPr/>
            <p:nvPr/>
          </p:nvSpPr>
          <p:spPr>
            <a:xfrm>
              <a:off x="3681839" y="3981634"/>
              <a:ext cx="816746" cy="36673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角丸四角形 96">
            <a:extLst>
              <a:ext uri="{FF2B5EF4-FFF2-40B4-BE49-F238E27FC236}">
                <a16:creationId xmlns:a16="http://schemas.microsoft.com/office/drawing/2014/main" id="{053CD79A-CFC3-471E-A5E5-C32828D29FAE}"/>
              </a:ext>
            </a:extLst>
          </p:cNvPr>
          <p:cNvSpPr/>
          <p:nvPr/>
        </p:nvSpPr>
        <p:spPr>
          <a:xfrm>
            <a:off x="13742628" y="4625501"/>
            <a:ext cx="2664269" cy="527540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7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A93EC82-51D1-430C-B529-C9BA2D070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831" y="3239836"/>
            <a:ext cx="1437149" cy="1476524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A6E0755-94D6-4B06-BAE1-E70F90B68AF5}"/>
              </a:ext>
            </a:extLst>
          </p:cNvPr>
          <p:cNvGrpSpPr/>
          <p:nvPr/>
        </p:nvGrpSpPr>
        <p:grpSpPr>
          <a:xfrm>
            <a:off x="14403408" y="7448228"/>
            <a:ext cx="546306" cy="670462"/>
            <a:chOff x="-881937" y="3294154"/>
            <a:chExt cx="215680" cy="264696"/>
          </a:xfrm>
        </p:grpSpPr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CF041BEC-0E03-4BF5-AB9F-5001C684C08E}"/>
                </a:ext>
              </a:extLst>
            </p:cNvPr>
            <p:cNvSpPr/>
            <p:nvPr/>
          </p:nvSpPr>
          <p:spPr bwMode="auto">
            <a:xfrm>
              <a:off x="-881937" y="3294154"/>
              <a:ext cx="215680" cy="2156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C712731F-27CD-466F-902D-6F41A03CA074}"/>
                </a:ext>
              </a:extLst>
            </p:cNvPr>
            <p:cNvSpPr/>
            <p:nvPr/>
          </p:nvSpPr>
          <p:spPr bwMode="auto">
            <a:xfrm>
              <a:off x="-848148" y="3327087"/>
              <a:ext cx="148102" cy="1481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0FEC6598-40CB-4056-98F7-B42FA689197F}"/>
                </a:ext>
              </a:extLst>
            </p:cNvPr>
            <p:cNvSpPr/>
            <p:nvPr/>
          </p:nvSpPr>
          <p:spPr bwMode="auto">
            <a:xfrm>
              <a:off x="-881937" y="3391527"/>
              <a:ext cx="215680" cy="167323"/>
            </a:xfrm>
            <a:prstGeom prst="roundRect">
              <a:avLst>
                <a:gd name="adj" fmla="val 25420"/>
              </a:avLst>
            </a:prstGeom>
            <a:solidFill>
              <a:srgbClr val="FFC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3F64FEB4-8B98-4A00-A426-F06A582E4568}"/>
                </a:ext>
              </a:extLst>
            </p:cNvPr>
            <p:cNvSpPr/>
            <p:nvPr/>
          </p:nvSpPr>
          <p:spPr bwMode="auto">
            <a:xfrm>
              <a:off x="-809722" y="3417593"/>
              <a:ext cx="69599" cy="6959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49CF7A4E-4260-4AA3-9FCF-5046D83354CB}"/>
                </a:ext>
              </a:extLst>
            </p:cNvPr>
            <p:cNvSpPr/>
            <p:nvPr/>
          </p:nvSpPr>
          <p:spPr bwMode="auto">
            <a:xfrm>
              <a:off x="-791621" y="3475760"/>
              <a:ext cx="33060" cy="55225"/>
            </a:xfrm>
            <a:prstGeom prst="roundRect">
              <a:avLst>
                <a:gd name="adj" fmla="val 2542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501B9040-31B4-4157-8180-6B0EA91C8ED7}"/>
              </a:ext>
            </a:extLst>
          </p:cNvPr>
          <p:cNvGrpSpPr/>
          <p:nvPr/>
        </p:nvGrpSpPr>
        <p:grpSpPr>
          <a:xfrm>
            <a:off x="14660462" y="5002372"/>
            <a:ext cx="761718" cy="613475"/>
            <a:chOff x="12609429" y="2581836"/>
            <a:chExt cx="815297" cy="656628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44FA456E-F306-430F-B333-23D6DD302CCA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60" name="Freeform 1967">
              <a:extLst>
                <a:ext uri="{FF2B5EF4-FFF2-40B4-BE49-F238E27FC236}">
                  <a16:creationId xmlns:a16="http://schemas.microsoft.com/office/drawing/2014/main" id="{8DAAAB81-B202-48C0-9104-0C733A2F4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EE8E21F1-A571-4057-994C-71A2610665F1}"/>
              </a:ext>
            </a:extLst>
          </p:cNvPr>
          <p:cNvGrpSpPr/>
          <p:nvPr/>
        </p:nvGrpSpPr>
        <p:grpSpPr>
          <a:xfrm>
            <a:off x="15061166" y="5309109"/>
            <a:ext cx="761718" cy="613475"/>
            <a:chOff x="12609429" y="2581836"/>
            <a:chExt cx="815297" cy="656628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D53EC525-A84C-4EE1-A23B-9748242F7259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63" name="Freeform 1967">
              <a:extLst>
                <a:ext uri="{FF2B5EF4-FFF2-40B4-BE49-F238E27FC236}">
                  <a16:creationId xmlns:a16="http://schemas.microsoft.com/office/drawing/2014/main" id="{B095F164-CE94-4157-AA3A-A94092D4E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4D6B7DCB-A7C9-4612-BA6D-5E29C9410A31}"/>
              </a:ext>
            </a:extLst>
          </p:cNvPr>
          <p:cNvGrpSpPr/>
          <p:nvPr/>
        </p:nvGrpSpPr>
        <p:grpSpPr>
          <a:xfrm>
            <a:off x="14254489" y="5447313"/>
            <a:ext cx="761718" cy="613475"/>
            <a:chOff x="12609429" y="2581836"/>
            <a:chExt cx="815297" cy="656628"/>
          </a:xfrm>
        </p:grpSpPr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6425A6FA-8064-4628-A6CA-E44DBF5C44B3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66" name="Freeform 1967">
              <a:extLst>
                <a:ext uri="{FF2B5EF4-FFF2-40B4-BE49-F238E27FC236}">
                  <a16:creationId xmlns:a16="http://schemas.microsoft.com/office/drawing/2014/main" id="{1556C033-94F3-49BD-9965-B94CBA26C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A76FBDBE-5451-400B-8E14-A8C7762C649B}"/>
              </a:ext>
            </a:extLst>
          </p:cNvPr>
          <p:cNvGrpSpPr/>
          <p:nvPr/>
        </p:nvGrpSpPr>
        <p:grpSpPr>
          <a:xfrm>
            <a:off x="14654230" y="5726194"/>
            <a:ext cx="761718" cy="613475"/>
            <a:chOff x="12609429" y="2581836"/>
            <a:chExt cx="815297" cy="656628"/>
          </a:xfrm>
        </p:grpSpPr>
        <p:sp>
          <p:nvSpPr>
            <p:cNvPr id="131" name="正方形/長方形 130">
              <a:extLst>
                <a:ext uri="{FF2B5EF4-FFF2-40B4-BE49-F238E27FC236}">
                  <a16:creationId xmlns:a16="http://schemas.microsoft.com/office/drawing/2014/main" id="{ACD59C3A-4D70-4525-BAC8-AF3960C9EDCD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132" name="Freeform 1967">
              <a:extLst>
                <a:ext uri="{FF2B5EF4-FFF2-40B4-BE49-F238E27FC236}">
                  <a16:creationId xmlns:a16="http://schemas.microsoft.com/office/drawing/2014/main" id="{4677310F-1E1E-4ED7-94A0-48C61DA42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sp>
        <p:nvSpPr>
          <p:cNvPr id="17" name="タイトル 16">
            <a:extLst>
              <a:ext uri="{FF2B5EF4-FFF2-40B4-BE49-F238E27FC236}">
                <a16:creationId xmlns:a16="http://schemas.microsoft.com/office/drawing/2014/main" id="{AA25FFD3-A103-BA76-BAD0-D95AF6A1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MUSE: Model </a:t>
            </a:r>
            <a:r>
              <a:rPr lang="en-US" altLang="ja-JP" sz="4400" dirty="0"/>
              <a:t>(for Keyword Search)</a:t>
            </a:r>
            <a:endParaRPr lang="ja-JP" altLang="en-US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F320159-7357-69E0-DDC5-61736008D095}"/>
              </a:ext>
            </a:extLst>
          </p:cNvPr>
          <p:cNvGrpSpPr/>
          <p:nvPr/>
        </p:nvGrpSpPr>
        <p:grpSpPr>
          <a:xfrm>
            <a:off x="9930552" y="5307939"/>
            <a:ext cx="647342" cy="521359"/>
            <a:chOff x="12609429" y="2581836"/>
            <a:chExt cx="815297" cy="656628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0D4C8F4D-89B4-FBA1-5DE5-0423CD36DF25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27" name="Freeform 1967">
              <a:extLst>
                <a:ext uri="{FF2B5EF4-FFF2-40B4-BE49-F238E27FC236}">
                  <a16:creationId xmlns:a16="http://schemas.microsoft.com/office/drawing/2014/main" id="{E6C67CEC-961A-69CD-FF22-598F764C74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9033F081-1D17-9519-1E05-64252BA5A419}"/>
              </a:ext>
            </a:extLst>
          </p:cNvPr>
          <p:cNvGrpSpPr/>
          <p:nvPr/>
        </p:nvGrpSpPr>
        <p:grpSpPr>
          <a:xfrm>
            <a:off x="9205586" y="5307939"/>
            <a:ext cx="647342" cy="521359"/>
            <a:chOff x="12609429" y="2581836"/>
            <a:chExt cx="815297" cy="656628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1516608B-865A-B6CD-710F-FA9ACC7E282C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46" name="Freeform 1967">
              <a:extLst>
                <a:ext uri="{FF2B5EF4-FFF2-40B4-BE49-F238E27FC236}">
                  <a16:creationId xmlns:a16="http://schemas.microsoft.com/office/drawing/2014/main" id="{DF46F14E-1ACB-34FA-E24A-9C9364DFE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81BBCA81-C41B-98CC-3E55-2C5A6323EF2C}"/>
                  </a:ext>
                </a:extLst>
              </p:cNvPr>
              <p:cNvSpPr/>
              <p:nvPr/>
            </p:nvSpPr>
            <p:spPr>
              <a:xfrm>
                <a:off x="8790106" y="5882773"/>
                <a:ext cx="34269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400" dirty="0"/>
                  <a:t>Search Result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 sz="2400" b="0" i="0" smtClean="0">
                            <a:latin typeface="Corbel" panose="020B0503020204020204" pitchFamily="34" charset="0"/>
                          </a:rPr>
                          <m:t>P</m:t>
                        </m:r>
                      </m:e>
                    </m: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81BBCA81-C41B-98CC-3E55-2C5A6323E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106" y="5882773"/>
                <a:ext cx="3426900" cy="461665"/>
              </a:xfrm>
              <a:prstGeom prst="rect">
                <a:avLst/>
              </a:prstGeom>
              <a:blipFill>
                <a:blip r:embed="rId5"/>
                <a:stretch>
                  <a:fillRect l="-1957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97057C6B-3DB7-8DFF-E155-A1D787ECD2E7}"/>
              </a:ext>
            </a:extLst>
          </p:cNvPr>
          <p:cNvCxnSpPr>
            <a:cxnSpLocks/>
          </p:cNvCxnSpPr>
          <p:nvPr/>
        </p:nvCxnSpPr>
        <p:spPr>
          <a:xfrm flipH="1">
            <a:off x="8403446" y="5150419"/>
            <a:ext cx="5175880" cy="0"/>
          </a:xfrm>
          <a:prstGeom prst="line">
            <a:avLst/>
          </a:prstGeom>
          <a:ln w="635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F2F59802-2315-93F3-7F76-3BE6953A9C15}"/>
                  </a:ext>
                </a:extLst>
              </p:cNvPr>
              <p:cNvSpPr/>
              <p:nvPr/>
            </p:nvSpPr>
            <p:spPr>
              <a:xfrm>
                <a:off x="10645754" y="5227558"/>
                <a:ext cx="54472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F2F59802-2315-93F3-7F76-3BE6953A9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754" y="5227558"/>
                <a:ext cx="54472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25CF5109-76E6-20B0-06D2-FDC552D6CF6F}"/>
              </a:ext>
            </a:extLst>
          </p:cNvPr>
          <p:cNvGrpSpPr/>
          <p:nvPr/>
        </p:nvGrpSpPr>
        <p:grpSpPr>
          <a:xfrm>
            <a:off x="11135898" y="5306578"/>
            <a:ext cx="647342" cy="521359"/>
            <a:chOff x="12609429" y="2581836"/>
            <a:chExt cx="815297" cy="656628"/>
          </a:xfrm>
        </p:grpSpPr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93404243-9AF1-0432-C49B-AB4BD693CE54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102" name="Freeform 1967">
              <a:extLst>
                <a:ext uri="{FF2B5EF4-FFF2-40B4-BE49-F238E27FC236}">
                  <a16:creationId xmlns:a16="http://schemas.microsoft.com/office/drawing/2014/main" id="{65112489-8330-7782-1891-499ABA690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sp>
        <p:nvSpPr>
          <p:cNvPr id="103" name="Freeform 75">
            <a:extLst>
              <a:ext uri="{FF2B5EF4-FFF2-40B4-BE49-F238E27FC236}">
                <a16:creationId xmlns:a16="http://schemas.microsoft.com/office/drawing/2014/main" id="{029818D8-3AC5-89ED-8C61-A0926363DE42}"/>
              </a:ext>
            </a:extLst>
          </p:cNvPr>
          <p:cNvSpPr>
            <a:spLocks noEditPoints="1"/>
          </p:cNvSpPr>
          <p:nvPr/>
        </p:nvSpPr>
        <p:spPr bwMode="auto">
          <a:xfrm>
            <a:off x="12636665" y="5028406"/>
            <a:ext cx="646907" cy="924383"/>
          </a:xfrm>
          <a:custGeom>
            <a:avLst/>
            <a:gdLst>
              <a:gd name="T0" fmla="*/ 246 w 267"/>
              <a:gd name="T1" fmla="*/ 179 h 384"/>
              <a:gd name="T2" fmla="*/ 230 w 267"/>
              <a:gd name="T3" fmla="*/ 155 h 384"/>
              <a:gd name="T4" fmla="*/ 203 w 267"/>
              <a:gd name="T5" fmla="*/ 116 h 384"/>
              <a:gd name="T6" fmla="*/ 177 w 267"/>
              <a:gd name="T7" fmla="*/ 69 h 384"/>
              <a:gd name="T8" fmla="*/ 156 w 267"/>
              <a:gd name="T9" fmla="*/ 17 h 384"/>
              <a:gd name="T10" fmla="*/ 147 w 267"/>
              <a:gd name="T11" fmla="*/ 4 h 384"/>
              <a:gd name="T12" fmla="*/ 133 w 267"/>
              <a:gd name="T13" fmla="*/ 0 h 384"/>
              <a:gd name="T14" fmla="*/ 120 w 267"/>
              <a:gd name="T15" fmla="*/ 4 h 384"/>
              <a:gd name="T16" fmla="*/ 111 w 267"/>
              <a:gd name="T17" fmla="*/ 17 h 384"/>
              <a:gd name="T18" fmla="*/ 90 w 267"/>
              <a:gd name="T19" fmla="*/ 69 h 384"/>
              <a:gd name="T20" fmla="*/ 64 w 267"/>
              <a:gd name="T21" fmla="*/ 116 h 384"/>
              <a:gd name="T22" fmla="*/ 37 w 267"/>
              <a:gd name="T23" fmla="*/ 155 h 384"/>
              <a:gd name="T24" fmla="*/ 21 w 267"/>
              <a:gd name="T25" fmla="*/ 179 h 384"/>
              <a:gd name="T26" fmla="*/ 0 w 267"/>
              <a:gd name="T27" fmla="*/ 250 h 384"/>
              <a:gd name="T28" fmla="*/ 39 w 267"/>
              <a:gd name="T29" fmla="*/ 345 h 384"/>
              <a:gd name="T30" fmla="*/ 133 w 267"/>
              <a:gd name="T31" fmla="*/ 384 h 384"/>
              <a:gd name="T32" fmla="*/ 228 w 267"/>
              <a:gd name="T33" fmla="*/ 345 h 384"/>
              <a:gd name="T34" fmla="*/ 267 w 267"/>
              <a:gd name="T35" fmla="*/ 250 h 384"/>
              <a:gd name="T36" fmla="*/ 246 w 267"/>
              <a:gd name="T37" fmla="*/ 179 h 384"/>
              <a:gd name="T38" fmla="*/ 124 w 267"/>
              <a:gd name="T39" fmla="*/ 307 h 384"/>
              <a:gd name="T40" fmla="*/ 100 w 267"/>
              <a:gd name="T41" fmla="*/ 317 h 384"/>
              <a:gd name="T42" fmla="*/ 77 w 267"/>
              <a:gd name="T43" fmla="*/ 307 h 384"/>
              <a:gd name="T44" fmla="*/ 67 w 267"/>
              <a:gd name="T45" fmla="*/ 284 h 384"/>
              <a:gd name="T46" fmla="*/ 72 w 267"/>
              <a:gd name="T47" fmla="*/ 266 h 384"/>
              <a:gd name="T48" fmla="*/ 76 w 267"/>
              <a:gd name="T49" fmla="*/ 260 h 384"/>
              <a:gd name="T50" fmla="*/ 83 w 267"/>
              <a:gd name="T51" fmla="*/ 250 h 384"/>
              <a:gd name="T52" fmla="*/ 89 w 267"/>
              <a:gd name="T53" fmla="*/ 238 h 384"/>
              <a:gd name="T54" fmla="*/ 95 w 267"/>
              <a:gd name="T55" fmla="*/ 225 h 384"/>
              <a:gd name="T56" fmla="*/ 100 w 267"/>
              <a:gd name="T57" fmla="*/ 221 h 384"/>
              <a:gd name="T58" fmla="*/ 106 w 267"/>
              <a:gd name="T59" fmla="*/ 225 h 384"/>
              <a:gd name="T60" fmla="*/ 111 w 267"/>
              <a:gd name="T61" fmla="*/ 238 h 384"/>
              <a:gd name="T62" fmla="*/ 118 w 267"/>
              <a:gd name="T63" fmla="*/ 250 h 384"/>
              <a:gd name="T64" fmla="*/ 124 w 267"/>
              <a:gd name="T65" fmla="*/ 260 h 384"/>
              <a:gd name="T66" fmla="*/ 128 w 267"/>
              <a:gd name="T67" fmla="*/ 266 h 384"/>
              <a:gd name="T68" fmla="*/ 133 w 267"/>
              <a:gd name="T69" fmla="*/ 284 h 384"/>
              <a:gd name="T70" fmla="*/ 124 w 267"/>
              <a:gd name="T71" fmla="*/ 307 h 384"/>
              <a:gd name="T72" fmla="*/ 124 w 267"/>
              <a:gd name="T73" fmla="*/ 307 h 384"/>
              <a:gd name="T74" fmla="*/ 124 w 267"/>
              <a:gd name="T75" fmla="*/ 307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67" h="384">
                <a:moveTo>
                  <a:pt x="246" y="179"/>
                </a:moveTo>
                <a:cubicBezTo>
                  <a:pt x="245" y="177"/>
                  <a:pt x="239" y="169"/>
                  <a:pt x="230" y="155"/>
                </a:cubicBezTo>
                <a:cubicBezTo>
                  <a:pt x="220" y="141"/>
                  <a:pt x="211" y="128"/>
                  <a:pt x="203" y="116"/>
                </a:cubicBezTo>
                <a:cubicBezTo>
                  <a:pt x="195" y="104"/>
                  <a:pt x="187" y="88"/>
                  <a:pt x="177" y="69"/>
                </a:cubicBezTo>
                <a:cubicBezTo>
                  <a:pt x="168" y="50"/>
                  <a:pt x="161" y="33"/>
                  <a:pt x="156" y="17"/>
                </a:cubicBezTo>
                <a:cubicBezTo>
                  <a:pt x="154" y="11"/>
                  <a:pt x="151" y="7"/>
                  <a:pt x="147" y="4"/>
                </a:cubicBezTo>
                <a:cubicBezTo>
                  <a:pt x="142" y="1"/>
                  <a:pt x="138" y="0"/>
                  <a:pt x="133" y="0"/>
                </a:cubicBezTo>
                <a:cubicBezTo>
                  <a:pt x="129" y="0"/>
                  <a:pt x="125" y="1"/>
                  <a:pt x="120" y="4"/>
                </a:cubicBezTo>
                <a:cubicBezTo>
                  <a:pt x="116" y="7"/>
                  <a:pt x="113" y="11"/>
                  <a:pt x="111" y="17"/>
                </a:cubicBezTo>
                <a:cubicBezTo>
                  <a:pt x="106" y="33"/>
                  <a:pt x="99" y="50"/>
                  <a:pt x="90" y="69"/>
                </a:cubicBezTo>
                <a:cubicBezTo>
                  <a:pt x="80" y="88"/>
                  <a:pt x="71" y="104"/>
                  <a:pt x="64" y="116"/>
                </a:cubicBezTo>
                <a:cubicBezTo>
                  <a:pt x="56" y="128"/>
                  <a:pt x="47" y="141"/>
                  <a:pt x="37" y="155"/>
                </a:cubicBezTo>
                <a:cubicBezTo>
                  <a:pt x="28" y="169"/>
                  <a:pt x="22" y="177"/>
                  <a:pt x="21" y="179"/>
                </a:cubicBezTo>
                <a:cubicBezTo>
                  <a:pt x="7" y="201"/>
                  <a:pt x="0" y="225"/>
                  <a:pt x="0" y="250"/>
                </a:cubicBezTo>
                <a:cubicBezTo>
                  <a:pt x="0" y="287"/>
                  <a:pt x="13" y="319"/>
                  <a:pt x="39" y="345"/>
                </a:cubicBezTo>
                <a:cubicBezTo>
                  <a:pt x="65" y="371"/>
                  <a:pt x="97" y="384"/>
                  <a:pt x="133" y="384"/>
                </a:cubicBezTo>
                <a:cubicBezTo>
                  <a:pt x="170" y="384"/>
                  <a:pt x="202" y="371"/>
                  <a:pt x="228" y="345"/>
                </a:cubicBezTo>
                <a:cubicBezTo>
                  <a:pt x="254" y="319"/>
                  <a:pt x="267" y="287"/>
                  <a:pt x="267" y="250"/>
                </a:cubicBezTo>
                <a:cubicBezTo>
                  <a:pt x="267" y="225"/>
                  <a:pt x="260" y="201"/>
                  <a:pt x="246" y="179"/>
                </a:cubicBezTo>
                <a:close/>
                <a:moveTo>
                  <a:pt x="124" y="307"/>
                </a:moveTo>
                <a:cubicBezTo>
                  <a:pt x="117" y="314"/>
                  <a:pt x="109" y="317"/>
                  <a:pt x="100" y="317"/>
                </a:cubicBezTo>
                <a:cubicBezTo>
                  <a:pt x="91" y="317"/>
                  <a:pt x="83" y="314"/>
                  <a:pt x="77" y="307"/>
                </a:cubicBezTo>
                <a:cubicBezTo>
                  <a:pt x="70" y="301"/>
                  <a:pt x="67" y="293"/>
                  <a:pt x="67" y="284"/>
                </a:cubicBezTo>
                <a:cubicBezTo>
                  <a:pt x="67" y="277"/>
                  <a:pt x="68" y="271"/>
                  <a:pt x="72" y="266"/>
                </a:cubicBezTo>
                <a:cubicBezTo>
                  <a:pt x="72" y="265"/>
                  <a:pt x="73" y="264"/>
                  <a:pt x="76" y="260"/>
                </a:cubicBezTo>
                <a:cubicBezTo>
                  <a:pt x="79" y="256"/>
                  <a:pt x="81" y="253"/>
                  <a:pt x="83" y="250"/>
                </a:cubicBezTo>
                <a:cubicBezTo>
                  <a:pt x="85" y="247"/>
                  <a:pt x="87" y="243"/>
                  <a:pt x="89" y="238"/>
                </a:cubicBezTo>
                <a:cubicBezTo>
                  <a:pt x="92" y="234"/>
                  <a:pt x="93" y="229"/>
                  <a:pt x="95" y="225"/>
                </a:cubicBezTo>
                <a:cubicBezTo>
                  <a:pt x="95" y="222"/>
                  <a:pt x="97" y="221"/>
                  <a:pt x="100" y="221"/>
                </a:cubicBezTo>
                <a:cubicBezTo>
                  <a:pt x="103" y="221"/>
                  <a:pt x="105" y="222"/>
                  <a:pt x="106" y="225"/>
                </a:cubicBezTo>
                <a:cubicBezTo>
                  <a:pt x="107" y="229"/>
                  <a:pt x="109" y="234"/>
                  <a:pt x="111" y="238"/>
                </a:cubicBezTo>
                <a:cubicBezTo>
                  <a:pt x="114" y="243"/>
                  <a:pt x="116" y="247"/>
                  <a:pt x="118" y="250"/>
                </a:cubicBezTo>
                <a:cubicBezTo>
                  <a:pt x="119" y="253"/>
                  <a:pt x="122" y="256"/>
                  <a:pt x="124" y="260"/>
                </a:cubicBezTo>
                <a:cubicBezTo>
                  <a:pt x="127" y="264"/>
                  <a:pt x="128" y="265"/>
                  <a:pt x="128" y="266"/>
                </a:cubicBezTo>
                <a:cubicBezTo>
                  <a:pt x="132" y="271"/>
                  <a:pt x="133" y="277"/>
                  <a:pt x="133" y="284"/>
                </a:cubicBezTo>
                <a:cubicBezTo>
                  <a:pt x="133" y="293"/>
                  <a:pt x="130" y="301"/>
                  <a:pt x="124" y="307"/>
                </a:cubicBezTo>
                <a:close/>
                <a:moveTo>
                  <a:pt x="124" y="307"/>
                </a:moveTo>
                <a:cubicBezTo>
                  <a:pt x="124" y="307"/>
                  <a:pt x="124" y="307"/>
                  <a:pt x="124" y="30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endParaRPr lang="ja-JP" altLang="en-US" sz="7199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B098CB26-E562-F704-9AFF-4A9F2ADF71A3}"/>
              </a:ext>
            </a:extLst>
          </p:cNvPr>
          <p:cNvSpPr txBox="1"/>
          <p:nvPr/>
        </p:nvSpPr>
        <p:spPr>
          <a:xfrm>
            <a:off x="12284588" y="5913709"/>
            <a:ext cx="135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accent2"/>
                </a:solidFill>
              </a:rPr>
              <a:t>Leakage</a:t>
            </a:r>
            <a:endParaRPr kumimoji="1" lang="ja-JP" altLang="en-US" sz="2400" dirty="0">
              <a:solidFill>
                <a:schemeClr val="accent2"/>
              </a:solidFill>
            </a:endParaRPr>
          </a:p>
        </p:txBody>
      </p:sp>
      <p:sp>
        <p:nvSpPr>
          <p:cNvPr id="105" name="吹き出し: 角を丸めた四角形 104">
            <a:extLst>
              <a:ext uri="{FF2B5EF4-FFF2-40B4-BE49-F238E27FC236}">
                <a16:creationId xmlns:a16="http://schemas.microsoft.com/office/drawing/2014/main" id="{924DFDE0-0BDC-C71E-A093-53D8CE1D5E06}"/>
              </a:ext>
            </a:extLst>
          </p:cNvPr>
          <p:cNvSpPr/>
          <p:nvPr/>
        </p:nvSpPr>
        <p:spPr>
          <a:xfrm>
            <a:off x="1125963" y="3866392"/>
            <a:ext cx="4916588" cy="2112815"/>
          </a:xfrm>
          <a:prstGeom prst="wedgeRoundRectCallout">
            <a:avLst>
              <a:gd name="adj1" fmla="val 65579"/>
              <a:gd name="adj2" fmla="val -3385"/>
              <a:gd name="adj3" fmla="val 1666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8" name="右矢印 50">
            <a:extLst>
              <a:ext uri="{FF2B5EF4-FFF2-40B4-BE49-F238E27FC236}">
                <a16:creationId xmlns:a16="http://schemas.microsoft.com/office/drawing/2014/main" id="{D83C3181-CB7C-57EC-637E-C067CCC7AC39}"/>
              </a:ext>
            </a:extLst>
          </p:cNvPr>
          <p:cNvSpPr/>
          <p:nvPr/>
        </p:nvSpPr>
        <p:spPr>
          <a:xfrm>
            <a:off x="2740136" y="4583247"/>
            <a:ext cx="1467432" cy="1128548"/>
          </a:xfrm>
          <a:prstGeom prst="rightArrow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0FBE806D-11CA-A204-F330-0C29E4F8468D}"/>
              </a:ext>
            </a:extLst>
          </p:cNvPr>
          <p:cNvSpPr txBox="1"/>
          <p:nvPr/>
        </p:nvSpPr>
        <p:spPr>
          <a:xfrm>
            <a:off x="2715326" y="4859647"/>
            <a:ext cx="141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err="1">
                <a:solidFill>
                  <a:schemeClr val="bg1"/>
                </a:solidFill>
                <a:latin typeface="+mj-lt"/>
                <a:ea typeface="+mj-ea"/>
              </a:rPr>
              <a:t>Srch</a:t>
            </a:r>
            <a:endParaRPr kumimoji="1" lang="ja-JP" altLang="en-US" sz="32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pic>
        <p:nvPicPr>
          <p:cNvPr id="137" name="図 136">
            <a:extLst>
              <a:ext uri="{FF2B5EF4-FFF2-40B4-BE49-F238E27FC236}">
                <a16:creationId xmlns:a16="http://schemas.microsoft.com/office/drawing/2014/main" id="{ED331445-B8F2-36BF-8123-794C823164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6"/>
          <a:stretch/>
        </p:blipFill>
        <p:spPr>
          <a:xfrm>
            <a:off x="7165355" y="4069200"/>
            <a:ext cx="1201003" cy="1918411"/>
          </a:xfrm>
          <a:prstGeom prst="rect">
            <a:avLst/>
          </a:prstGeom>
        </p:spPr>
      </p:pic>
      <p:grpSp>
        <p:nvGrpSpPr>
          <p:cNvPr id="158" name="!!skp">
            <a:extLst>
              <a:ext uri="{FF2B5EF4-FFF2-40B4-BE49-F238E27FC236}">
                <a16:creationId xmlns:a16="http://schemas.microsoft.com/office/drawing/2014/main" id="{764470A4-D633-63BC-F95F-7BC0665E8B20}"/>
              </a:ext>
            </a:extLst>
          </p:cNvPr>
          <p:cNvGrpSpPr/>
          <p:nvPr/>
        </p:nvGrpSpPr>
        <p:grpSpPr>
          <a:xfrm>
            <a:off x="2556423" y="4120473"/>
            <a:ext cx="1027834" cy="646331"/>
            <a:chOff x="7963419" y="8135751"/>
            <a:chExt cx="1027834" cy="646331"/>
          </a:xfrm>
        </p:grpSpPr>
        <p:sp>
          <p:nvSpPr>
            <p:cNvPr id="162" name="Freeform 1912">
              <a:extLst>
                <a:ext uri="{FF2B5EF4-FFF2-40B4-BE49-F238E27FC236}">
                  <a16:creationId xmlns:a16="http://schemas.microsoft.com/office/drawing/2014/main" id="{74FB9523-07A7-2E8A-5048-B2504D9FC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3947" y="8169023"/>
              <a:ext cx="1007306" cy="557498"/>
            </a:xfrm>
            <a:custGeom>
              <a:avLst/>
              <a:gdLst>
                <a:gd name="T0" fmla="*/ 93 w 176"/>
                <a:gd name="T1" fmla="*/ 32 h 96"/>
                <a:gd name="T2" fmla="*/ 48 w 176"/>
                <a:gd name="T3" fmla="*/ 0 h 96"/>
                <a:gd name="T4" fmla="*/ 0 w 176"/>
                <a:gd name="T5" fmla="*/ 48 h 96"/>
                <a:gd name="T6" fmla="*/ 48 w 176"/>
                <a:gd name="T7" fmla="*/ 96 h 96"/>
                <a:gd name="T8" fmla="*/ 93 w 176"/>
                <a:gd name="T9" fmla="*/ 64 h 96"/>
                <a:gd name="T10" fmla="*/ 128 w 176"/>
                <a:gd name="T11" fmla="*/ 64 h 96"/>
                <a:gd name="T12" fmla="*/ 128 w 176"/>
                <a:gd name="T13" fmla="*/ 96 h 96"/>
                <a:gd name="T14" fmla="*/ 160 w 176"/>
                <a:gd name="T15" fmla="*/ 96 h 96"/>
                <a:gd name="T16" fmla="*/ 160 w 176"/>
                <a:gd name="T17" fmla="*/ 64 h 96"/>
                <a:gd name="T18" fmla="*/ 176 w 176"/>
                <a:gd name="T19" fmla="*/ 64 h 96"/>
                <a:gd name="T20" fmla="*/ 176 w 176"/>
                <a:gd name="T21" fmla="*/ 32 h 96"/>
                <a:gd name="T22" fmla="*/ 93 w 176"/>
                <a:gd name="T23" fmla="*/ 32 h 96"/>
                <a:gd name="T24" fmla="*/ 48 w 176"/>
                <a:gd name="T25" fmla="*/ 64 h 96"/>
                <a:gd name="T26" fmla="*/ 32 w 176"/>
                <a:gd name="T27" fmla="*/ 48 h 96"/>
                <a:gd name="T28" fmla="*/ 48 w 176"/>
                <a:gd name="T29" fmla="*/ 32 h 96"/>
                <a:gd name="T30" fmla="*/ 64 w 176"/>
                <a:gd name="T31" fmla="*/ 48 h 96"/>
                <a:gd name="T32" fmla="*/ 48 w 176"/>
                <a:gd name="T33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96">
                  <a:moveTo>
                    <a:pt x="93" y="32"/>
                  </a:moveTo>
                  <a:cubicBezTo>
                    <a:pt x="87" y="13"/>
                    <a:pt x="69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9" y="96"/>
                    <a:pt x="87" y="83"/>
                    <a:pt x="93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32"/>
                    <a:pt x="176" y="32"/>
                    <a:pt x="176" y="32"/>
                  </a:cubicBezTo>
                  <a:lnTo>
                    <a:pt x="93" y="32"/>
                  </a:lnTo>
                  <a:close/>
                  <a:moveTo>
                    <a:pt x="48" y="64"/>
                  </a:moveTo>
                  <a:cubicBezTo>
                    <a:pt x="39" y="64"/>
                    <a:pt x="32" y="57"/>
                    <a:pt x="32" y="48"/>
                  </a:cubicBezTo>
                  <a:cubicBezTo>
                    <a:pt x="32" y="39"/>
                    <a:pt x="39" y="32"/>
                    <a:pt x="48" y="32"/>
                  </a:cubicBezTo>
                  <a:cubicBezTo>
                    <a:pt x="57" y="32"/>
                    <a:pt x="64" y="39"/>
                    <a:pt x="64" y="48"/>
                  </a:cubicBezTo>
                  <a:cubicBezTo>
                    <a:pt x="64" y="57"/>
                    <a:pt x="57" y="64"/>
                    <a:pt x="48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>
                <a:latin typeface="+mn-lt"/>
                <a:ea typeface="+mn-ea"/>
              </a:endParaRPr>
            </a:p>
          </p:txBody>
        </p:sp>
        <p:sp>
          <p:nvSpPr>
            <p:cNvPr id="166" name="楕円 165">
              <a:extLst>
                <a:ext uri="{FF2B5EF4-FFF2-40B4-BE49-F238E27FC236}">
                  <a16:creationId xmlns:a16="http://schemas.microsoft.com/office/drawing/2014/main" id="{82DA45BF-9A07-2CD7-4CB5-82D4F0F721AF}"/>
                </a:ext>
              </a:extLst>
            </p:cNvPr>
            <p:cNvSpPr/>
            <p:nvPr/>
          </p:nvSpPr>
          <p:spPr>
            <a:xfrm>
              <a:off x="8059420" y="8273663"/>
              <a:ext cx="362815" cy="3628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テキスト ボックス 166">
                  <a:extLst>
                    <a:ext uri="{FF2B5EF4-FFF2-40B4-BE49-F238E27FC236}">
                      <a16:creationId xmlns:a16="http://schemas.microsoft.com/office/drawing/2014/main" id="{2033EA25-9D1E-395A-92DE-C7FD50E22DC3}"/>
                    </a:ext>
                  </a:extLst>
                </p:cNvPr>
                <p:cNvSpPr txBox="1"/>
                <p:nvPr/>
              </p:nvSpPr>
              <p:spPr>
                <a:xfrm>
                  <a:off x="7963419" y="8135751"/>
                  <a:ext cx="640174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orbel" panose="020B0503020204020204" pitchFamily="34" charset="0"/>
                          </a:rPr>
                          <m:t>P</m:t>
                        </m:r>
                      </m:oMath>
                    </m:oMathPara>
                  </a14:m>
                  <a:endParaRPr lang="ja-JP" alt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テキスト ボックス 166">
                  <a:extLst>
                    <a:ext uri="{FF2B5EF4-FFF2-40B4-BE49-F238E27FC236}">
                      <a16:creationId xmlns:a16="http://schemas.microsoft.com/office/drawing/2014/main" id="{2033EA25-9D1E-395A-92DE-C7FD50E22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419" y="8135751"/>
                  <a:ext cx="640174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281196C-B602-47E2-BE57-AF8B68E05B79}"/>
              </a:ext>
            </a:extLst>
          </p:cNvPr>
          <p:cNvSpPr/>
          <p:nvPr/>
        </p:nvSpPr>
        <p:spPr>
          <a:xfrm>
            <a:off x="1296525" y="5363531"/>
            <a:ext cx="1425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Keyword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4C60702D-6365-429A-A2AE-2FEECA97118B}"/>
                  </a:ext>
                </a:extLst>
              </p:cNvPr>
              <p:cNvSpPr/>
              <p:nvPr/>
            </p:nvSpPr>
            <p:spPr>
              <a:xfrm>
                <a:off x="1763937" y="4621200"/>
                <a:ext cx="6089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4C60702D-6365-429A-A2AE-2FEECA971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937" y="4621200"/>
                <a:ext cx="60894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E42F862-7D4A-4513-B788-5C558C12A6C4}"/>
              </a:ext>
            </a:extLst>
          </p:cNvPr>
          <p:cNvSpPr/>
          <p:nvPr/>
        </p:nvSpPr>
        <p:spPr>
          <a:xfrm>
            <a:off x="4130251" y="5363531"/>
            <a:ext cx="150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Trapdoor</a:t>
            </a:r>
            <a:endParaRPr lang="ja-JP" altLang="en-US" sz="2400" dirty="0"/>
          </a:p>
        </p:txBody>
      </p:sp>
      <p:grpSp>
        <p:nvGrpSpPr>
          <p:cNvPr id="173" name="グループ化 172">
            <a:extLst>
              <a:ext uri="{FF2B5EF4-FFF2-40B4-BE49-F238E27FC236}">
                <a16:creationId xmlns:a16="http://schemas.microsoft.com/office/drawing/2014/main" id="{0FCAFC8A-38D3-ADF9-68FD-0FFB759E8E49}"/>
              </a:ext>
            </a:extLst>
          </p:cNvPr>
          <p:cNvGrpSpPr/>
          <p:nvPr/>
        </p:nvGrpSpPr>
        <p:grpSpPr>
          <a:xfrm>
            <a:off x="4321097" y="4123654"/>
            <a:ext cx="1283837" cy="1196254"/>
            <a:chOff x="4321097" y="4373338"/>
            <a:chExt cx="1283837" cy="1196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正方形/長方形 51">
                  <a:extLst>
                    <a:ext uri="{FF2B5EF4-FFF2-40B4-BE49-F238E27FC236}">
                      <a16:creationId xmlns:a16="http://schemas.microsoft.com/office/drawing/2014/main" id="{65E67E9B-AE77-4969-8D08-32AC57849642}"/>
                    </a:ext>
                  </a:extLst>
                </p:cNvPr>
                <p:cNvSpPr/>
                <p:nvPr/>
              </p:nvSpPr>
              <p:spPr>
                <a:xfrm>
                  <a:off x="4441930" y="4690361"/>
                  <a:ext cx="531812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ja-JP" altLang="en-US" sz="3200" dirty="0"/>
                </a:p>
              </p:txBody>
            </p:sp>
          </mc:Choice>
          <mc:Fallback xmlns="">
            <p:sp>
              <p:nvSpPr>
                <p:cNvPr id="52" name="正方形/長方形 51">
                  <a:extLst>
                    <a:ext uri="{FF2B5EF4-FFF2-40B4-BE49-F238E27FC236}">
                      <a16:creationId xmlns:a16="http://schemas.microsoft.com/office/drawing/2014/main" id="{65E67E9B-AE77-4969-8D08-32AC578496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930" y="4690361"/>
                  <a:ext cx="531812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Freeform 2505">
              <a:extLst>
                <a:ext uri="{FF2B5EF4-FFF2-40B4-BE49-F238E27FC236}">
                  <a16:creationId xmlns:a16="http://schemas.microsoft.com/office/drawing/2014/main" id="{B016D545-363C-4CAC-A33D-0B27F99B9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1097" y="4656473"/>
              <a:ext cx="911206" cy="913119"/>
            </a:xfrm>
            <a:custGeom>
              <a:avLst/>
              <a:gdLst>
                <a:gd name="T0" fmla="*/ 100 w 140"/>
                <a:gd name="T1" fmla="*/ 88 h 140"/>
                <a:gd name="T2" fmla="*/ 94 w 140"/>
                <a:gd name="T3" fmla="*/ 88 h 140"/>
                <a:gd name="T4" fmla="*/ 91 w 140"/>
                <a:gd name="T5" fmla="*/ 86 h 140"/>
                <a:gd name="T6" fmla="*/ 104 w 140"/>
                <a:gd name="T7" fmla="*/ 52 h 140"/>
                <a:gd name="T8" fmla="*/ 52 w 140"/>
                <a:gd name="T9" fmla="*/ 0 h 140"/>
                <a:gd name="T10" fmla="*/ 0 w 140"/>
                <a:gd name="T11" fmla="*/ 52 h 140"/>
                <a:gd name="T12" fmla="*/ 52 w 140"/>
                <a:gd name="T13" fmla="*/ 104 h 140"/>
                <a:gd name="T14" fmla="*/ 86 w 140"/>
                <a:gd name="T15" fmla="*/ 91 h 140"/>
                <a:gd name="T16" fmla="*/ 88 w 140"/>
                <a:gd name="T17" fmla="*/ 94 h 140"/>
                <a:gd name="T18" fmla="*/ 88 w 140"/>
                <a:gd name="T19" fmla="*/ 100 h 140"/>
                <a:gd name="T20" fmla="*/ 128 w 140"/>
                <a:gd name="T21" fmla="*/ 140 h 140"/>
                <a:gd name="T22" fmla="*/ 140 w 140"/>
                <a:gd name="T23" fmla="*/ 128 h 140"/>
                <a:gd name="T24" fmla="*/ 100 w 140"/>
                <a:gd name="T25" fmla="*/ 88 h 140"/>
                <a:gd name="T26" fmla="*/ 52 w 140"/>
                <a:gd name="T27" fmla="*/ 88 h 140"/>
                <a:gd name="T28" fmla="*/ 16 w 140"/>
                <a:gd name="T29" fmla="*/ 52 h 140"/>
                <a:gd name="T30" fmla="*/ 52 w 140"/>
                <a:gd name="T31" fmla="*/ 16 h 140"/>
                <a:gd name="T32" fmla="*/ 88 w 140"/>
                <a:gd name="T33" fmla="*/ 52 h 140"/>
                <a:gd name="T34" fmla="*/ 52 w 140"/>
                <a:gd name="T35" fmla="*/ 8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140">
                  <a:moveTo>
                    <a:pt x="100" y="8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9" y="77"/>
                    <a:pt x="104" y="65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65" y="104"/>
                    <a:pt x="77" y="99"/>
                    <a:pt x="86" y="91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40" y="128"/>
                    <a:pt x="140" y="128"/>
                    <a:pt x="140" y="128"/>
                  </a:cubicBezTo>
                  <a:lnTo>
                    <a:pt x="100" y="88"/>
                  </a:lnTo>
                  <a:close/>
                  <a:moveTo>
                    <a:pt x="52" y="88"/>
                  </a:moveTo>
                  <a:cubicBezTo>
                    <a:pt x="32" y="88"/>
                    <a:pt x="16" y="72"/>
                    <a:pt x="16" y="52"/>
                  </a:cubicBezTo>
                  <a:cubicBezTo>
                    <a:pt x="16" y="32"/>
                    <a:pt x="32" y="16"/>
                    <a:pt x="52" y="16"/>
                  </a:cubicBezTo>
                  <a:cubicBezTo>
                    <a:pt x="72" y="16"/>
                    <a:pt x="88" y="32"/>
                    <a:pt x="88" y="52"/>
                  </a:cubicBezTo>
                  <a:cubicBezTo>
                    <a:pt x="88" y="72"/>
                    <a:pt x="72" y="88"/>
                    <a:pt x="52" y="8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171" name="吹き出し: 円形 170">
              <a:extLst>
                <a:ext uri="{FF2B5EF4-FFF2-40B4-BE49-F238E27FC236}">
                  <a16:creationId xmlns:a16="http://schemas.microsoft.com/office/drawing/2014/main" id="{A096E19F-32CA-2D19-793B-D6294AD37AE2}"/>
                </a:ext>
              </a:extLst>
            </p:cNvPr>
            <p:cNvSpPr/>
            <p:nvPr/>
          </p:nvSpPr>
          <p:spPr>
            <a:xfrm>
              <a:off x="4963453" y="4383104"/>
              <a:ext cx="641481" cy="636565"/>
            </a:xfrm>
            <a:prstGeom prst="wedgeEllipseCallout">
              <a:avLst>
                <a:gd name="adj1" fmla="val -78311"/>
                <a:gd name="adj2" fmla="val 4396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テキスト ボックス 171">
                  <a:extLst>
                    <a:ext uri="{FF2B5EF4-FFF2-40B4-BE49-F238E27FC236}">
                      <a16:creationId xmlns:a16="http://schemas.microsoft.com/office/drawing/2014/main" id="{59399D3D-E0B8-D989-FB8A-08744D501A1F}"/>
                    </a:ext>
                  </a:extLst>
                </p:cNvPr>
                <p:cNvSpPr txBox="1"/>
                <p:nvPr/>
              </p:nvSpPr>
              <p:spPr>
                <a:xfrm>
                  <a:off x="4959387" y="4373338"/>
                  <a:ext cx="640174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orbel" panose="020B0503020204020204" pitchFamily="34" charset="0"/>
                          </a:rPr>
                          <m:t>P</m:t>
                        </m:r>
                      </m:oMath>
                    </m:oMathPara>
                  </a14:m>
                  <a:endParaRPr lang="ja-JP" alt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テキスト ボックス 171">
                  <a:extLst>
                    <a:ext uri="{FF2B5EF4-FFF2-40B4-BE49-F238E27FC236}">
                      <a16:creationId xmlns:a16="http://schemas.microsoft.com/office/drawing/2014/main" id="{59399D3D-E0B8-D989-FB8A-08744D501A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9387" y="4373338"/>
                  <a:ext cx="640174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4" name="グループ化 173">
            <a:extLst>
              <a:ext uri="{FF2B5EF4-FFF2-40B4-BE49-F238E27FC236}">
                <a16:creationId xmlns:a16="http://schemas.microsoft.com/office/drawing/2014/main" id="{FF06F74F-8EEA-D302-BECE-1A99514AA624}"/>
              </a:ext>
            </a:extLst>
          </p:cNvPr>
          <p:cNvGrpSpPr/>
          <p:nvPr/>
        </p:nvGrpSpPr>
        <p:grpSpPr>
          <a:xfrm>
            <a:off x="9712123" y="3856626"/>
            <a:ext cx="1283837" cy="1196254"/>
            <a:chOff x="4321097" y="4373338"/>
            <a:chExt cx="1283837" cy="1196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正方形/長方形 174">
                  <a:extLst>
                    <a:ext uri="{FF2B5EF4-FFF2-40B4-BE49-F238E27FC236}">
                      <a16:creationId xmlns:a16="http://schemas.microsoft.com/office/drawing/2014/main" id="{713EE6C6-E34B-56DB-737A-CDE1F30FD8D1}"/>
                    </a:ext>
                  </a:extLst>
                </p:cNvPr>
                <p:cNvSpPr/>
                <p:nvPr/>
              </p:nvSpPr>
              <p:spPr>
                <a:xfrm>
                  <a:off x="4441930" y="4690361"/>
                  <a:ext cx="531812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ja-JP" altLang="en-US" sz="3200" dirty="0"/>
                </a:p>
              </p:txBody>
            </p:sp>
          </mc:Choice>
          <mc:Fallback xmlns="">
            <p:sp>
              <p:nvSpPr>
                <p:cNvPr id="175" name="正方形/長方形 174">
                  <a:extLst>
                    <a:ext uri="{FF2B5EF4-FFF2-40B4-BE49-F238E27FC236}">
                      <a16:creationId xmlns:a16="http://schemas.microsoft.com/office/drawing/2014/main" id="{713EE6C6-E34B-56DB-737A-CDE1F30FD8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930" y="4690361"/>
                  <a:ext cx="531812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6" name="Freeform 2505">
              <a:extLst>
                <a:ext uri="{FF2B5EF4-FFF2-40B4-BE49-F238E27FC236}">
                  <a16:creationId xmlns:a16="http://schemas.microsoft.com/office/drawing/2014/main" id="{25E704A7-A7F5-9193-9D17-30E19D204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1097" y="4656473"/>
              <a:ext cx="911206" cy="913119"/>
            </a:xfrm>
            <a:custGeom>
              <a:avLst/>
              <a:gdLst>
                <a:gd name="T0" fmla="*/ 100 w 140"/>
                <a:gd name="T1" fmla="*/ 88 h 140"/>
                <a:gd name="T2" fmla="*/ 94 w 140"/>
                <a:gd name="T3" fmla="*/ 88 h 140"/>
                <a:gd name="T4" fmla="*/ 91 w 140"/>
                <a:gd name="T5" fmla="*/ 86 h 140"/>
                <a:gd name="T6" fmla="*/ 104 w 140"/>
                <a:gd name="T7" fmla="*/ 52 h 140"/>
                <a:gd name="T8" fmla="*/ 52 w 140"/>
                <a:gd name="T9" fmla="*/ 0 h 140"/>
                <a:gd name="T10" fmla="*/ 0 w 140"/>
                <a:gd name="T11" fmla="*/ 52 h 140"/>
                <a:gd name="T12" fmla="*/ 52 w 140"/>
                <a:gd name="T13" fmla="*/ 104 h 140"/>
                <a:gd name="T14" fmla="*/ 86 w 140"/>
                <a:gd name="T15" fmla="*/ 91 h 140"/>
                <a:gd name="T16" fmla="*/ 88 w 140"/>
                <a:gd name="T17" fmla="*/ 94 h 140"/>
                <a:gd name="T18" fmla="*/ 88 w 140"/>
                <a:gd name="T19" fmla="*/ 100 h 140"/>
                <a:gd name="T20" fmla="*/ 128 w 140"/>
                <a:gd name="T21" fmla="*/ 140 h 140"/>
                <a:gd name="T22" fmla="*/ 140 w 140"/>
                <a:gd name="T23" fmla="*/ 128 h 140"/>
                <a:gd name="T24" fmla="*/ 100 w 140"/>
                <a:gd name="T25" fmla="*/ 88 h 140"/>
                <a:gd name="T26" fmla="*/ 52 w 140"/>
                <a:gd name="T27" fmla="*/ 88 h 140"/>
                <a:gd name="T28" fmla="*/ 16 w 140"/>
                <a:gd name="T29" fmla="*/ 52 h 140"/>
                <a:gd name="T30" fmla="*/ 52 w 140"/>
                <a:gd name="T31" fmla="*/ 16 h 140"/>
                <a:gd name="T32" fmla="*/ 88 w 140"/>
                <a:gd name="T33" fmla="*/ 52 h 140"/>
                <a:gd name="T34" fmla="*/ 52 w 140"/>
                <a:gd name="T35" fmla="*/ 8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140">
                  <a:moveTo>
                    <a:pt x="100" y="8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9" y="77"/>
                    <a:pt x="104" y="65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65" y="104"/>
                    <a:pt x="77" y="99"/>
                    <a:pt x="86" y="91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40" y="128"/>
                    <a:pt x="140" y="128"/>
                    <a:pt x="140" y="128"/>
                  </a:cubicBezTo>
                  <a:lnTo>
                    <a:pt x="100" y="88"/>
                  </a:lnTo>
                  <a:close/>
                  <a:moveTo>
                    <a:pt x="52" y="88"/>
                  </a:moveTo>
                  <a:cubicBezTo>
                    <a:pt x="32" y="88"/>
                    <a:pt x="16" y="72"/>
                    <a:pt x="16" y="52"/>
                  </a:cubicBezTo>
                  <a:cubicBezTo>
                    <a:pt x="16" y="32"/>
                    <a:pt x="32" y="16"/>
                    <a:pt x="52" y="16"/>
                  </a:cubicBezTo>
                  <a:cubicBezTo>
                    <a:pt x="72" y="16"/>
                    <a:pt x="88" y="32"/>
                    <a:pt x="88" y="52"/>
                  </a:cubicBezTo>
                  <a:cubicBezTo>
                    <a:pt x="88" y="72"/>
                    <a:pt x="72" y="88"/>
                    <a:pt x="52" y="8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177" name="吹き出し: 円形 176">
              <a:extLst>
                <a:ext uri="{FF2B5EF4-FFF2-40B4-BE49-F238E27FC236}">
                  <a16:creationId xmlns:a16="http://schemas.microsoft.com/office/drawing/2014/main" id="{7E0CE3C6-9542-BBF8-085B-60A57DC69C69}"/>
                </a:ext>
              </a:extLst>
            </p:cNvPr>
            <p:cNvSpPr/>
            <p:nvPr/>
          </p:nvSpPr>
          <p:spPr>
            <a:xfrm>
              <a:off x="4963453" y="4383104"/>
              <a:ext cx="641481" cy="636565"/>
            </a:xfrm>
            <a:prstGeom prst="wedgeEllipseCallout">
              <a:avLst>
                <a:gd name="adj1" fmla="val -78311"/>
                <a:gd name="adj2" fmla="val 4396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テキスト ボックス 177">
                  <a:extLst>
                    <a:ext uri="{FF2B5EF4-FFF2-40B4-BE49-F238E27FC236}">
                      <a16:creationId xmlns:a16="http://schemas.microsoft.com/office/drawing/2014/main" id="{0A6D7B2F-E5D1-4E0F-463E-FDDF1DE9B3CE}"/>
                    </a:ext>
                  </a:extLst>
                </p:cNvPr>
                <p:cNvSpPr txBox="1"/>
                <p:nvPr/>
              </p:nvSpPr>
              <p:spPr>
                <a:xfrm>
                  <a:off x="4959387" y="4373338"/>
                  <a:ext cx="640174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orbel" panose="020B0503020204020204" pitchFamily="34" charset="0"/>
                          </a:rPr>
                          <m:t>P</m:t>
                        </m:r>
                      </m:oMath>
                    </m:oMathPara>
                  </a14:m>
                  <a:endParaRPr lang="ja-JP" alt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テキスト ボックス 177">
                  <a:extLst>
                    <a:ext uri="{FF2B5EF4-FFF2-40B4-BE49-F238E27FC236}">
                      <a16:creationId xmlns:a16="http://schemas.microsoft.com/office/drawing/2014/main" id="{0A6D7B2F-E5D1-4E0F-463E-FDDF1DE9B3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9387" y="4373338"/>
                  <a:ext cx="640174" cy="6463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id="{66C7AEFD-CDF8-1475-5583-0B0879A9E3C5}"/>
              </a:ext>
            </a:extLst>
          </p:cNvPr>
          <p:cNvGrpSpPr/>
          <p:nvPr/>
        </p:nvGrpSpPr>
        <p:grpSpPr>
          <a:xfrm>
            <a:off x="9930552" y="8957956"/>
            <a:ext cx="647342" cy="521359"/>
            <a:chOff x="12609429" y="2581836"/>
            <a:chExt cx="815297" cy="656628"/>
          </a:xfrm>
        </p:grpSpPr>
        <p:sp>
          <p:nvSpPr>
            <p:cNvPr id="180" name="正方形/長方形 179">
              <a:extLst>
                <a:ext uri="{FF2B5EF4-FFF2-40B4-BE49-F238E27FC236}">
                  <a16:creationId xmlns:a16="http://schemas.microsoft.com/office/drawing/2014/main" id="{CA2BDF6E-C855-4A1F-740D-12631E5C1503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181" name="Freeform 1967">
              <a:extLst>
                <a:ext uri="{FF2B5EF4-FFF2-40B4-BE49-F238E27FC236}">
                  <a16:creationId xmlns:a16="http://schemas.microsoft.com/office/drawing/2014/main" id="{88BC6536-0640-A8C0-DC17-17EDC1847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grpSp>
        <p:nvGrpSpPr>
          <p:cNvPr id="182" name="グループ化 181">
            <a:extLst>
              <a:ext uri="{FF2B5EF4-FFF2-40B4-BE49-F238E27FC236}">
                <a16:creationId xmlns:a16="http://schemas.microsoft.com/office/drawing/2014/main" id="{133A0DE5-BF2F-F124-1C9F-9683AC693548}"/>
              </a:ext>
            </a:extLst>
          </p:cNvPr>
          <p:cNvGrpSpPr/>
          <p:nvPr/>
        </p:nvGrpSpPr>
        <p:grpSpPr>
          <a:xfrm>
            <a:off x="9205586" y="8957956"/>
            <a:ext cx="647342" cy="521359"/>
            <a:chOff x="12609429" y="2581836"/>
            <a:chExt cx="815297" cy="656628"/>
          </a:xfrm>
        </p:grpSpPr>
        <p:sp>
          <p:nvSpPr>
            <p:cNvPr id="183" name="正方形/長方形 182">
              <a:extLst>
                <a:ext uri="{FF2B5EF4-FFF2-40B4-BE49-F238E27FC236}">
                  <a16:creationId xmlns:a16="http://schemas.microsoft.com/office/drawing/2014/main" id="{6F185E44-768F-5C54-65F3-79DEDD61C050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184" name="Freeform 1967">
              <a:extLst>
                <a:ext uri="{FF2B5EF4-FFF2-40B4-BE49-F238E27FC236}">
                  <a16:creationId xmlns:a16="http://schemas.microsoft.com/office/drawing/2014/main" id="{D088D9F2-9C72-8BE4-0608-72403060B3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CE107351-562C-5E73-2DF3-C8B97C1A2F62}"/>
                  </a:ext>
                </a:extLst>
              </p:cNvPr>
              <p:cNvSpPr/>
              <p:nvPr/>
            </p:nvSpPr>
            <p:spPr>
              <a:xfrm>
                <a:off x="8736951" y="9532790"/>
                <a:ext cx="35332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400" dirty="0"/>
                  <a:t>Search Result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ja-JP" sz="2400" b="0" i="0" smtClean="0">
                            <a:latin typeface="Corbel" panose="020B0503020204020204" pitchFamily="34" charset="0"/>
                          </a:rPr>
                          <m:t>P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CE107351-562C-5E73-2DF3-C8B97C1A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951" y="9532790"/>
                <a:ext cx="3533211" cy="461665"/>
              </a:xfrm>
              <a:prstGeom prst="rect">
                <a:avLst/>
              </a:prstGeom>
              <a:blipFill>
                <a:blip r:embed="rId14"/>
                <a:stretch>
                  <a:fillRect l="-1552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直線コネクタ 185">
            <a:extLst>
              <a:ext uri="{FF2B5EF4-FFF2-40B4-BE49-F238E27FC236}">
                <a16:creationId xmlns:a16="http://schemas.microsoft.com/office/drawing/2014/main" id="{54AB87A6-18F6-5955-DC0F-EBEFA400FBE2}"/>
              </a:ext>
            </a:extLst>
          </p:cNvPr>
          <p:cNvCxnSpPr>
            <a:cxnSpLocks/>
          </p:cNvCxnSpPr>
          <p:nvPr/>
        </p:nvCxnSpPr>
        <p:spPr>
          <a:xfrm flipH="1">
            <a:off x="8403446" y="8800436"/>
            <a:ext cx="5175880" cy="0"/>
          </a:xfrm>
          <a:prstGeom prst="line">
            <a:avLst/>
          </a:prstGeom>
          <a:ln w="63500">
            <a:solidFill>
              <a:schemeClr val="tx1"/>
            </a:solidFill>
            <a:headEnd type="arrow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正方形/長方形 186">
                <a:extLst>
                  <a:ext uri="{FF2B5EF4-FFF2-40B4-BE49-F238E27FC236}">
                    <a16:creationId xmlns:a16="http://schemas.microsoft.com/office/drawing/2014/main" id="{F087DD41-94C9-8FA4-A353-13A0FAED904F}"/>
                  </a:ext>
                </a:extLst>
              </p:cNvPr>
              <p:cNvSpPr/>
              <p:nvPr/>
            </p:nvSpPr>
            <p:spPr>
              <a:xfrm>
                <a:off x="10645754" y="8877575"/>
                <a:ext cx="54472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ja-JP" altLang="en-US" sz="3600" dirty="0"/>
              </a:p>
            </p:txBody>
          </p:sp>
        </mc:Choice>
        <mc:Fallback xmlns="">
          <p:sp>
            <p:nvSpPr>
              <p:cNvPr id="187" name="正方形/長方形 186">
                <a:extLst>
                  <a:ext uri="{FF2B5EF4-FFF2-40B4-BE49-F238E27FC236}">
                    <a16:creationId xmlns:a16="http://schemas.microsoft.com/office/drawing/2014/main" id="{F087DD41-94C9-8FA4-A353-13A0FAED9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754" y="8877575"/>
                <a:ext cx="544721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8" name="グループ化 187">
            <a:extLst>
              <a:ext uri="{FF2B5EF4-FFF2-40B4-BE49-F238E27FC236}">
                <a16:creationId xmlns:a16="http://schemas.microsoft.com/office/drawing/2014/main" id="{4F0BD3A7-8064-C974-CC91-A4AC0F43BC42}"/>
              </a:ext>
            </a:extLst>
          </p:cNvPr>
          <p:cNvGrpSpPr/>
          <p:nvPr/>
        </p:nvGrpSpPr>
        <p:grpSpPr>
          <a:xfrm>
            <a:off x="11135898" y="8956595"/>
            <a:ext cx="647342" cy="521359"/>
            <a:chOff x="12609429" y="2581836"/>
            <a:chExt cx="815297" cy="656628"/>
          </a:xfrm>
        </p:grpSpPr>
        <p:sp>
          <p:nvSpPr>
            <p:cNvPr id="189" name="正方形/長方形 188">
              <a:extLst>
                <a:ext uri="{FF2B5EF4-FFF2-40B4-BE49-F238E27FC236}">
                  <a16:creationId xmlns:a16="http://schemas.microsoft.com/office/drawing/2014/main" id="{A0D34AF9-FD2A-951D-E7F9-D6F69E436726}"/>
                </a:ext>
              </a:extLst>
            </p:cNvPr>
            <p:cNvSpPr/>
            <p:nvPr/>
          </p:nvSpPr>
          <p:spPr>
            <a:xfrm>
              <a:off x="12663055" y="2630329"/>
              <a:ext cx="695669" cy="556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dirty="0"/>
            </a:p>
          </p:txBody>
        </p:sp>
        <p:sp>
          <p:nvSpPr>
            <p:cNvPr id="190" name="Freeform 1967">
              <a:extLst>
                <a:ext uri="{FF2B5EF4-FFF2-40B4-BE49-F238E27FC236}">
                  <a16:creationId xmlns:a16="http://schemas.microsoft.com/office/drawing/2014/main" id="{512351D0-345D-4532-F267-77C8A50A71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09429" y="2581836"/>
              <a:ext cx="815297" cy="656628"/>
            </a:xfrm>
            <a:custGeom>
              <a:avLst/>
              <a:gdLst>
                <a:gd name="T0" fmla="*/ 144 w 160"/>
                <a:gd name="T1" fmla="*/ 0 h 128"/>
                <a:gd name="T2" fmla="*/ 16 w 160"/>
                <a:gd name="T3" fmla="*/ 0 h 128"/>
                <a:gd name="T4" fmla="*/ 0 w 160"/>
                <a:gd name="T5" fmla="*/ 16 h 128"/>
                <a:gd name="T6" fmla="*/ 0 w 160"/>
                <a:gd name="T7" fmla="*/ 112 h 128"/>
                <a:gd name="T8" fmla="*/ 16 w 160"/>
                <a:gd name="T9" fmla="*/ 128 h 128"/>
                <a:gd name="T10" fmla="*/ 144 w 160"/>
                <a:gd name="T11" fmla="*/ 128 h 128"/>
                <a:gd name="T12" fmla="*/ 160 w 160"/>
                <a:gd name="T13" fmla="*/ 112 h 128"/>
                <a:gd name="T14" fmla="*/ 160 w 160"/>
                <a:gd name="T15" fmla="*/ 16 h 128"/>
                <a:gd name="T16" fmla="*/ 144 w 160"/>
                <a:gd name="T17" fmla="*/ 0 h 128"/>
                <a:gd name="T18" fmla="*/ 144 w 160"/>
                <a:gd name="T19" fmla="*/ 112 h 128"/>
                <a:gd name="T20" fmla="*/ 16 w 160"/>
                <a:gd name="T21" fmla="*/ 112 h 128"/>
                <a:gd name="T22" fmla="*/ 16 w 160"/>
                <a:gd name="T23" fmla="*/ 32 h 128"/>
                <a:gd name="T24" fmla="*/ 80 w 160"/>
                <a:gd name="T25" fmla="*/ 72 h 128"/>
                <a:gd name="T26" fmla="*/ 144 w 160"/>
                <a:gd name="T27" fmla="*/ 32 h 128"/>
                <a:gd name="T28" fmla="*/ 144 w 160"/>
                <a:gd name="T29" fmla="*/ 112 h 128"/>
                <a:gd name="T30" fmla="*/ 80 w 160"/>
                <a:gd name="T31" fmla="*/ 56 h 128"/>
                <a:gd name="T32" fmla="*/ 16 w 160"/>
                <a:gd name="T33" fmla="*/ 16 h 128"/>
                <a:gd name="T34" fmla="*/ 144 w 160"/>
                <a:gd name="T35" fmla="*/ 16 h 128"/>
                <a:gd name="T36" fmla="*/ 80 w 160"/>
                <a:gd name="T37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3" y="128"/>
                    <a:pt x="160" y="121"/>
                    <a:pt x="160" y="112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7"/>
                    <a:pt x="153" y="0"/>
                    <a:pt x="144" y="0"/>
                  </a:cubicBezTo>
                  <a:close/>
                  <a:moveTo>
                    <a:pt x="144" y="112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44" y="112"/>
                  </a:lnTo>
                  <a:close/>
                  <a:moveTo>
                    <a:pt x="80" y="5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44" y="16"/>
                    <a:pt x="144" y="16"/>
                    <a:pt x="144" y="16"/>
                  </a:cubicBezTo>
                  <a:lnTo>
                    <a:pt x="80" y="5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/>
            </a:p>
          </p:txBody>
        </p:sp>
      </p:grpSp>
      <p:sp>
        <p:nvSpPr>
          <p:cNvPr id="197" name="Freeform 75">
            <a:extLst>
              <a:ext uri="{FF2B5EF4-FFF2-40B4-BE49-F238E27FC236}">
                <a16:creationId xmlns:a16="http://schemas.microsoft.com/office/drawing/2014/main" id="{FA03A1D8-F8CF-E4A4-AEEC-51FBE7AE39C4}"/>
              </a:ext>
            </a:extLst>
          </p:cNvPr>
          <p:cNvSpPr>
            <a:spLocks noEditPoints="1"/>
          </p:cNvSpPr>
          <p:nvPr/>
        </p:nvSpPr>
        <p:spPr bwMode="auto">
          <a:xfrm>
            <a:off x="12636665" y="8678423"/>
            <a:ext cx="646907" cy="924383"/>
          </a:xfrm>
          <a:custGeom>
            <a:avLst/>
            <a:gdLst>
              <a:gd name="T0" fmla="*/ 246 w 267"/>
              <a:gd name="T1" fmla="*/ 179 h 384"/>
              <a:gd name="T2" fmla="*/ 230 w 267"/>
              <a:gd name="T3" fmla="*/ 155 h 384"/>
              <a:gd name="T4" fmla="*/ 203 w 267"/>
              <a:gd name="T5" fmla="*/ 116 h 384"/>
              <a:gd name="T6" fmla="*/ 177 w 267"/>
              <a:gd name="T7" fmla="*/ 69 h 384"/>
              <a:gd name="T8" fmla="*/ 156 w 267"/>
              <a:gd name="T9" fmla="*/ 17 h 384"/>
              <a:gd name="T10" fmla="*/ 147 w 267"/>
              <a:gd name="T11" fmla="*/ 4 h 384"/>
              <a:gd name="T12" fmla="*/ 133 w 267"/>
              <a:gd name="T13" fmla="*/ 0 h 384"/>
              <a:gd name="T14" fmla="*/ 120 w 267"/>
              <a:gd name="T15" fmla="*/ 4 h 384"/>
              <a:gd name="T16" fmla="*/ 111 w 267"/>
              <a:gd name="T17" fmla="*/ 17 h 384"/>
              <a:gd name="T18" fmla="*/ 90 w 267"/>
              <a:gd name="T19" fmla="*/ 69 h 384"/>
              <a:gd name="T20" fmla="*/ 64 w 267"/>
              <a:gd name="T21" fmla="*/ 116 h 384"/>
              <a:gd name="T22" fmla="*/ 37 w 267"/>
              <a:gd name="T23" fmla="*/ 155 h 384"/>
              <a:gd name="T24" fmla="*/ 21 w 267"/>
              <a:gd name="T25" fmla="*/ 179 h 384"/>
              <a:gd name="T26" fmla="*/ 0 w 267"/>
              <a:gd name="T27" fmla="*/ 250 h 384"/>
              <a:gd name="T28" fmla="*/ 39 w 267"/>
              <a:gd name="T29" fmla="*/ 345 h 384"/>
              <a:gd name="T30" fmla="*/ 133 w 267"/>
              <a:gd name="T31" fmla="*/ 384 h 384"/>
              <a:gd name="T32" fmla="*/ 228 w 267"/>
              <a:gd name="T33" fmla="*/ 345 h 384"/>
              <a:gd name="T34" fmla="*/ 267 w 267"/>
              <a:gd name="T35" fmla="*/ 250 h 384"/>
              <a:gd name="T36" fmla="*/ 246 w 267"/>
              <a:gd name="T37" fmla="*/ 179 h 384"/>
              <a:gd name="T38" fmla="*/ 124 w 267"/>
              <a:gd name="T39" fmla="*/ 307 h 384"/>
              <a:gd name="T40" fmla="*/ 100 w 267"/>
              <a:gd name="T41" fmla="*/ 317 h 384"/>
              <a:gd name="T42" fmla="*/ 77 w 267"/>
              <a:gd name="T43" fmla="*/ 307 h 384"/>
              <a:gd name="T44" fmla="*/ 67 w 267"/>
              <a:gd name="T45" fmla="*/ 284 h 384"/>
              <a:gd name="T46" fmla="*/ 72 w 267"/>
              <a:gd name="T47" fmla="*/ 266 h 384"/>
              <a:gd name="T48" fmla="*/ 76 w 267"/>
              <a:gd name="T49" fmla="*/ 260 h 384"/>
              <a:gd name="T50" fmla="*/ 83 w 267"/>
              <a:gd name="T51" fmla="*/ 250 h 384"/>
              <a:gd name="T52" fmla="*/ 89 w 267"/>
              <a:gd name="T53" fmla="*/ 238 h 384"/>
              <a:gd name="T54" fmla="*/ 95 w 267"/>
              <a:gd name="T55" fmla="*/ 225 h 384"/>
              <a:gd name="T56" fmla="*/ 100 w 267"/>
              <a:gd name="T57" fmla="*/ 221 h 384"/>
              <a:gd name="T58" fmla="*/ 106 w 267"/>
              <a:gd name="T59" fmla="*/ 225 h 384"/>
              <a:gd name="T60" fmla="*/ 111 w 267"/>
              <a:gd name="T61" fmla="*/ 238 h 384"/>
              <a:gd name="T62" fmla="*/ 118 w 267"/>
              <a:gd name="T63" fmla="*/ 250 h 384"/>
              <a:gd name="T64" fmla="*/ 124 w 267"/>
              <a:gd name="T65" fmla="*/ 260 h 384"/>
              <a:gd name="T66" fmla="*/ 128 w 267"/>
              <a:gd name="T67" fmla="*/ 266 h 384"/>
              <a:gd name="T68" fmla="*/ 133 w 267"/>
              <a:gd name="T69" fmla="*/ 284 h 384"/>
              <a:gd name="T70" fmla="*/ 124 w 267"/>
              <a:gd name="T71" fmla="*/ 307 h 384"/>
              <a:gd name="T72" fmla="*/ 124 w 267"/>
              <a:gd name="T73" fmla="*/ 307 h 384"/>
              <a:gd name="T74" fmla="*/ 124 w 267"/>
              <a:gd name="T75" fmla="*/ 307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67" h="384">
                <a:moveTo>
                  <a:pt x="246" y="179"/>
                </a:moveTo>
                <a:cubicBezTo>
                  <a:pt x="245" y="177"/>
                  <a:pt x="239" y="169"/>
                  <a:pt x="230" y="155"/>
                </a:cubicBezTo>
                <a:cubicBezTo>
                  <a:pt x="220" y="141"/>
                  <a:pt x="211" y="128"/>
                  <a:pt x="203" y="116"/>
                </a:cubicBezTo>
                <a:cubicBezTo>
                  <a:pt x="195" y="104"/>
                  <a:pt x="187" y="88"/>
                  <a:pt x="177" y="69"/>
                </a:cubicBezTo>
                <a:cubicBezTo>
                  <a:pt x="168" y="50"/>
                  <a:pt x="161" y="33"/>
                  <a:pt x="156" y="17"/>
                </a:cubicBezTo>
                <a:cubicBezTo>
                  <a:pt x="154" y="11"/>
                  <a:pt x="151" y="7"/>
                  <a:pt x="147" y="4"/>
                </a:cubicBezTo>
                <a:cubicBezTo>
                  <a:pt x="142" y="1"/>
                  <a:pt x="138" y="0"/>
                  <a:pt x="133" y="0"/>
                </a:cubicBezTo>
                <a:cubicBezTo>
                  <a:pt x="129" y="0"/>
                  <a:pt x="125" y="1"/>
                  <a:pt x="120" y="4"/>
                </a:cubicBezTo>
                <a:cubicBezTo>
                  <a:pt x="116" y="7"/>
                  <a:pt x="113" y="11"/>
                  <a:pt x="111" y="17"/>
                </a:cubicBezTo>
                <a:cubicBezTo>
                  <a:pt x="106" y="33"/>
                  <a:pt x="99" y="50"/>
                  <a:pt x="90" y="69"/>
                </a:cubicBezTo>
                <a:cubicBezTo>
                  <a:pt x="80" y="88"/>
                  <a:pt x="71" y="104"/>
                  <a:pt x="64" y="116"/>
                </a:cubicBezTo>
                <a:cubicBezTo>
                  <a:pt x="56" y="128"/>
                  <a:pt x="47" y="141"/>
                  <a:pt x="37" y="155"/>
                </a:cubicBezTo>
                <a:cubicBezTo>
                  <a:pt x="28" y="169"/>
                  <a:pt x="22" y="177"/>
                  <a:pt x="21" y="179"/>
                </a:cubicBezTo>
                <a:cubicBezTo>
                  <a:pt x="7" y="201"/>
                  <a:pt x="0" y="225"/>
                  <a:pt x="0" y="250"/>
                </a:cubicBezTo>
                <a:cubicBezTo>
                  <a:pt x="0" y="287"/>
                  <a:pt x="13" y="319"/>
                  <a:pt x="39" y="345"/>
                </a:cubicBezTo>
                <a:cubicBezTo>
                  <a:pt x="65" y="371"/>
                  <a:pt x="97" y="384"/>
                  <a:pt x="133" y="384"/>
                </a:cubicBezTo>
                <a:cubicBezTo>
                  <a:pt x="170" y="384"/>
                  <a:pt x="202" y="371"/>
                  <a:pt x="228" y="345"/>
                </a:cubicBezTo>
                <a:cubicBezTo>
                  <a:pt x="254" y="319"/>
                  <a:pt x="267" y="287"/>
                  <a:pt x="267" y="250"/>
                </a:cubicBezTo>
                <a:cubicBezTo>
                  <a:pt x="267" y="225"/>
                  <a:pt x="260" y="201"/>
                  <a:pt x="246" y="179"/>
                </a:cubicBezTo>
                <a:close/>
                <a:moveTo>
                  <a:pt x="124" y="307"/>
                </a:moveTo>
                <a:cubicBezTo>
                  <a:pt x="117" y="314"/>
                  <a:pt x="109" y="317"/>
                  <a:pt x="100" y="317"/>
                </a:cubicBezTo>
                <a:cubicBezTo>
                  <a:pt x="91" y="317"/>
                  <a:pt x="83" y="314"/>
                  <a:pt x="77" y="307"/>
                </a:cubicBezTo>
                <a:cubicBezTo>
                  <a:pt x="70" y="301"/>
                  <a:pt x="67" y="293"/>
                  <a:pt x="67" y="284"/>
                </a:cubicBezTo>
                <a:cubicBezTo>
                  <a:pt x="67" y="277"/>
                  <a:pt x="68" y="271"/>
                  <a:pt x="72" y="266"/>
                </a:cubicBezTo>
                <a:cubicBezTo>
                  <a:pt x="72" y="265"/>
                  <a:pt x="73" y="264"/>
                  <a:pt x="76" y="260"/>
                </a:cubicBezTo>
                <a:cubicBezTo>
                  <a:pt x="79" y="256"/>
                  <a:pt x="81" y="253"/>
                  <a:pt x="83" y="250"/>
                </a:cubicBezTo>
                <a:cubicBezTo>
                  <a:pt x="85" y="247"/>
                  <a:pt x="87" y="243"/>
                  <a:pt x="89" y="238"/>
                </a:cubicBezTo>
                <a:cubicBezTo>
                  <a:pt x="92" y="234"/>
                  <a:pt x="93" y="229"/>
                  <a:pt x="95" y="225"/>
                </a:cubicBezTo>
                <a:cubicBezTo>
                  <a:pt x="95" y="222"/>
                  <a:pt x="97" y="221"/>
                  <a:pt x="100" y="221"/>
                </a:cubicBezTo>
                <a:cubicBezTo>
                  <a:pt x="103" y="221"/>
                  <a:pt x="105" y="222"/>
                  <a:pt x="106" y="225"/>
                </a:cubicBezTo>
                <a:cubicBezTo>
                  <a:pt x="107" y="229"/>
                  <a:pt x="109" y="234"/>
                  <a:pt x="111" y="238"/>
                </a:cubicBezTo>
                <a:cubicBezTo>
                  <a:pt x="114" y="243"/>
                  <a:pt x="116" y="247"/>
                  <a:pt x="118" y="250"/>
                </a:cubicBezTo>
                <a:cubicBezTo>
                  <a:pt x="119" y="253"/>
                  <a:pt x="122" y="256"/>
                  <a:pt x="124" y="260"/>
                </a:cubicBezTo>
                <a:cubicBezTo>
                  <a:pt x="127" y="264"/>
                  <a:pt x="128" y="265"/>
                  <a:pt x="128" y="266"/>
                </a:cubicBezTo>
                <a:cubicBezTo>
                  <a:pt x="132" y="271"/>
                  <a:pt x="133" y="277"/>
                  <a:pt x="133" y="284"/>
                </a:cubicBezTo>
                <a:cubicBezTo>
                  <a:pt x="133" y="293"/>
                  <a:pt x="130" y="301"/>
                  <a:pt x="124" y="307"/>
                </a:cubicBezTo>
                <a:close/>
                <a:moveTo>
                  <a:pt x="124" y="307"/>
                </a:moveTo>
                <a:cubicBezTo>
                  <a:pt x="124" y="307"/>
                  <a:pt x="124" y="307"/>
                  <a:pt x="124" y="30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52" tIns="91426" rIns="182852" bIns="91426" numCol="1" anchor="t" anchorCtr="0" compatLnSpc="1">
            <a:prstTxWarp prst="textNoShape">
              <a:avLst/>
            </a:prstTxWarp>
          </a:bodyPr>
          <a:lstStyle/>
          <a:p>
            <a:endParaRPr lang="ja-JP" altLang="en-US" sz="7199"/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85FF6970-CD1E-1904-872F-C32CA984B753}"/>
              </a:ext>
            </a:extLst>
          </p:cNvPr>
          <p:cNvSpPr txBox="1"/>
          <p:nvPr/>
        </p:nvSpPr>
        <p:spPr>
          <a:xfrm>
            <a:off x="12284588" y="9563726"/>
            <a:ext cx="135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accent2"/>
                </a:solidFill>
              </a:rPr>
              <a:t>Leakage</a:t>
            </a:r>
            <a:endParaRPr kumimoji="1" lang="ja-JP" altLang="en-US" sz="2400" dirty="0">
              <a:solidFill>
                <a:schemeClr val="accent2"/>
              </a:solidFill>
            </a:endParaRPr>
          </a:p>
        </p:txBody>
      </p:sp>
      <p:sp>
        <p:nvSpPr>
          <p:cNvPr id="199" name="吹き出し: 角を丸めた四角形 198">
            <a:extLst>
              <a:ext uri="{FF2B5EF4-FFF2-40B4-BE49-F238E27FC236}">
                <a16:creationId xmlns:a16="http://schemas.microsoft.com/office/drawing/2014/main" id="{B4DEA0AB-AD74-6EA2-7B55-F68363B76144}"/>
              </a:ext>
            </a:extLst>
          </p:cNvPr>
          <p:cNvSpPr/>
          <p:nvPr/>
        </p:nvSpPr>
        <p:spPr>
          <a:xfrm>
            <a:off x="1125963" y="7516409"/>
            <a:ext cx="4916588" cy="2112815"/>
          </a:xfrm>
          <a:prstGeom prst="wedgeRoundRectCallout">
            <a:avLst>
              <a:gd name="adj1" fmla="val 65579"/>
              <a:gd name="adj2" fmla="val -3385"/>
              <a:gd name="adj3" fmla="val 16667"/>
            </a:avLst>
          </a:prstGeom>
          <a:solidFill>
            <a:schemeClr val="bg1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0" name="右矢印 50">
            <a:extLst>
              <a:ext uri="{FF2B5EF4-FFF2-40B4-BE49-F238E27FC236}">
                <a16:creationId xmlns:a16="http://schemas.microsoft.com/office/drawing/2014/main" id="{10850574-4D48-2BD9-685B-96BCBE5769C2}"/>
              </a:ext>
            </a:extLst>
          </p:cNvPr>
          <p:cNvSpPr/>
          <p:nvPr/>
        </p:nvSpPr>
        <p:spPr>
          <a:xfrm>
            <a:off x="2740136" y="8233264"/>
            <a:ext cx="1467432" cy="1128548"/>
          </a:xfrm>
          <a:prstGeom prst="rightArrow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189DC408-9FD1-2FF8-02D9-A6713A80E04E}"/>
              </a:ext>
            </a:extLst>
          </p:cNvPr>
          <p:cNvSpPr txBox="1"/>
          <p:nvPr/>
        </p:nvSpPr>
        <p:spPr>
          <a:xfrm>
            <a:off x="2715326" y="8509664"/>
            <a:ext cx="141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err="1">
                <a:solidFill>
                  <a:schemeClr val="bg1"/>
                </a:solidFill>
                <a:latin typeface="+mj-lt"/>
                <a:ea typeface="+mj-ea"/>
              </a:rPr>
              <a:t>Srch</a:t>
            </a:r>
            <a:endParaRPr kumimoji="1" lang="ja-JP" altLang="en-US" sz="32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FE6A71D4-9327-B88F-39EA-E9541DF3FC78}"/>
              </a:ext>
            </a:extLst>
          </p:cNvPr>
          <p:cNvSpPr/>
          <p:nvPr/>
        </p:nvSpPr>
        <p:spPr>
          <a:xfrm>
            <a:off x="1296525" y="9013548"/>
            <a:ext cx="1425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Keyword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正方形/長方形 207">
                <a:extLst>
                  <a:ext uri="{FF2B5EF4-FFF2-40B4-BE49-F238E27FC236}">
                    <a16:creationId xmlns:a16="http://schemas.microsoft.com/office/drawing/2014/main" id="{4431BC0A-6109-1F3B-488D-0C6E1E1CFF62}"/>
                  </a:ext>
                </a:extLst>
              </p:cNvPr>
              <p:cNvSpPr/>
              <p:nvPr/>
            </p:nvSpPr>
            <p:spPr>
              <a:xfrm>
                <a:off x="1763937" y="8271217"/>
                <a:ext cx="6089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208" name="正方形/長方形 207">
                <a:extLst>
                  <a:ext uri="{FF2B5EF4-FFF2-40B4-BE49-F238E27FC236}">
                    <a16:creationId xmlns:a16="http://schemas.microsoft.com/office/drawing/2014/main" id="{4431BC0A-6109-1F3B-488D-0C6E1E1CF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937" y="8271217"/>
                <a:ext cx="608948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正方形/長方形 208">
            <a:extLst>
              <a:ext uri="{FF2B5EF4-FFF2-40B4-BE49-F238E27FC236}">
                <a16:creationId xmlns:a16="http://schemas.microsoft.com/office/drawing/2014/main" id="{2A0CB71F-874C-CA8F-4016-085BFD7B4F1B}"/>
              </a:ext>
            </a:extLst>
          </p:cNvPr>
          <p:cNvSpPr/>
          <p:nvPr/>
        </p:nvSpPr>
        <p:spPr>
          <a:xfrm>
            <a:off x="4130251" y="9013548"/>
            <a:ext cx="1504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Trapdoor</a:t>
            </a:r>
            <a:endParaRPr lang="ja-JP" altLang="en-US" sz="2400" dirty="0"/>
          </a:p>
        </p:txBody>
      </p:sp>
      <p:grpSp>
        <p:nvGrpSpPr>
          <p:cNvPr id="210" name="グループ化 209">
            <a:extLst>
              <a:ext uri="{FF2B5EF4-FFF2-40B4-BE49-F238E27FC236}">
                <a16:creationId xmlns:a16="http://schemas.microsoft.com/office/drawing/2014/main" id="{F6084A3C-2614-1B9A-20C1-17A3D42054B9}"/>
              </a:ext>
            </a:extLst>
          </p:cNvPr>
          <p:cNvGrpSpPr/>
          <p:nvPr/>
        </p:nvGrpSpPr>
        <p:grpSpPr>
          <a:xfrm>
            <a:off x="4321097" y="7773671"/>
            <a:ext cx="1283837" cy="1196254"/>
            <a:chOff x="4321097" y="4373338"/>
            <a:chExt cx="1283837" cy="1196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正方形/長方形 210">
                  <a:extLst>
                    <a:ext uri="{FF2B5EF4-FFF2-40B4-BE49-F238E27FC236}">
                      <a16:creationId xmlns:a16="http://schemas.microsoft.com/office/drawing/2014/main" id="{32C4C46A-A05C-F4BD-6AD4-44C04A65D27B}"/>
                    </a:ext>
                  </a:extLst>
                </p:cNvPr>
                <p:cNvSpPr/>
                <p:nvPr/>
              </p:nvSpPr>
              <p:spPr>
                <a:xfrm>
                  <a:off x="4441930" y="4690361"/>
                  <a:ext cx="531812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ja-JP" altLang="en-US" sz="3200" dirty="0"/>
                </a:p>
              </p:txBody>
            </p:sp>
          </mc:Choice>
          <mc:Fallback xmlns="">
            <p:sp>
              <p:nvSpPr>
                <p:cNvPr id="211" name="正方形/長方形 210">
                  <a:extLst>
                    <a:ext uri="{FF2B5EF4-FFF2-40B4-BE49-F238E27FC236}">
                      <a16:creationId xmlns:a16="http://schemas.microsoft.com/office/drawing/2014/main" id="{32C4C46A-A05C-F4BD-6AD4-44C04A65D2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930" y="4690361"/>
                  <a:ext cx="531812" cy="58477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2" name="Freeform 2505">
              <a:extLst>
                <a:ext uri="{FF2B5EF4-FFF2-40B4-BE49-F238E27FC236}">
                  <a16:creationId xmlns:a16="http://schemas.microsoft.com/office/drawing/2014/main" id="{E184F03B-54F2-9FD1-9022-F55A878F7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1097" y="4656473"/>
              <a:ext cx="911206" cy="913119"/>
            </a:xfrm>
            <a:custGeom>
              <a:avLst/>
              <a:gdLst>
                <a:gd name="T0" fmla="*/ 100 w 140"/>
                <a:gd name="T1" fmla="*/ 88 h 140"/>
                <a:gd name="T2" fmla="*/ 94 w 140"/>
                <a:gd name="T3" fmla="*/ 88 h 140"/>
                <a:gd name="T4" fmla="*/ 91 w 140"/>
                <a:gd name="T5" fmla="*/ 86 h 140"/>
                <a:gd name="T6" fmla="*/ 104 w 140"/>
                <a:gd name="T7" fmla="*/ 52 h 140"/>
                <a:gd name="T8" fmla="*/ 52 w 140"/>
                <a:gd name="T9" fmla="*/ 0 h 140"/>
                <a:gd name="T10" fmla="*/ 0 w 140"/>
                <a:gd name="T11" fmla="*/ 52 h 140"/>
                <a:gd name="T12" fmla="*/ 52 w 140"/>
                <a:gd name="T13" fmla="*/ 104 h 140"/>
                <a:gd name="T14" fmla="*/ 86 w 140"/>
                <a:gd name="T15" fmla="*/ 91 h 140"/>
                <a:gd name="T16" fmla="*/ 88 w 140"/>
                <a:gd name="T17" fmla="*/ 94 h 140"/>
                <a:gd name="T18" fmla="*/ 88 w 140"/>
                <a:gd name="T19" fmla="*/ 100 h 140"/>
                <a:gd name="T20" fmla="*/ 128 w 140"/>
                <a:gd name="T21" fmla="*/ 140 h 140"/>
                <a:gd name="T22" fmla="*/ 140 w 140"/>
                <a:gd name="T23" fmla="*/ 128 h 140"/>
                <a:gd name="T24" fmla="*/ 100 w 140"/>
                <a:gd name="T25" fmla="*/ 88 h 140"/>
                <a:gd name="T26" fmla="*/ 52 w 140"/>
                <a:gd name="T27" fmla="*/ 88 h 140"/>
                <a:gd name="T28" fmla="*/ 16 w 140"/>
                <a:gd name="T29" fmla="*/ 52 h 140"/>
                <a:gd name="T30" fmla="*/ 52 w 140"/>
                <a:gd name="T31" fmla="*/ 16 h 140"/>
                <a:gd name="T32" fmla="*/ 88 w 140"/>
                <a:gd name="T33" fmla="*/ 52 h 140"/>
                <a:gd name="T34" fmla="*/ 52 w 140"/>
                <a:gd name="T35" fmla="*/ 8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140">
                  <a:moveTo>
                    <a:pt x="100" y="8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9" y="77"/>
                    <a:pt x="104" y="65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65" y="104"/>
                    <a:pt x="77" y="99"/>
                    <a:pt x="86" y="91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40" y="128"/>
                    <a:pt x="140" y="128"/>
                    <a:pt x="140" y="128"/>
                  </a:cubicBezTo>
                  <a:lnTo>
                    <a:pt x="100" y="88"/>
                  </a:lnTo>
                  <a:close/>
                  <a:moveTo>
                    <a:pt x="52" y="88"/>
                  </a:moveTo>
                  <a:cubicBezTo>
                    <a:pt x="32" y="88"/>
                    <a:pt x="16" y="72"/>
                    <a:pt x="16" y="52"/>
                  </a:cubicBezTo>
                  <a:cubicBezTo>
                    <a:pt x="16" y="32"/>
                    <a:pt x="32" y="16"/>
                    <a:pt x="52" y="16"/>
                  </a:cubicBezTo>
                  <a:cubicBezTo>
                    <a:pt x="72" y="16"/>
                    <a:pt x="88" y="32"/>
                    <a:pt x="88" y="52"/>
                  </a:cubicBezTo>
                  <a:cubicBezTo>
                    <a:pt x="88" y="72"/>
                    <a:pt x="72" y="88"/>
                    <a:pt x="52" y="8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213" name="吹き出し: 円形 212">
              <a:extLst>
                <a:ext uri="{FF2B5EF4-FFF2-40B4-BE49-F238E27FC236}">
                  <a16:creationId xmlns:a16="http://schemas.microsoft.com/office/drawing/2014/main" id="{06A9E7E4-8305-020D-CF67-1ECC4C191F42}"/>
                </a:ext>
              </a:extLst>
            </p:cNvPr>
            <p:cNvSpPr/>
            <p:nvPr/>
          </p:nvSpPr>
          <p:spPr>
            <a:xfrm>
              <a:off x="4963453" y="4383104"/>
              <a:ext cx="641481" cy="636565"/>
            </a:xfrm>
            <a:prstGeom prst="wedgeEllipseCallout">
              <a:avLst>
                <a:gd name="adj1" fmla="val -78311"/>
                <a:gd name="adj2" fmla="val 4396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テキスト ボックス 213">
                  <a:extLst>
                    <a:ext uri="{FF2B5EF4-FFF2-40B4-BE49-F238E27FC236}">
                      <a16:creationId xmlns:a16="http://schemas.microsoft.com/office/drawing/2014/main" id="{96AFBB5F-9EAB-19F4-B7BA-E0FC07773E08}"/>
                    </a:ext>
                  </a:extLst>
                </p:cNvPr>
                <p:cNvSpPr txBox="1"/>
                <p:nvPr/>
              </p:nvSpPr>
              <p:spPr>
                <a:xfrm>
                  <a:off x="4959387" y="4373338"/>
                  <a:ext cx="640174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orbel" panose="020B0503020204020204" pitchFamily="34" charset="0"/>
                          </a:rPr>
                          <m:t>P</m:t>
                        </m:r>
                        <m:r>
                          <a:rPr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ja-JP" alt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4" name="テキスト ボックス 213">
                  <a:extLst>
                    <a:ext uri="{FF2B5EF4-FFF2-40B4-BE49-F238E27FC236}">
                      <a16:creationId xmlns:a16="http://schemas.microsoft.com/office/drawing/2014/main" id="{96AFBB5F-9EAB-19F4-B7BA-E0FC07773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9387" y="4373338"/>
                  <a:ext cx="640174" cy="64633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5" name="グループ化 214">
            <a:extLst>
              <a:ext uri="{FF2B5EF4-FFF2-40B4-BE49-F238E27FC236}">
                <a16:creationId xmlns:a16="http://schemas.microsoft.com/office/drawing/2014/main" id="{A30B8625-7C0B-DF44-9CA2-91151C162E85}"/>
              </a:ext>
            </a:extLst>
          </p:cNvPr>
          <p:cNvGrpSpPr/>
          <p:nvPr/>
        </p:nvGrpSpPr>
        <p:grpSpPr>
          <a:xfrm>
            <a:off x="9712123" y="7506643"/>
            <a:ext cx="1283837" cy="1196254"/>
            <a:chOff x="4321097" y="4373338"/>
            <a:chExt cx="1283837" cy="11962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正方形/長方形 215">
                  <a:extLst>
                    <a:ext uri="{FF2B5EF4-FFF2-40B4-BE49-F238E27FC236}">
                      <a16:creationId xmlns:a16="http://schemas.microsoft.com/office/drawing/2014/main" id="{E67F124B-450C-3CC2-FCF3-5B8877202109}"/>
                    </a:ext>
                  </a:extLst>
                </p:cNvPr>
                <p:cNvSpPr/>
                <p:nvPr/>
              </p:nvSpPr>
              <p:spPr>
                <a:xfrm>
                  <a:off x="4441930" y="4690361"/>
                  <a:ext cx="531812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ja-JP" altLang="en-US" sz="3200" dirty="0"/>
                </a:p>
              </p:txBody>
            </p:sp>
          </mc:Choice>
          <mc:Fallback xmlns="">
            <p:sp>
              <p:nvSpPr>
                <p:cNvPr id="216" name="正方形/長方形 215">
                  <a:extLst>
                    <a:ext uri="{FF2B5EF4-FFF2-40B4-BE49-F238E27FC236}">
                      <a16:creationId xmlns:a16="http://schemas.microsoft.com/office/drawing/2014/main" id="{E67F124B-450C-3CC2-FCF3-5B88772021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930" y="4690361"/>
                  <a:ext cx="531812" cy="58477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" name="Freeform 2505">
              <a:extLst>
                <a:ext uri="{FF2B5EF4-FFF2-40B4-BE49-F238E27FC236}">
                  <a16:creationId xmlns:a16="http://schemas.microsoft.com/office/drawing/2014/main" id="{751B2047-5549-954B-BC9E-442EE1E90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1097" y="4656473"/>
              <a:ext cx="911206" cy="913119"/>
            </a:xfrm>
            <a:custGeom>
              <a:avLst/>
              <a:gdLst>
                <a:gd name="T0" fmla="*/ 100 w 140"/>
                <a:gd name="T1" fmla="*/ 88 h 140"/>
                <a:gd name="T2" fmla="*/ 94 w 140"/>
                <a:gd name="T3" fmla="*/ 88 h 140"/>
                <a:gd name="T4" fmla="*/ 91 w 140"/>
                <a:gd name="T5" fmla="*/ 86 h 140"/>
                <a:gd name="T6" fmla="*/ 104 w 140"/>
                <a:gd name="T7" fmla="*/ 52 h 140"/>
                <a:gd name="T8" fmla="*/ 52 w 140"/>
                <a:gd name="T9" fmla="*/ 0 h 140"/>
                <a:gd name="T10" fmla="*/ 0 w 140"/>
                <a:gd name="T11" fmla="*/ 52 h 140"/>
                <a:gd name="T12" fmla="*/ 52 w 140"/>
                <a:gd name="T13" fmla="*/ 104 h 140"/>
                <a:gd name="T14" fmla="*/ 86 w 140"/>
                <a:gd name="T15" fmla="*/ 91 h 140"/>
                <a:gd name="T16" fmla="*/ 88 w 140"/>
                <a:gd name="T17" fmla="*/ 94 h 140"/>
                <a:gd name="T18" fmla="*/ 88 w 140"/>
                <a:gd name="T19" fmla="*/ 100 h 140"/>
                <a:gd name="T20" fmla="*/ 128 w 140"/>
                <a:gd name="T21" fmla="*/ 140 h 140"/>
                <a:gd name="T22" fmla="*/ 140 w 140"/>
                <a:gd name="T23" fmla="*/ 128 h 140"/>
                <a:gd name="T24" fmla="*/ 100 w 140"/>
                <a:gd name="T25" fmla="*/ 88 h 140"/>
                <a:gd name="T26" fmla="*/ 52 w 140"/>
                <a:gd name="T27" fmla="*/ 88 h 140"/>
                <a:gd name="T28" fmla="*/ 16 w 140"/>
                <a:gd name="T29" fmla="*/ 52 h 140"/>
                <a:gd name="T30" fmla="*/ 52 w 140"/>
                <a:gd name="T31" fmla="*/ 16 h 140"/>
                <a:gd name="T32" fmla="*/ 88 w 140"/>
                <a:gd name="T33" fmla="*/ 52 h 140"/>
                <a:gd name="T34" fmla="*/ 52 w 140"/>
                <a:gd name="T35" fmla="*/ 8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" h="140">
                  <a:moveTo>
                    <a:pt x="100" y="8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9" y="77"/>
                    <a:pt x="104" y="65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65" y="104"/>
                    <a:pt x="77" y="99"/>
                    <a:pt x="86" y="91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40" y="128"/>
                    <a:pt x="140" y="128"/>
                    <a:pt x="140" y="128"/>
                  </a:cubicBezTo>
                  <a:lnTo>
                    <a:pt x="100" y="88"/>
                  </a:lnTo>
                  <a:close/>
                  <a:moveTo>
                    <a:pt x="52" y="88"/>
                  </a:moveTo>
                  <a:cubicBezTo>
                    <a:pt x="32" y="88"/>
                    <a:pt x="16" y="72"/>
                    <a:pt x="16" y="52"/>
                  </a:cubicBezTo>
                  <a:cubicBezTo>
                    <a:pt x="16" y="32"/>
                    <a:pt x="32" y="16"/>
                    <a:pt x="52" y="16"/>
                  </a:cubicBezTo>
                  <a:cubicBezTo>
                    <a:pt x="72" y="16"/>
                    <a:pt x="88" y="32"/>
                    <a:pt x="88" y="52"/>
                  </a:cubicBezTo>
                  <a:cubicBezTo>
                    <a:pt x="88" y="72"/>
                    <a:pt x="72" y="88"/>
                    <a:pt x="52" y="8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400"/>
            </a:p>
          </p:txBody>
        </p:sp>
        <p:sp>
          <p:nvSpPr>
            <p:cNvPr id="218" name="吹き出し: 円形 217">
              <a:extLst>
                <a:ext uri="{FF2B5EF4-FFF2-40B4-BE49-F238E27FC236}">
                  <a16:creationId xmlns:a16="http://schemas.microsoft.com/office/drawing/2014/main" id="{CBFD0015-8457-39F3-E12A-594159685029}"/>
                </a:ext>
              </a:extLst>
            </p:cNvPr>
            <p:cNvSpPr/>
            <p:nvPr/>
          </p:nvSpPr>
          <p:spPr>
            <a:xfrm>
              <a:off x="4963453" y="4383104"/>
              <a:ext cx="641481" cy="636565"/>
            </a:xfrm>
            <a:prstGeom prst="wedgeEllipseCallout">
              <a:avLst>
                <a:gd name="adj1" fmla="val -78311"/>
                <a:gd name="adj2" fmla="val 4396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テキスト ボックス 218">
                  <a:extLst>
                    <a:ext uri="{FF2B5EF4-FFF2-40B4-BE49-F238E27FC236}">
                      <a16:creationId xmlns:a16="http://schemas.microsoft.com/office/drawing/2014/main" id="{C0AF197F-CFD1-EBE6-AB47-5FEE1C1FCA85}"/>
                    </a:ext>
                  </a:extLst>
                </p:cNvPr>
                <p:cNvSpPr txBox="1"/>
                <p:nvPr/>
              </p:nvSpPr>
              <p:spPr>
                <a:xfrm>
                  <a:off x="4959387" y="4373338"/>
                  <a:ext cx="640174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orbel" panose="020B0503020204020204" pitchFamily="34" charset="0"/>
                          </a:rPr>
                          <m:t>P</m:t>
                        </m:r>
                        <m:r>
                          <a:rPr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ja-JP" alt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テキスト ボックス 218">
                  <a:extLst>
                    <a:ext uri="{FF2B5EF4-FFF2-40B4-BE49-F238E27FC236}">
                      <a16:creationId xmlns:a16="http://schemas.microsoft.com/office/drawing/2014/main" id="{C0AF197F-CFD1-EBE6-AB47-5FEE1C1FC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9387" y="4373338"/>
                  <a:ext cx="640174" cy="6463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0" name="図 219">
            <a:extLst>
              <a:ext uri="{FF2B5EF4-FFF2-40B4-BE49-F238E27FC236}">
                <a16:creationId xmlns:a16="http://schemas.microsoft.com/office/drawing/2014/main" id="{0F98D858-D4EC-1C55-30FA-557420D5012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3"/>
          <a:stretch/>
        </p:blipFill>
        <p:spPr>
          <a:xfrm>
            <a:off x="7253127" y="8097658"/>
            <a:ext cx="923925" cy="1505148"/>
          </a:xfrm>
          <a:prstGeom prst="rect">
            <a:avLst/>
          </a:prstGeom>
        </p:spPr>
      </p:pic>
      <p:grpSp>
        <p:nvGrpSpPr>
          <p:cNvPr id="221" name="グループ化 220">
            <a:extLst>
              <a:ext uri="{FF2B5EF4-FFF2-40B4-BE49-F238E27FC236}">
                <a16:creationId xmlns:a16="http://schemas.microsoft.com/office/drawing/2014/main" id="{6B02D77D-A100-6DF0-67E6-1F21E6907363}"/>
              </a:ext>
            </a:extLst>
          </p:cNvPr>
          <p:cNvGrpSpPr/>
          <p:nvPr/>
        </p:nvGrpSpPr>
        <p:grpSpPr>
          <a:xfrm>
            <a:off x="2536187" y="7780792"/>
            <a:ext cx="1027834" cy="646331"/>
            <a:chOff x="7963419" y="8135751"/>
            <a:chExt cx="1027834" cy="646331"/>
          </a:xfrm>
        </p:grpSpPr>
        <p:sp>
          <p:nvSpPr>
            <p:cNvPr id="222" name="Freeform 1912">
              <a:extLst>
                <a:ext uri="{FF2B5EF4-FFF2-40B4-BE49-F238E27FC236}">
                  <a16:creationId xmlns:a16="http://schemas.microsoft.com/office/drawing/2014/main" id="{D8144836-AC09-458C-E640-9C1A1472B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3947" y="8169023"/>
              <a:ext cx="1007306" cy="557498"/>
            </a:xfrm>
            <a:custGeom>
              <a:avLst/>
              <a:gdLst>
                <a:gd name="T0" fmla="*/ 93 w 176"/>
                <a:gd name="T1" fmla="*/ 32 h 96"/>
                <a:gd name="T2" fmla="*/ 48 w 176"/>
                <a:gd name="T3" fmla="*/ 0 h 96"/>
                <a:gd name="T4" fmla="*/ 0 w 176"/>
                <a:gd name="T5" fmla="*/ 48 h 96"/>
                <a:gd name="T6" fmla="*/ 48 w 176"/>
                <a:gd name="T7" fmla="*/ 96 h 96"/>
                <a:gd name="T8" fmla="*/ 93 w 176"/>
                <a:gd name="T9" fmla="*/ 64 h 96"/>
                <a:gd name="T10" fmla="*/ 128 w 176"/>
                <a:gd name="T11" fmla="*/ 64 h 96"/>
                <a:gd name="T12" fmla="*/ 128 w 176"/>
                <a:gd name="T13" fmla="*/ 96 h 96"/>
                <a:gd name="T14" fmla="*/ 160 w 176"/>
                <a:gd name="T15" fmla="*/ 96 h 96"/>
                <a:gd name="T16" fmla="*/ 160 w 176"/>
                <a:gd name="T17" fmla="*/ 64 h 96"/>
                <a:gd name="T18" fmla="*/ 176 w 176"/>
                <a:gd name="T19" fmla="*/ 64 h 96"/>
                <a:gd name="T20" fmla="*/ 176 w 176"/>
                <a:gd name="T21" fmla="*/ 32 h 96"/>
                <a:gd name="T22" fmla="*/ 93 w 176"/>
                <a:gd name="T23" fmla="*/ 32 h 96"/>
                <a:gd name="T24" fmla="*/ 48 w 176"/>
                <a:gd name="T25" fmla="*/ 64 h 96"/>
                <a:gd name="T26" fmla="*/ 32 w 176"/>
                <a:gd name="T27" fmla="*/ 48 h 96"/>
                <a:gd name="T28" fmla="*/ 48 w 176"/>
                <a:gd name="T29" fmla="*/ 32 h 96"/>
                <a:gd name="T30" fmla="*/ 64 w 176"/>
                <a:gd name="T31" fmla="*/ 48 h 96"/>
                <a:gd name="T32" fmla="*/ 48 w 176"/>
                <a:gd name="T33" fmla="*/ 6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96">
                  <a:moveTo>
                    <a:pt x="93" y="32"/>
                  </a:moveTo>
                  <a:cubicBezTo>
                    <a:pt x="87" y="13"/>
                    <a:pt x="69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69" y="96"/>
                    <a:pt x="87" y="83"/>
                    <a:pt x="93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32"/>
                    <a:pt x="176" y="32"/>
                    <a:pt x="176" y="32"/>
                  </a:cubicBezTo>
                  <a:lnTo>
                    <a:pt x="93" y="32"/>
                  </a:lnTo>
                  <a:close/>
                  <a:moveTo>
                    <a:pt x="48" y="64"/>
                  </a:moveTo>
                  <a:cubicBezTo>
                    <a:pt x="39" y="64"/>
                    <a:pt x="32" y="57"/>
                    <a:pt x="32" y="48"/>
                  </a:cubicBezTo>
                  <a:cubicBezTo>
                    <a:pt x="32" y="39"/>
                    <a:pt x="39" y="32"/>
                    <a:pt x="48" y="32"/>
                  </a:cubicBezTo>
                  <a:cubicBezTo>
                    <a:pt x="57" y="32"/>
                    <a:pt x="64" y="39"/>
                    <a:pt x="64" y="48"/>
                  </a:cubicBezTo>
                  <a:cubicBezTo>
                    <a:pt x="64" y="57"/>
                    <a:pt x="57" y="64"/>
                    <a:pt x="48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 dirty="0">
                <a:latin typeface="+mn-lt"/>
                <a:ea typeface="+mn-ea"/>
              </a:endParaRPr>
            </a:p>
          </p:txBody>
        </p:sp>
        <p:sp>
          <p:nvSpPr>
            <p:cNvPr id="223" name="楕円 222">
              <a:extLst>
                <a:ext uri="{FF2B5EF4-FFF2-40B4-BE49-F238E27FC236}">
                  <a16:creationId xmlns:a16="http://schemas.microsoft.com/office/drawing/2014/main" id="{E188757E-7E4E-74FB-8947-9B0B4A17CE0E}"/>
                </a:ext>
              </a:extLst>
            </p:cNvPr>
            <p:cNvSpPr/>
            <p:nvPr/>
          </p:nvSpPr>
          <p:spPr>
            <a:xfrm>
              <a:off x="8059420" y="8273663"/>
              <a:ext cx="362815" cy="3628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テキスト ボックス 223">
                  <a:extLst>
                    <a:ext uri="{FF2B5EF4-FFF2-40B4-BE49-F238E27FC236}">
                      <a16:creationId xmlns:a16="http://schemas.microsoft.com/office/drawing/2014/main" id="{E2712D1B-4DE5-0C84-22E0-C9BE8E6A8C8B}"/>
                    </a:ext>
                  </a:extLst>
                </p:cNvPr>
                <p:cNvSpPr txBox="1"/>
                <p:nvPr/>
              </p:nvSpPr>
              <p:spPr>
                <a:xfrm>
                  <a:off x="7963419" y="8135751"/>
                  <a:ext cx="640174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3600" b="0" i="0" smtClean="0">
                            <a:solidFill>
                              <a:schemeClr val="bg1"/>
                            </a:solidFill>
                            <a:latin typeface="Corbel" panose="020B0503020204020204" pitchFamily="34" charset="0"/>
                          </a:rPr>
                          <m:t>P</m:t>
                        </m:r>
                        <m:r>
                          <a:rPr lang="en-US" altLang="ja-JP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ja-JP" altLang="en-US" sz="3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テキスト ボックス 223">
                  <a:extLst>
                    <a:ext uri="{FF2B5EF4-FFF2-40B4-BE49-F238E27FC236}">
                      <a16:creationId xmlns:a16="http://schemas.microsoft.com/office/drawing/2014/main" id="{E2712D1B-4DE5-0C84-22E0-C9BE8E6A8C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3419" y="8135751"/>
                  <a:ext cx="640174" cy="64633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7" name="グループ化 226">
            <a:extLst>
              <a:ext uri="{FF2B5EF4-FFF2-40B4-BE49-F238E27FC236}">
                <a16:creationId xmlns:a16="http://schemas.microsoft.com/office/drawing/2014/main" id="{65444F29-2D7E-176C-2DEE-918216E4DFDC}"/>
              </a:ext>
            </a:extLst>
          </p:cNvPr>
          <p:cNvGrpSpPr/>
          <p:nvPr/>
        </p:nvGrpSpPr>
        <p:grpSpPr>
          <a:xfrm>
            <a:off x="1158958" y="6553326"/>
            <a:ext cx="9087991" cy="636565"/>
            <a:chOff x="1158958" y="6730156"/>
            <a:chExt cx="9087991" cy="636565"/>
          </a:xfrm>
        </p:grpSpPr>
        <p:sp>
          <p:nvSpPr>
            <p:cNvPr id="226" name="吹き出し: 角を丸めた四角形 225">
              <a:extLst>
                <a:ext uri="{FF2B5EF4-FFF2-40B4-BE49-F238E27FC236}">
                  <a16:creationId xmlns:a16="http://schemas.microsoft.com/office/drawing/2014/main" id="{C0EF0DBA-D2F6-1EC4-35CC-CF53574099B1}"/>
                </a:ext>
              </a:extLst>
            </p:cNvPr>
            <p:cNvSpPr/>
            <p:nvPr/>
          </p:nvSpPr>
          <p:spPr>
            <a:xfrm>
              <a:off x="5102942" y="6864997"/>
              <a:ext cx="4145223" cy="412568"/>
            </a:xfrm>
            <a:prstGeom prst="wedgeRoundRectCallout">
              <a:avLst>
                <a:gd name="adj1" fmla="val 48072"/>
                <a:gd name="adj2" fmla="val 499342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吹き出し: 角を丸めた四角形 224">
                  <a:extLst>
                    <a:ext uri="{FF2B5EF4-FFF2-40B4-BE49-F238E27FC236}">
                      <a16:creationId xmlns:a16="http://schemas.microsoft.com/office/drawing/2014/main" id="{427DBCD4-224F-6AC5-042D-D8D020FA6329}"/>
                    </a:ext>
                  </a:extLst>
                </p:cNvPr>
                <p:cNvSpPr/>
                <p:nvPr/>
              </p:nvSpPr>
              <p:spPr>
                <a:xfrm>
                  <a:off x="1158958" y="6730156"/>
                  <a:ext cx="9087991" cy="636565"/>
                </a:xfrm>
                <a:prstGeom prst="wedgeRoundRectCallout">
                  <a:avLst>
                    <a:gd name="adj1" fmla="val 34019"/>
                    <a:gd name="adj2" fmla="val -113582"/>
                    <a:gd name="adj3" fmla="val 16667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800" dirty="0"/>
                    <a:t>They may be different even for the same keyword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25" name="吹き出し: 角を丸めた四角形 224">
                  <a:extLst>
                    <a:ext uri="{FF2B5EF4-FFF2-40B4-BE49-F238E27FC236}">
                      <a16:creationId xmlns:a16="http://schemas.microsoft.com/office/drawing/2014/main" id="{427DBCD4-224F-6AC5-042D-D8D020FA63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8958" y="6730156"/>
                  <a:ext cx="9087991" cy="636565"/>
                </a:xfrm>
                <a:prstGeom prst="wedgeRoundRectCallout">
                  <a:avLst>
                    <a:gd name="adj1" fmla="val 34019"/>
                    <a:gd name="adj2" fmla="val -113582"/>
                    <a:gd name="adj3" fmla="val 16667"/>
                  </a:avLst>
                </a:prstGeom>
                <a:blipFill>
                  <a:blip r:embed="rId23"/>
                  <a:stretch>
                    <a:fillRect b="-116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1125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9" grpId="0"/>
      <p:bldP spid="103" grpId="0" animBg="1"/>
      <p:bldP spid="104" grpId="0"/>
      <p:bldP spid="108" grpId="0" animBg="1"/>
      <p:bldP spid="109" grpId="0"/>
      <p:bldP spid="56" grpId="0"/>
      <p:bldP spid="185" grpId="0"/>
      <p:bldP spid="187" grpId="0"/>
      <p:bldP spid="197" grpId="0" animBg="1"/>
      <p:bldP spid="198" grpId="0"/>
      <p:bldP spid="199" grpId="0" animBg="1"/>
      <p:bldP spid="200" grpId="0" animBg="1"/>
      <p:bldP spid="201" grpId="0"/>
      <p:bldP spid="207" grpId="0"/>
      <p:bldP spid="208" grpId="0"/>
      <p:bldP spid="209" grpId="0"/>
    </p:bldLst>
  </p:timing>
</p:sld>
</file>

<file path=ppt/theme/theme1.xml><?xml version="1.0" encoding="utf-8"?>
<a:theme xmlns:a="http://schemas.openxmlformats.org/drawingml/2006/main" name="Uranus - Contents">
  <a:themeElements>
    <a:clrScheme name="Uranus">
      <a:dk1>
        <a:srgbClr val="5F5F5F"/>
      </a:dk1>
      <a:lt1>
        <a:sysClr val="window" lastClr="FFFFFF"/>
      </a:lt1>
      <a:dk2>
        <a:srgbClr val="777777"/>
      </a:dk2>
      <a:lt2>
        <a:srgbClr val="EEECE1"/>
      </a:lt2>
      <a:accent1>
        <a:srgbClr val="30A3B3"/>
      </a:accent1>
      <a:accent2>
        <a:srgbClr val="CC6B9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0A3B3"/>
      </a:hlink>
      <a:folHlink>
        <a:srgbClr val="237A86"/>
      </a:folHlink>
    </a:clrScheme>
    <a:fontScheme name="ユーザー定義 2">
      <a:majorFont>
        <a:latin typeface="Spica Neue Light"/>
        <a:ea typeface="Spica Neue Light"/>
        <a:cs typeface=""/>
      </a:majorFont>
      <a:minorFont>
        <a:latin typeface="Spica Neue"/>
        <a:ea typeface="Spica Neue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ranus - No Header">
  <a:themeElements>
    <a:clrScheme name="Uranus">
      <a:dk1>
        <a:srgbClr val="5F5F5F"/>
      </a:dk1>
      <a:lt1>
        <a:sysClr val="window" lastClr="FFFFFF"/>
      </a:lt1>
      <a:dk2>
        <a:srgbClr val="777777"/>
      </a:dk2>
      <a:lt2>
        <a:srgbClr val="EEECE1"/>
      </a:lt2>
      <a:accent1>
        <a:srgbClr val="30A3B3"/>
      </a:accent1>
      <a:accent2>
        <a:srgbClr val="CC6B9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0A3B3"/>
      </a:hlink>
      <a:folHlink>
        <a:srgbClr val="237A86"/>
      </a:folHlink>
    </a:clrScheme>
    <a:fontScheme name="ユーザー定義 2">
      <a:majorFont>
        <a:latin typeface="Spica Neue Light"/>
        <a:ea typeface="Spica Neue Light"/>
        <a:cs typeface=""/>
      </a:majorFont>
      <a:minorFont>
        <a:latin typeface="Spica Neue"/>
        <a:ea typeface="Spica Neue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kumimoji="1" sz="28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ranus - Free Layout">
  <a:themeElements>
    <a:clrScheme name="Uranus">
      <a:dk1>
        <a:srgbClr val="5F5F5F"/>
      </a:dk1>
      <a:lt1>
        <a:sysClr val="window" lastClr="FFFFFF"/>
      </a:lt1>
      <a:dk2>
        <a:srgbClr val="777777"/>
      </a:dk2>
      <a:lt2>
        <a:srgbClr val="EEECE1"/>
      </a:lt2>
      <a:accent1>
        <a:srgbClr val="30A3B3"/>
      </a:accent1>
      <a:accent2>
        <a:srgbClr val="CC6B9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0A3B3"/>
      </a:hlink>
      <a:folHlink>
        <a:srgbClr val="237A86"/>
      </a:folHlink>
    </a:clrScheme>
    <a:fontScheme name="ユーザー定義 2">
      <a:majorFont>
        <a:latin typeface="Spica Neue Light"/>
        <a:ea typeface="Spica Neue Light"/>
        <a:cs typeface=""/>
      </a:majorFont>
      <a:minorFont>
        <a:latin typeface="Spica Neue"/>
        <a:ea typeface="Spica Neue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13798</TotalTime>
  <Words>1622</Words>
  <Application>Microsoft Office PowerPoint</Application>
  <PresentationFormat>ユーザー設定</PresentationFormat>
  <Paragraphs>301</Paragraphs>
  <Slides>19</Slides>
  <Notes>6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19</vt:i4>
      </vt:variant>
    </vt:vector>
  </HeadingPairs>
  <TitlesOfParts>
    <vt:vector size="35" baseType="lpstr">
      <vt:lpstr>Spica Neue</vt:lpstr>
      <vt:lpstr>Wingdings</vt:lpstr>
      <vt:lpstr>Spica Neue P </vt:lpstr>
      <vt:lpstr>Segoe UI</vt:lpstr>
      <vt:lpstr>Spica Neue P Bold</vt:lpstr>
      <vt:lpstr>Spica Neue Bold</vt:lpstr>
      <vt:lpstr>Spica Neue P</vt:lpstr>
      <vt:lpstr>Cambria Math</vt:lpstr>
      <vt:lpstr>Corbel</vt:lpstr>
      <vt:lpstr>Arial</vt:lpstr>
      <vt:lpstr>游ゴシック</vt:lpstr>
      <vt:lpstr>Spica Neue Light</vt:lpstr>
      <vt:lpstr>Times New Roman</vt:lpstr>
      <vt:lpstr>Uranus - Contents</vt:lpstr>
      <vt:lpstr>Uranus - No Header</vt:lpstr>
      <vt:lpstr>Uranus - Free Layout</vt:lpstr>
      <vt:lpstr>Multi-User Dynamic Searchable Encryption for Prefix-Fixing Predicates from Symmetric-Key Primitives</vt:lpstr>
      <vt:lpstr>Privacy on Databases</vt:lpstr>
      <vt:lpstr>Dynamic Searchable Symmetric Encryption (SSE)  [Curtmola-Garay-Kamara-Ostrovsky, CCS’06 &amp; JourCS’11], [Kamara-Papamanthou-Roeder, CCS’12]</vt:lpstr>
      <vt:lpstr>How to Manage Multiple Users</vt:lpstr>
      <vt:lpstr>Multi-User SSE (MUSE) with Flexible Access Control</vt:lpstr>
      <vt:lpstr>Limitations in Existing MUSE Model and Constructions</vt:lpstr>
      <vt:lpstr>Our Contributions: New MUSE with Reasonable Access Control</vt:lpstr>
      <vt:lpstr>MUSE: Model (for Database Updates and Key Generation)</vt:lpstr>
      <vt:lpstr>MUSE: Model (for Keyword Search)</vt:lpstr>
      <vt:lpstr>(L,P)-Adaptive Security: Overview and Leakage Functions</vt:lpstr>
      <vt:lpstr>Motivating Scenario for Our MUSE</vt:lpstr>
      <vt:lpstr>Motivating Scenario for Our MUSE</vt:lpstr>
      <vt:lpstr>Motivating Scenario for Our MUSE</vt:lpstr>
      <vt:lpstr>Predicates for Our MUSE: Prefix-Fixing Predicates</vt:lpstr>
      <vt:lpstr>Our MUSE Construction: Overview</vt:lpstr>
      <vt:lpstr>Our MUSE Construction: Overview</vt:lpstr>
      <vt:lpstr>Our MUSE Construction: Security and Leakage Functions</vt:lpstr>
      <vt:lpstr>Concluding Remarks</vt:lpstr>
      <vt:lpstr>(L,P)-Adaptive Security: Definition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Dynamic Searchable Encryption with Forward Privacy under the Decent Leakage</dc:title>
  <dc:subject>Uranus</dc:subject>
  <dc:creator>Yohei Watanabe</dc:creator>
  <cp:keywords>Template</cp:keywords>
  <cp:lastModifiedBy>Yohei Watanabe</cp:lastModifiedBy>
  <cp:revision>544</cp:revision>
  <dcterms:created xsi:type="dcterms:W3CDTF">2016-06-18T12:18:23Z</dcterms:created>
  <dcterms:modified xsi:type="dcterms:W3CDTF">2024-08-28T15:05:46Z</dcterms:modified>
</cp:coreProperties>
</file>