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6"/>
  </p:notesMasterIdLst>
  <p:handoutMasterIdLst>
    <p:handoutMasterId r:id="rId21"/>
  </p:handoutMasterIdLst>
  <p:sldIdLst>
    <p:sldId id="259" r:id="rId3"/>
    <p:sldId id="1872" r:id="rId4"/>
    <p:sldId id="1873" r:id="rId5"/>
    <p:sldId id="1959" r:id="rId7"/>
    <p:sldId id="1830" r:id="rId8"/>
    <p:sldId id="1828" r:id="rId9"/>
    <p:sldId id="1771" r:id="rId10"/>
    <p:sldId id="1955" r:id="rId11"/>
    <p:sldId id="1831" r:id="rId12"/>
    <p:sldId id="1829" r:id="rId13"/>
    <p:sldId id="1958" r:id="rId14"/>
    <p:sldId id="1916" r:id="rId15"/>
    <p:sldId id="1917" r:id="rId16"/>
    <p:sldId id="1954" r:id="rId17"/>
    <p:sldId id="1956" r:id="rId18"/>
    <p:sldId id="1957" r:id="rId19"/>
    <p:sldId id="1764" r:id="rId20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设计说明" id="{AD47A8F3-D23A-4AD9-AED8-D8A7222EF2C2}">
          <p14:sldIdLst/>
        </p14:section>
        <p14:section name="封面" id="{C684DC81-D2C3-44A6-8941-05B53D2E0557}">
          <p14:sldIdLst>
            <p14:sldId id="259"/>
          </p14:sldIdLst>
        </p14:section>
        <p14:section name="目录与章节过渡" id="{847108E3-22F3-4CD9-A82A-834291DC17F4}">
          <p14:sldIdLst/>
        </p14:section>
        <p14:section name="内容页" id="{EB11151C-0E14-47B0-8218-1431BF894351}">
          <p14:sldIdLst>
            <p14:sldId id="1872"/>
            <p14:sldId id="1873"/>
            <p14:sldId id="1959"/>
            <p14:sldId id="1830"/>
            <p14:sldId id="1828"/>
            <p14:sldId id="1771"/>
            <p14:sldId id="1955"/>
            <p14:sldId id="1831"/>
            <p14:sldId id="1829"/>
            <p14:sldId id="1958"/>
            <p14:sldId id="1916"/>
            <p14:sldId id="1917"/>
            <p14:sldId id="1954"/>
            <p14:sldId id="1956"/>
            <p14:sldId id="1957"/>
          </p14:sldIdLst>
        </p14:section>
        <p14:section name="封底" id="{843E591D-6EE2-4691-951C-C0C689F22170}">
          <p14:sldIdLst>
            <p14:sldId id="1764"/>
          </p14:sldIdLst>
        </p14:section>
        <p14:section name="图标" id="{256EF24B-5FA9-4838-AFAB-30B46CBE188B}">
          <p14:sldIdLst/>
        </p14:section>
        <p14:section name="推荐配图" id="{7630F0D5-5EF4-44D1-A6F8-008BC4FB262D}">
          <p14:sldIdLst/>
        </p14:section>
      </p14:sectionLst>
    </p:ext>
    <p:ext uri="{EFAFB233-063F-42B5-8137-9DF3F51BA10A}">
      <p15:sldGuideLst xmlns:p15="http://schemas.microsoft.com/office/powerpoint/2012/main">
        <p15:guide id="4" pos="3840" userDrawn="1">
          <p15:clr>
            <a:srgbClr val="A4A3A4"/>
          </p15:clr>
        </p15:guide>
        <p15:guide id="5" orient="horz" pos="1005" userDrawn="1">
          <p15:clr>
            <a:srgbClr val="A4A3A4"/>
          </p15:clr>
        </p15:guide>
        <p15:guide id="6" orient="horz" pos="1478" userDrawn="1">
          <p15:clr>
            <a:srgbClr val="A4A3A4"/>
          </p15:clr>
        </p15:guide>
        <p15:guide id="7" orient="horz" pos="3130" userDrawn="1">
          <p15:clr>
            <a:srgbClr val="A4A3A4"/>
          </p15:clr>
        </p15:guide>
        <p15:guide id="8" pos="2128" userDrawn="1">
          <p15:clr>
            <a:srgbClr val="A4A3A4"/>
          </p15:clr>
        </p15:guide>
        <p15:guide id="9" pos="4089" userDrawn="1">
          <p15:clr>
            <a:srgbClr val="A4A3A4"/>
          </p15:clr>
        </p15:guide>
        <p15:guide id="10" pos="5981" userDrawn="1">
          <p15:clr>
            <a:srgbClr val="A4A3A4"/>
          </p15:clr>
        </p15:guide>
        <p15:guide id="11" pos="5309" userDrawn="1">
          <p15:clr>
            <a:srgbClr val="A4A3A4"/>
          </p15:clr>
        </p15:guide>
        <p15:guide id="12" pos="227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5F8B"/>
    <a:srgbClr val="E0CFBD"/>
    <a:srgbClr val="A62038"/>
    <a:srgbClr val="E8E8E8"/>
    <a:srgbClr val="F2F2F2"/>
    <a:srgbClr val="DBDBDB"/>
    <a:srgbClr val="404040"/>
    <a:srgbClr val="FEE848"/>
    <a:srgbClr val="E85106"/>
    <a:srgbClr val="9F08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304" autoAdjust="0"/>
    <p:restoredTop sz="94289" autoAdjust="0"/>
  </p:normalViewPr>
  <p:slideViewPr>
    <p:cSldViewPr snapToGrid="0" showGuides="1">
      <p:cViewPr varScale="1">
        <p:scale>
          <a:sx n="68" d="100"/>
          <a:sy n="68" d="100"/>
        </p:scale>
        <p:origin x="42" y="489"/>
      </p:cViewPr>
      <p:guideLst>
        <p:guide pos="3840"/>
        <p:guide orient="horz" pos="1005"/>
        <p:guide orient="horz" pos="1478"/>
        <p:guide orient="horz" pos="3130"/>
        <p:guide pos="2128"/>
        <p:guide pos="4089"/>
        <p:guide pos="5981"/>
        <p:guide pos="5309"/>
        <p:guide pos="2275"/>
      </p:guideLst>
    </p:cSldViewPr>
  </p:slideViewPr>
  <p:outlineViewPr>
    <p:cViewPr>
      <p:scale>
        <a:sx n="33" d="100"/>
        <a:sy n="33" d="100"/>
      </p:scale>
      <p:origin x="0" y="-849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592"/>
    </p:cViewPr>
  </p:sorterViewPr>
  <p:notesViewPr>
    <p:cSldViewPr snapToGrid="0">
      <p:cViewPr varScale="1">
        <p:scale>
          <a:sx n="85" d="100"/>
          <a:sy n="85" d="100"/>
        </p:scale>
        <p:origin x="380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2A60F-63B3-4D54-AA63-B159FADA9F3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4E6C1-322F-4AF4-A541-6A7DCE3853A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513A3C-D0C5-45C0-BD52-194E76396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D5545-95D4-489F-B8ED-7EAFA774B56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microsoft.com/office/2007/relationships/hdphoto" Target="../media/image5.wdp"/><Relationship Id="rId5" Type="http://schemas.openxmlformats.org/officeDocument/2006/relationships/image" Target="../media/image4.png"/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microsoft.com/office/2007/relationships/hdphoto" Target="../media/image16.wdp"/><Relationship Id="rId7" Type="http://schemas.openxmlformats.org/officeDocument/2006/relationships/image" Target="../media/image15.png"/><Relationship Id="rId6" Type="http://schemas.microsoft.com/office/2007/relationships/hdphoto" Target="../media/image5.wdp"/><Relationship Id="rId5" Type="http://schemas.openxmlformats.org/officeDocument/2006/relationships/image" Target="../media/image14.png"/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microsoft.com/office/2007/relationships/hdphoto" Target="../media/image5.wdp"/><Relationship Id="rId5" Type="http://schemas.openxmlformats.org/officeDocument/2006/relationships/image" Target="../media/image4.png"/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microsoft.com/office/2007/relationships/hdphoto" Target="../media/image5.wdp"/><Relationship Id="rId5" Type="http://schemas.openxmlformats.org/officeDocument/2006/relationships/image" Target="../media/image4.png"/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7" Type="http://schemas.microsoft.com/office/2007/relationships/hdphoto" Target="../media/image5.wdp"/><Relationship Id="rId6" Type="http://schemas.openxmlformats.org/officeDocument/2006/relationships/image" Target="../media/image4.png"/><Relationship Id="rId5" Type="http://schemas.microsoft.com/office/2007/relationships/hdphoto" Target="../media/image3.wdp"/><Relationship Id="rId4" Type="http://schemas.openxmlformats.org/officeDocument/2006/relationships/image" Target="../media/image2.png"/><Relationship Id="rId3" Type="http://schemas.microsoft.com/office/2007/relationships/hdphoto" Target="../media/image10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microsoft.com/office/2007/relationships/hdphoto" Target="../media/image5.wdp"/><Relationship Id="rId5" Type="http://schemas.openxmlformats.org/officeDocument/2006/relationships/image" Target="../media/image4.png"/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image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image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image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35"/>
          <a:stretch>
            <a:fillRect/>
          </a:stretch>
        </p:blipFill>
        <p:spPr>
          <a:xfrm>
            <a:off x="4878746" y="-13844"/>
            <a:ext cx="7525799" cy="6871844"/>
          </a:xfrm>
          <a:prstGeom prst="rect">
            <a:avLst/>
          </a:prstGeom>
        </p:spPr>
      </p:pic>
      <p:sp>
        <p:nvSpPr>
          <p:cNvPr id="15" name="任意多边形: 形状 14"/>
          <p:cNvSpPr/>
          <p:nvPr userDrawn="1"/>
        </p:nvSpPr>
        <p:spPr>
          <a:xfrm>
            <a:off x="1" y="-13844"/>
            <a:ext cx="9051317" cy="6871844"/>
          </a:xfrm>
          <a:custGeom>
            <a:avLst/>
            <a:gdLst>
              <a:gd name="connsiteX0" fmla="*/ 0 w 9051317"/>
              <a:gd name="connsiteY0" fmla="*/ 0 h 6871844"/>
              <a:gd name="connsiteX1" fmla="*/ 8724495 w 9051317"/>
              <a:gd name="connsiteY1" fmla="*/ 0 h 6871844"/>
              <a:gd name="connsiteX2" fmla="*/ 8832115 w 9051317"/>
              <a:gd name="connsiteY2" fmla="*/ 466295 h 6871844"/>
              <a:gd name="connsiteX3" fmla="*/ 9051317 w 9051317"/>
              <a:gd name="connsiteY3" fmla="*/ 2640728 h 6871844"/>
              <a:gd name="connsiteX4" fmla="*/ 8203435 w 9051317"/>
              <a:gd name="connsiteY4" fmla="*/ 6840435 h 6871844"/>
              <a:gd name="connsiteX5" fmla="*/ 8189236 w 9051317"/>
              <a:gd name="connsiteY5" fmla="*/ 6871844 h 6871844"/>
              <a:gd name="connsiteX6" fmla="*/ 0 w 9051317"/>
              <a:gd name="connsiteY6" fmla="*/ 6871844 h 6871844"/>
              <a:gd name="connsiteX7" fmla="*/ 0 w 9051317"/>
              <a:gd name="connsiteY7" fmla="*/ 0 h 687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51317" h="6871844">
                <a:moveTo>
                  <a:pt x="0" y="0"/>
                </a:moveTo>
                <a:lnTo>
                  <a:pt x="8724495" y="0"/>
                </a:lnTo>
                <a:lnTo>
                  <a:pt x="8832115" y="466295"/>
                </a:lnTo>
                <a:cubicBezTo>
                  <a:pt x="8975839" y="1168657"/>
                  <a:pt x="9051317" y="1895878"/>
                  <a:pt x="9051317" y="2640728"/>
                </a:cubicBezTo>
                <a:cubicBezTo>
                  <a:pt x="9051317" y="4130428"/>
                  <a:pt x="8749407" y="5549614"/>
                  <a:pt x="8203435" y="6840435"/>
                </a:cubicBezTo>
                <a:lnTo>
                  <a:pt x="8189236" y="6871844"/>
                </a:lnTo>
                <a:lnTo>
                  <a:pt x="0" y="687184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 userDrawn="1"/>
        </p:nvSpPr>
        <p:spPr>
          <a:xfrm>
            <a:off x="0" y="-13844"/>
            <a:ext cx="8775700" cy="6871844"/>
          </a:xfrm>
          <a:custGeom>
            <a:avLst/>
            <a:gdLst>
              <a:gd name="connsiteX0" fmla="*/ 0 w 7775476"/>
              <a:gd name="connsiteY0" fmla="*/ 0 h 6858000"/>
              <a:gd name="connsiteX1" fmla="*/ 7326808 w 7775476"/>
              <a:gd name="connsiteY1" fmla="*/ 0 h 6858000"/>
              <a:gd name="connsiteX2" fmla="*/ 7370317 w 7775476"/>
              <a:gd name="connsiteY2" fmla="*/ 107072 h 6858000"/>
              <a:gd name="connsiteX3" fmla="*/ 7775476 w 7775476"/>
              <a:gd name="connsiteY3" fmla="*/ 2334639 h 6858000"/>
              <a:gd name="connsiteX4" fmla="*/ 6040912 w 7775476"/>
              <a:gd name="connsiteY4" fmla="*/ 6690718 h 6858000"/>
              <a:gd name="connsiteX5" fmla="*/ 5876541 w 7775476"/>
              <a:gd name="connsiteY5" fmla="*/ 6858000 h 6858000"/>
              <a:gd name="connsiteX6" fmla="*/ 0 w 7775476"/>
              <a:gd name="connsiteY6" fmla="*/ 6858000 h 6858000"/>
              <a:gd name="connsiteX7" fmla="*/ 0 w 7775476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5476" h="6858000">
                <a:moveTo>
                  <a:pt x="0" y="0"/>
                </a:moveTo>
                <a:lnTo>
                  <a:pt x="7326808" y="0"/>
                </a:lnTo>
                <a:lnTo>
                  <a:pt x="7370317" y="107072"/>
                </a:lnTo>
                <a:cubicBezTo>
                  <a:pt x="7632429" y="801663"/>
                  <a:pt x="7775476" y="1551942"/>
                  <a:pt x="7775476" y="2334639"/>
                </a:cubicBezTo>
                <a:cubicBezTo>
                  <a:pt x="7775476" y="4011847"/>
                  <a:pt x="7118627" y="5540198"/>
                  <a:pt x="6040912" y="6690718"/>
                </a:cubicBezTo>
                <a:lnTo>
                  <a:pt x="5876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75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标题 1"/>
          <p:cNvSpPr>
            <a:spLocks noGrp="1"/>
          </p:cNvSpPr>
          <p:nvPr>
            <p:ph type="title" hasCustomPrompt="1"/>
          </p:nvPr>
        </p:nvSpPr>
        <p:spPr>
          <a:xfrm>
            <a:off x="1069561" y="1742554"/>
            <a:ext cx="7525799" cy="178991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5400" b="1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  <a:endParaRPr lang="zh-CN" altLang="en-US" dirty="0"/>
          </a:p>
        </p:txBody>
      </p:sp>
      <p:sp>
        <p:nvSpPr>
          <p:cNvPr id="32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1069561" y="3748822"/>
            <a:ext cx="6933903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00" b="0" spc="3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1" y="291559"/>
            <a:ext cx="2577988" cy="847493"/>
          </a:xfrm>
          <a:prstGeom prst="rect">
            <a:avLst/>
          </a:prstGeom>
        </p:spPr>
      </p:pic>
      <p:grpSp>
        <p:nvGrpSpPr>
          <p:cNvPr id="21" name="组合 20"/>
          <p:cNvGrpSpPr/>
          <p:nvPr userDrawn="1"/>
        </p:nvGrpSpPr>
        <p:grpSpPr>
          <a:xfrm>
            <a:off x="1142749" y="5385894"/>
            <a:ext cx="2895851" cy="747975"/>
            <a:chOff x="1142749" y="5535283"/>
            <a:chExt cx="2895851" cy="747975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5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2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81" t="-39299" r="3657"/>
            <a:stretch>
              <a:fillRect/>
            </a:stretch>
          </p:blipFill>
          <p:spPr>
            <a:xfrm>
              <a:off x="1231900" y="5535283"/>
              <a:ext cx="2626310" cy="455772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749" y="6027204"/>
              <a:ext cx="2895851" cy="256054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（一般样式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剪去单角 13"/>
          <p:cNvSpPr/>
          <p:nvPr userDrawn="1"/>
        </p:nvSpPr>
        <p:spPr>
          <a:xfrm rot="5400000" flipV="1">
            <a:off x="6020103" y="686100"/>
            <a:ext cx="147097" cy="12196703"/>
          </a:xfrm>
          <a:prstGeom prst="snip1Rect">
            <a:avLst>
              <a:gd name="adj" fmla="val 0"/>
            </a:avLst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5" name="平行四边形 4"/>
          <p:cNvSpPr/>
          <p:nvPr userDrawn="1"/>
        </p:nvSpPr>
        <p:spPr>
          <a:xfrm>
            <a:off x="893764" y="6710902"/>
            <a:ext cx="873216" cy="147098"/>
          </a:xfrm>
          <a:prstGeom prst="parallelogram">
            <a:avLst/>
          </a:prstGeom>
          <a:solidFill>
            <a:srgbClr val="E0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892372" y="381075"/>
            <a:ext cx="9774619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200" b="1">
                <a:solidFill>
                  <a:srgbClr val="175F8B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17746" y="1498600"/>
            <a:ext cx="10399554" cy="4286377"/>
          </a:xfrm>
          <a:prstGeom prst="rect">
            <a:avLst/>
          </a:prstGeom>
        </p:spPr>
        <p:txBody>
          <a:bodyPr/>
          <a:lstStyle>
            <a:lvl1pPr marL="363855" indent="-363855">
              <a:lnSpc>
                <a:spcPct val="130000"/>
              </a:lnSpc>
              <a:buClr>
                <a:srgbClr val="92D050"/>
              </a:buClr>
              <a:buFont typeface="Wingdings" panose="05000000000000000000" pitchFamily="2" charset="2"/>
              <a:buChar char="p"/>
              <a:defRPr sz="2400" b="1" spc="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Clr>
                <a:srgbClr val="92D050"/>
              </a:buClr>
              <a:buFont typeface="Arial" panose="020B0604020202020204" pitchFamily="34" charset="0"/>
              <a:buChar char="•"/>
              <a:defRPr sz="2200" spc="3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Clr>
                <a:srgbClr val="92D050"/>
              </a:buClr>
              <a:buFont typeface="Arial" panose="020B0604020202020204" pitchFamily="34" charset="0"/>
              <a:buChar char="•"/>
              <a:defRPr sz="1800" spc="300">
                <a:solidFill>
                  <a:schemeClr val="bg2">
                    <a:lumMod val="7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Clr>
                <a:srgbClr val="92D050"/>
              </a:buClr>
              <a:buFont typeface="Arial" panose="020B0604020202020204" pitchFamily="34" charset="0"/>
              <a:buChar char="•"/>
              <a:defRPr sz="1600" spc="300">
                <a:solidFill>
                  <a:schemeClr val="bg2">
                    <a:lumMod val="7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Clr>
                <a:srgbClr val="92D050"/>
              </a:buClr>
              <a:buFont typeface="Arial" panose="020B0604020202020204" pitchFamily="34" charset="0"/>
              <a:buChar char="•"/>
              <a:defRPr sz="1400" spc="3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矩形: 圆顶角 8"/>
          <p:cNvSpPr/>
          <p:nvPr userDrawn="1"/>
        </p:nvSpPr>
        <p:spPr>
          <a:xfrm flipV="1">
            <a:off x="971883" y="1163586"/>
            <a:ext cx="1155300" cy="68568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078570" y="6413501"/>
            <a:ext cx="103723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0CFBD"/>
                </a:solidFill>
              </a:defRPr>
            </a:lvl1pPr>
          </a:lstStyle>
          <a:p>
            <a:fld id="{548644C6-89F0-466C-949F-E70AD72679A8}" type="slidenum">
              <a:rPr lang="zh-CN" altLang="en-US" smtClean="0"/>
            </a:fld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951341" y="6663471"/>
            <a:ext cx="84670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dist"/>
            <a:r>
              <a:rPr lang="en-US" altLang="zh-CN" sz="1100" b="0" i="1" spc="600" dirty="0">
                <a:solidFill>
                  <a:schemeClr val="bg1"/>
                </a:solidFill>
              </a:rPr>
              <a:t>SJTU</a:t>
            </a:r>
            <a:endParaRPr lang="zh-CN" altLang="en-US" sz="1100" b="0" i="1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（无短线，有底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892372" y="572674"/>
            <a:ext cx="9774619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200" b="1">
                <a:solidFill>
                  <a:srgbClr val="175F8B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矩形: 剪去单角 13"/>
          <p:cNvSpPr/>
          <p:nvPr userDrawn="1"/>
        </p:nvSpPr>
        <p:spPr>
          <a:xfrm rot="5400000" flipV="1">
            <a:off x="6020103" y="686100"/>
            <a:ext cx="147097" cy="12196703"/>
          </a:xfrm>
          <a:prstGeom prst="snip1Rect">
            <a:avLst>
              <a:gd name="adj" fmla="val 0"/>
            </a:avLst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078570" y="6413501"/>
            <a:ext cx="103723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0CFBD"/>
                </a:solidFill>
              </a:defRPr>
            </a:lvl1pPr>
          </a:lstStyle>
          <a:p>
            <a:fld id="{548644C6-89F0-466C-949F-E70AD72679A8}" type="slidenum">
              <a:rPr lang="zh-CN" altLang="en-US" smtClean="0"/>
            </a:fld>
            <a:endParaRPr lang="zh-CN" altLang="en-US"/>
          </a:p>
        </p:txBody>
      </p:sp>
      <p:sp>
        <p:nvSpPr>
          <p:cNvPr id="13" name="平行四边形 12"/>
          <p:cNvSpPr/>
          <p:nvPr userDrawn="1"/>
        </p:nvSpPr>
        <p:spPr>
          <a:xfrm>
            <a:off x="893764" y="6710902"/>
            <a:ext cx="873216" cy="147098"/>
          </a:xfrm>
          <a:prstGeom prst="parallelogram">
            <a:avLst/>
          </a:prstGeom>
          <a:solidFill>
            <a:srgbClr val="E0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951341" y="6663471"/>
            <a:ext cx="84670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dist"/>
            <a:r>
              <a:rPr lang="en-US" altLang="zh-CN" sz="1100" b="0" i="1" spc="600" dirty="0">
                <a:solidFill>
                  <a:schemeClr val="bg1"/>
                </a:solidFill>
              </a:rPr>
              <a:t>SJTU</a:t>
            </a:r>
            <a:endParaRPr lang="zh-CN" altLang="en-US" sz="1100" b="0" i="1" spc="600" dirty="0">
              <a:solidFill>
                <a:schemeClr val="bg1"/>
              </a:solidFill>
            </a:endParaRPr>
          </a:p>
        </p:txBody>
      </p:sp>
      <p:sp>
        <p:nvSpPr>
          <p:cNvPr id="9" name="文本占位符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17746" y="1498600"/>
            <a:ext cx="10399554" cy="4286377"/>
          </a:xfrm>
          <a:prstGeom prst="rect">
            <a:avLst/>
          </a:prstGeom>
        </p:spPr>
        <p:txBody>
          <a:bodyPr/>
          <a:lstStyle>
            <a:lvl1pPr marL="363855" indent="-363855">
              <a:lnSpc>
                <a:spcPct val="130000"/>
              </a:lnSpc>
              <a:buClr>
                <a:srgbClr val="175F8B"/>
              </a:buClr>
              <a:buFont typeface="Arial" panose="020B0604020202020204" pitchFamily="34" charset="0"/>
              <a:buChar char="•"/>
              <a:defRPr lang="zh-CN" altLang="en-US" sz="2400" b="1" kern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lnSpc>
                <a:spcPct val="130000"/>
              </a:lnSpc>
              <a:buClr>
                <a:srgbClr val="175F8B"/>
              </a:buClr>
              <a:buFont typeface="Arial" panose="020B0604020202020204" pitchFamily="34" charset="0"/>
              <a:buChar char="•"/>
              <a:defRPr sz="2200" spc="3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Clr>
                <a:srgbClr val="175F8B"/>
              </a:buClr>
              <a:buFont typeface="Arial" panose="020B0604020202020204" pitchFamily="34" charset="0"/>
              <a:buChar char="•"/>
              <a:defRPr sz="1800" spc="3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Clr>
                <a:srgbClr val="175F8B"/>
              </a:buClr>
              <a:buFont typeface="Arial" panose="020B0604020202020204" pitchFamily="34" charset="0"/>
              <a:buChar char="•"/>
              <a:defRPr sz="1600" spc="3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Clr>
                <a:srgbClr val="175F8B"/>
              </a:buClr>
              <a:buFont typeface="Arial" panose="020B0604020202020204" pitchFamily="34" charset="0"/>
              <a:buChar char="•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marL="363855" lvl="0" indent="-363855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Clr>
                <a:srgbClr val="175F8B"/>
              </a:buClr>
              <a:buFont typeface="Wingdings" panose="05000000000000000000" pitchFamily="2" charset="2"/>
              <a:buChar char="p"/>
            </a:pPr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01">
    <p:bg>
      <p:bgPr>
        <a:solidFill>
          <a:srgbClr val="175F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 userDrawn="1"/>
        </p:nvSpPr>
        <p:spPr>
          <a:xfrm>
            <a:off x="0" y="-13844"/>
            <a:ext cx="8775700" cy="6871844"/>
          </a:xfrm>
          <a:custGeom>
            <a:avLst/>
            <a:gdLst>
              <a:gd name="connsiteX0" fmla="*/ 0 w 7775476"/>
              <a:gd name="connsiteY0" fmla="*/ 0 h 6858000"/>
              <a:gd name="connsiteX1" fmla="*/ 7326808 w 7775476"/>
              <a:gd name="connsiteY1" fmla="*/ 0 h 6858000"/>
              <a:gd name="connsiteX2" fmla="*/ 7370317 w 7775476"/>
              <a:gd name="connsiteY2" fmla="*/ 107072 h 6858000"/>
              <a:gd name="connsiteX3" fmla="*/ 7775476 w 7775476"/>
              <a:gd name="connsiteY3" fmla="*/ 2334639 h 6858000"/>
              <a:gd name="connsiteX4" fmla="*/ 6040912 w 7775476"/>
              <a:gd name="connsiteY4" fmla="*/ 6690718 h 6858000"/>
              <a:gd name="connsiteX5" fmla="*/ 5876541 w 7775476"/>
              <a:gd name="connsiteY5" fmla="*/ 6858000 h 6858000"/>
              <a:gd name="connsiteX6" fmla="*/ 0 w 7775476"/>
              <a:gd name="connsiteY6" fmla="*/ 6858000 h 6858000"/>
              <a:gd name="connsiteX7" fmla="*/ 0 w 7775476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5476" h="6858000">
                <a:moveTo>
                  <a:pt x="0" y="0"/>
                </a:moveTo>
                <a:lnTo>
                  <a:pt x="7326808" y="0"/>
                </a:lnTo>
                <a:lnTo>
                  <a:pt x="7370317" y="107072"/>
                </a:lnTo>
                <a:cubicBezTo>
                  <a:pt x="7632429" y="801663"/>
                  <a:pt x="7775476" y="1551942"/>
                  <a:pt x="7775476" y="2334639"/>
                </a:cubicBezTo>
                <a:cubicBezTo>
                  <a:pt x="7775476" y="4011847"/>
                  <a:pt x="7118627" y="5540198"/>
                  <a:pt x="6040912" y="6690718"/>
                </a:cubicBezTo>
                <a:lnTo>
                  <a:pt x="5876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 userDrawn="1"/>
        </p:nvSpPr>
        <p:spPr>
          <a:xfrm>
            <a:off x="2371344" y="1409700"/>
            <a:ext cx="3340100" cy="3340100"/>
          </a:xfrm>
          <a:prstGeom prst="ellipse">
            <a:avLst/>
          </a:prstGeom>
          <a:blipFill dpi="0" rotWithShape="1">
            <a:blip r:embed="rId2">
              <a:alphaModFix amt="15000"/>
            </a:blip>
            <a:srcRect/>
            <a:stretch>
              <a:fillRect l="-11529" t="-11529" r="-11513" b="-115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6" r="68249"/>
          <a:stretch>
            <a:fillRect/>
          </a:stretch>
        </p:blipFill>
        <p:spPr>
          <a:xfrm>
            <a:off x="8850159" y="-2897899"/>
            <a:ext cx="1181100" cy="1320452"/>
          </a:xfrm>
          <a:prstGeom prst="rect">
            <a:avLst/>
          </a:prstGeom>
        </p:spPr>
      </p:pic>
      <p:sp>
        <p:nvSpPr>
          <p:cNvPr id="20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860403" y="2140703"/>
            <a:ext cx="7054894" cy="10668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6000" b="1" spc="6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9013882" y="2446217"/>
            <a:ext cx="2895851" cy="761295"/>
            <a:chOff x="8201082" y="2090313"/>
            <a:chExt cx="2895851" cy="761295"/>
          </a:xfrm>
        </p:grpSpPr>
        <p:pic>
          <p:nvPicPr>
            <p:cNvPr id="16" name="图片 15"/>
            <p:cNvPicPr>
              <a:picLocks noChangeAspect="1"/>
            </p:cNvPicPr>
            <p:nvPr userDrawn="1"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2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81" t="-39299" r="3657"/>
            <a:stretch>
              <a:fillRect/>
            </a:stretch>
          </p:blipFill>
          <p:spPr>
            <a:xfrm>
              <a:off x="8335853" y="2090313"/>
              <a:ext cx="2626310" cy="45577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 userDrawn="1"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82" y="2595554"/>
              <a:ext cx="2895851" cy="256054"/>
            </a:xfrm>
            <a:prstGeom prst="rect">
              <a:avLst/>
            </a:prstGeom>
          </p:spPr>
        </p:pic>
      </p:grpSp>
      <p:sp>
        <p:nvSpPr>
          <p:cNvPr id="13" name="圆: 空心 12"/>
          <p:cNvSpPr/>
          <p:nvPr userDrawn="1"/>
        </p:nvSpPr>
        <p:spPr>
          <a:xfrm>
            <a:off x="1986523" y="1024614"/>
            <a:ext cx="4109742" cy="4109742"/>
          </a:xfrm>
          <a:prstGeom prst="donut">
            <a:avLst>
              <a:gd name="adj" fmla="val 9235"/>
            </a:avLst>
          </a:prstGeom>
          <a:blipFill dpi="0" rotWithShape="1">
            <a:blip r:embed="rId2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(带底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剪去单角 1"/>
          <p:cNvSpPr/>
          <p:nvPr userDrawn="1"/>
        </p:nvSpPr>
        <p:spPr>
          <a:xfrm rot="5400000" flipV="1">
            <a:off x="6020103" y="686100"/>
            <a:ext cx="147097" cy="12196703"/>
          </a:xfrm>
          <a:prstGeom prst="snip1Rect">
            <a:avLst>
              <a:gd name="adj" fmla="val 0"/>
            </a:avLst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078570" y="6413501"/>
            <a:ext cx="103723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0CFBD"/>
                </a:solidFill>
              </a:defRPr>
            </a:lvl1pPr>
          </a:lstStyle>
          <a:p>
            <a:fld id="{548644C6-89F0-466C-949F-E70AD72679A8}" type="slidenum">
              <a:rPr lang="zh-CN" altLang="en-US" smtClean="0"/>
            </a:fld>
            <a:endParaRPr lang="zh-CN" altLang="en-US"/>
          </a:p>
        </p:txBody>
      </p:sp>
      <p:sp>
        <p:nvSpPr>
          <p:cNvPr id="5" name="平行四边形 4"/>
          <p:cNvSpPr/>
          <p:nvPr userDrawn="1"/>
        </p:nvSpPr>
        <p:spPr>
          <a:xfrm>
            <a:off x="893764" y="6710902"/>
            <a:ext cx="873216" cy="147098"/>
          </a:xfrm>
          <a:prstGeom prst="parallelogram">
            <a:avLst/>
          </a:prstGeom>
          <a:solidFill>
            <a:srgbClr val="E0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951341" y="6663471"/>
            <a:ext cx="84670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dist"/>
            <a:r>
              <a:rPr lang="en-US" altLang="zh-CN" sz="1100" b="0" i="1" spc="600" dirty="0">
                <a:solidFill>
                  <a:schemeClr val="bg1"/>
                </a:solidFill>
              </a:rPr>
              <a:t>SJTU</a:t>
            </a:r>
            <a:endParaRPr lang="zh-CN" altLang="en-US" sz="1100" b="0" i="1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（纯白，无底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078570" y="6413501"/>
            <a:ext cx="103723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0CFBD"/>
                </a:solidFill>
              </a:defRPr>
            </a:lvl1pPr>
          </a:lstStyle>
          <a:p>
            <a:fld id="{548644C6-89F0-466C-949F-E70AD72679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" b="356"/>
          <a:stretch>
            <a:fillRect/>
          </a:stretch>
        </p:blipFill>
        <p:spPr>
          <a:xfrm>
            <a:off x="5270499" y="-13844"/>
            <a:ext cx="6921500" cy="6871844"/>
          </a:xfrm>
          <a:prstGeom prst="rect">
            <a:avLst/>
          </a:prstGeom>
        </p:spPr>
      </p:pic>
      <p:sp>
        <p:nvSpPr>
          <p:cNvPr id="15" name="任意多边形: 形状 14"/>
          <p:cNvSpPr/>
          <p:nvPr userDrawn="1"/>
        </p:nvSpPr>
        <p:spPr>
          <a:xfrm>
            <a:off x="1" y="-13844"/>
            <a:ext cx="9051317" cy="6871844"/>
          </a:xfrm>
          <a:custGeom>
            <a:avLst/>
            <a:gdLst>
              <a:gd name="connsiteX0" fmla="*/ 0 w 9051317"/>
              <a:gd name="connsiteY0" fmla="*/ 0 h 6871844"/>
              <a:gd name="connsiteX1" fmla="*/ 8724495 w 9051317"/>
              <a:gd name="connsiteY1" fmla="*/ 0 h 6871844"/>
              <a:gd name="connsiteX2" fmla="*/ 8832115 w 9051317"/>
              <a:gd name="connsiteY2" fmla="*/ 466295 h 6871844"/>
              <a:gd name="connsiteX3" fmla="*/ 9051317 w 9051317"/>
              <a:gd name="connsiteY3" fmla="*/ 2640728 h 6871844"/>
              <a:gd name="connsiteX4" fmla="*/ 8203435 w 9051317"/>
              <a:gd name="connsiteY4" fmla="*/ 6840435 h 6871844"/>
              <a:gd name="connsiteX5" fmla="*/ 8189236 w 9051317"/>
              <a:gd name="connsiteY5" fmla="*/ 6871844 h 6871844"/>
              <a:gd name="connsiteX6" fmla="*/ 0 w 9051317"/>
              <a:gd name="connsiteY6" fmla="*/ 6871844 h 6871844"/>
              <a:gd name="connsiteX7" fmla="*/ 0 w 9051317"/>
              <a:gd name="connsiteY7" fmla="*/ 0 h 687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51317" h="6871844">
                <a:moveTo>
                  <a:pt x="0" y="0"/>
                </a:moveTo>
                <a:lnTo>
                  <a:pt x="8724495" y="0"/>
                </a:lnTo>
                <a:lnTo>
                  <a:pt x="8832115" y="466295"/>
                </a:lnTo>
                <a:cubicBezTo>
                  <a:pt x="8975839" y="1168657"/>
                  <a:pt x="9051317" y="1895878"/>
                  <a:pt x="9051317" y="2640728"/>
                </a:cubicBezTo>
                <a:cubicBezTo>
                  <a:pt x="9051317" y="4130428"/>
                  <a:pt x="8749407" y="5549614"/>
                  <a:pt x="8203435" y="6840435"/>
                </a:cubicBezTo>
                <a:lnTo>
                  <a:pt x="8189236" y="6871844"/>
                </a:lnTo>
                <a:lnTo>
                  <a:pt x="0" y="687184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 userDrawn="1"/>
        </p:nvSpPr>
        <p:spPr>
          <a:xfrm>
            <a:off x="0" y="-13844"/>
            <a:ext cx="8775700" cy="6871844"/>
          </a:xfrm>
          <a:custGeom>
            <a:avLst/>
            <a:gdLst>
              <a:gd name="connsiteX0" fmla="*/ 0 w 7775476"/>
              <a:gd name="connsiteY0" fmla="*/ 0 h 6858000"/>
              <a:gd name="connsiteX1" fmla="*/ 7326808 w 7775476"/>
              <a:gd name="connsiteY1" fmla="*/ 0 h 6858000"/>
              <a:gd name="connsiteX2" fmla="*/ 7370317 w 7775476"/>
              <a:gd name="connsiteY2" fmla="*/ 107072 h 6858000"/>
              <a:gd name="connsiteX3" fmla="*/ 7775476 w 7775476"/>
              <a:gd name="connsiteY3" fmla="*/ 2334639 h 6858000"/>
              <a:gd name="connsiteX4" fmla="*/ 6040912 w 7775476"/>
              <a:gd name="connsiteY4" fmla="*/ 6690718 h 6858000"/>
              <a:gd name="connsiteX5" fmla="*/ 5876541 w 7775476"/>
              <a:gd name="connsiteY5" fmla="*/ 6858000 h 6858000"/>
              <a:gd name="connsiteX6" fmla="*/ 0 w 7775476"/>
              <a:gd name="connsiteY6" fmla="*/ 6858000 h 6858000"/>
              <a:gd name="connsiteX7" fmla="*/ 0 w 7775476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5476" h="6858000">
                <a:moveTo>
                  <a:pt x="0" y="0"/>
                </a:moveTo>
                <a:lnTo>
                  <a:pt x="7326808" y="0"/>
                </a:lnTo>
                <a:lnTo>
                  <a:pt x="7370317" y="107072"/>
                </a:lnTo>
                <a:cubicBezTo>
                  <a:pt x="7632429" y="801663"/>
                  <a:pt x="7775476" y="1551942"/>
                  <a:pt x="7775476" y="2334639"/>
                </a:cubicBezTo>
                <a:cubicBezTo>
                  <a:pt x="7775476" y="4011847"/>
                  <a:pt x="7118627" y="5540198"/>
                  <a:pt x="6040912" y="6690718"/>
                </a:cubicBezTo>
                <a:lnTo>
                  <a:pt x="5876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75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标题 1"/>
          <p:cNvSpPr>
            <a:spLocks noGrp="1"/>
          </p:cNvSpPr>
          <p:nvPr>
            <p:ph type="title" hasCustomPrompt="1"/>
          </p:nvPr>
        </p:nvSpPr>
        <p:spPr>
          <a:xfrm>
            <a:off x="1069561" y="1742554"/>
            <a:ext cx="7525799" cy="178991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5400" b="1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  <a:endParaRPr lang="zh-CN" altLang="en-US" dirty="0"/>
          </a:p>
        </p:txBody>
      </p:sp>
      <p:sp>
        <p:nvSpPr>
          <p:cNvPr id="32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1069561" y="3748822"/>
            <a:ext cx="6933903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00" b="0" spc="3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1" y="291559"/>
            <a:ext cx="2577988" cy="847493"/>
          </a:xfrm>
          <a:prstGeom prst="rect">
            <a:avLst/>
          </a:prstGeom>
        </p:spPr>
      </p:pic>
      <p:grpSp>
        <p:nvGrpSpPr>
          <p:cNvPr id="21" name="组合 20"/>
          <p:cNvGrpSpPr/>
          <p:nvPr userDrawn="1"/>
        </p:nvGrpSpPr>
        <p:grpSpPr>
          <a:xfrm>
            <a:off x="1142749" y="5385894"/>
            <a:ext cx="2895851" cy="747975"/>
            <a:chOff x="1142749" y="5535283"/>
            <a:chExt cx="2895851" cy="747975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5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2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81" t="-39299" r="3657"/>
            <a:stretch>
              <a:fillRect/>
            </a:stretch>
          </p:blipFill>
          <p:spPr>
            <a:xfrm>
              <a:off x="1231900" y="5535283"/>
              <a:ext cx="2626310" cy="455772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749" y="6027204"/>
              <a:ext cx="2895851" cy="256054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-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649" y="-13843"/>
            <a:ext cx="9178350" cy="6883762"/>
          </a:xfrm>
          <a:prstGeom prst="rect">
            <a:avLst/>
          </a:prstGeom>
        </p:spPr>
      </p:pic>
      <p:sp>
        <p:nvSpPr>
          <p:cNvPr id="15" name="任意多边形: 形状 14"/>
          <p:cNvSpPr/>
          <p:nvPr userDrawn="1"/>
        </p:nvSpPr>
        <p:spPr>
          <a:xfrm>
            <a:off x="1" y="-13844"/>
            <a:ext cx="9051317" cy="6871844"/>
          </a:xfrm>
          <a:custGeom>
            <a:avLst/>
            <a:gdLst>
              <a:gd name="connsiteX0" fmla="*/ 0 w 9051317"/>
              <a:gd name="connsiteY0" fmla="*/ 0 h 6871844"/>
              <a:gd name="connsiteX1" fmla="*/ 8724495 w 9051317"/>
              <a:gd name="connsiteY1" fmla="*/ 0 h 6871844"/>
              <a:gd name="connsiteX2" fmla="*/ 8832115 w 9051317"/>
              <a:gd name="connsiteY2" fmla="*/ 466295 h 6871844"/>
              <a:gd name="connsiteX3" fmla="*/ 9051317 w 9051317"/>
              <a:gd name="connsiteY3" fmla="*/ 2640728 h 6871844"/>
              <a:gd name="connsiteX4" fmla="*/ 8203435 w 9051317"/>
              <a:gd name="connsiteY4" fmla="*/ 6840435 h 6871844"/>
              <a:gd name="connsiteX5" fmla="*/ 8189236 w 9051317"/>
              <a:gd name="connsiteY5" fmla="*/ 6871844 h 6871844"/>
              <a:gd name="connsiteX6" fmla="*/ 0 w 9051317"/>
              <a:gd name="connsiteY6" fmla="*/ 6871844 h 6871844"/>
              <a:gd name="connsiteX7" fmla="*/ 0 w 9051317"/>
              <a:gd name="connsiteY7" fmla="*/ 0 h 687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51317" h="6871844">
                <a:moveTo>
                  <a:pt x="0" y="0"/>
                </a:moveTo>
                <a:lnTo>
                  <a:pt x="8724495" y="0"/>
                </a:lnTo>
                <a:lnTo>
                  <a:pt x="8832115" y="466295"/>
                </a:lnTo>
                <a:cubicBezTo>
                  <a:pt x="8975839" y="1168657"/>
                  <a:pt x="9051317" y="1895878"/>
                  <a:pt x="9051317" y="2640728"/>
                </a:cubicBezTo>
                <a:cubicBezTo>
                  <a:pt x="9051317" y="4130428"/>
                  <a:pt x="8749407" y="5549614"/>
                  <a:pt x="8203435" y="6840435"/>
                </a:cubicBezTo>
                <a:lnTo>
                  <a:pt x="8189236" y="6871844"/>
                </a:lnTo>
                <a:lnTo>
                  <a:pt x="0" y="687184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 userDrawn="1"/>
        </p:nvSpPr>
        <p:spPr>
          <a:xfrm>
            <a:off x="0" y="-13844"/>
            <a:ext cx="8775700" cy="6871844"/>
          </a:xfrm>
          <a:custGeom>
            <a:avLst/>
            <a:gdLst>
              <a:gd name="connsiteX0" fmla="*/ 0 w 7775476"/>
              <a:gd name="connsiteY0" fmla="*/ 0 h 6858000"/>
              <a:gd name="connsiteX1" fmla="*/ 7326808 w 7775476"/>
              <a:gd name="connsiteY1" fmla="*/ 0 h 6858000"/>
              <a:gd name="connsiteX2" fmla="*/ 7370317 w 7775476"/>
              <a:gd name="connsiteY2" fmla="*/ 107072 h 6858000"/>
              <a:gd name="connsiteX3" fmla="*/ 7775476 w 7775476"/>
              <a:gd name="connsiteY3" fmla="*/ 2334639 h 6858000"/>
              <a:gd name="connsiteX4" fmla="*/ 6040912 w 7775476"/>
              <a:gd name="connsiteY4" fmla="*/ 6690718 h 6858000"/>
              <a:gd name="connsiteX5" fmla="*/ 5876541 w 7775476"/>
              <a:gd name="connsiteY5" fmla="*/ 6858000 h 6858000"/>
              <a:gd name="connsiteX6" fmla="*/ 0 w 7775476"/>
              <a:gd name="connsiteY6" fmla="*/ 6858000 h 6858000"/>
              <a:gd name="connsiteX7" fmla="*/ 0 w 7775476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5476" h="6858000">
                <a:moveTo>
                  <a:pt x="0" y="0"/>
                </a:moveTo>
                <a:lnTo>
                  <a:pt x="7326808" y="0"/>
                </a:lnTo>
                <a:lnTo>
                  <a:pt x="7370317" y="107072"/>
                </a:lnTo>
                <a:cubicBezTo>
                  <a:pt x="7632429" y="801663"/>
                  <a:pt x="7775476" y="1551942"/>
                  <a:pt x="7775476" y="2334639"/>
                </a:cubicBezTo>
                <a:cubicBezTo>
                  <a:pt x="7775476" y="4011847"/>
                  <a:pt x="7118627" y="5540198"/>
                  <a:pt x="6040912" y="6690718"/>
                </a:cubicBezTo>
                <a:lnTo>
                  <a:pt x="5876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75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标题 1"/>
          <p:cNvSpPr>
            <a:spLocks noGrp="1"/>
          </p:cNvSpPr>
          <p:nvPr>
            <p:ph type="title" hasCustomPrompt="1"/>
          </p:nvPr>
        </p:nvSpPr>
        <p:spPr>
          <a:xfrm>
            <a:off x="1069561" y="1742554"/>
            <a:ext cx="7525799" cy="178991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5400" b="1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  <a:endParaRPr lang="zh-CN" altLang="en-US" dirty="0"/>
          </a:p>
        </p:txBody>
      </p:sp>
      <p:sp>
        <p:nvSpPr>
          <p:cNvPr id="32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1069561" y="3748822"/>
            <a:ext cx="6933903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00" b="0" spc="3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1" y="291559"/>
            <a:ext cx="2577988" cy="847493"/>
          </a:xfrm>
          <a:prstGeom prst="rect">
            <a:avLst/>
          </a:prstGeom>
        </p:spPr>
      </p:pic>
      <p:grpSp>
        <p:nvGrpSpPr>
          <p:cNvPr id="21" name="组合 20"/>
          <p:cNvGrpSpPr/>
          <p:nvPr userDrawn="1"/>
        </p:nvGrpSpPr>
        <p:grpSpPr>
          <a:xfrm>
            <a:off x="1142749" y="5385894"/>
            <a:ext cx="2895851" cy="747975"/>
            <a:chOff x="1142749" y="5535283"/>
            <a:chExt cx="2895851" cy="747975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5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2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81" t="-39299" r="3657"/>
            <a:stretch>
              <a:fillRect/>
            </a:stretch>
          </p:blipFill>
          <p:spPr>
            <a:xfrm>
              <a:off x="1231900" y="5535283"/>
              <a:ext cx="2626310" cy="455772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749" y="6027204"/>
              <a:ext cx="2895851" cy="256054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-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5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855" r="14757"/>
          <a:stretch>
            <a:fillRect/>
          </a:stretch>
        </p:blipFill>
        <p:spPr>
          <a:xfrm>
            <a:off x="12951" y="-13844"/>
            <a:ext cx="12179048" cy="6871844"/>
          </a:xfrm>
          <a:prstGeom prst="rect">
            <a:avLst/>
          </a:prstGeom>
        </p:spPr>
      </p:pic>
      <p:sp>
        <p:nvSpPr>
          <p:cNvPr id="15" name="任意多边形: 形状 14"/>
          <p:cNvSpPr/>
          <p:nvPr userDrawn="1"/>
        </p:nvSpPr>
        <p:spPr>
          <a:xfrm>
            <a:off x="1" y="-13844"/>
            <a:ext cx="9051317" cy="6871844"/>
          </a:xfrm>
          <a:custGeom>
            <a:avLst/>
            <a:gdLst>
              <a:gd name="connsiteX0" fmla="*/ 0 w 9051317"/>
              <a:gd name="connsiteY0" fmla="*/ 0 h 6871844"/>
              <a:gd name="connsiteX1" fmla="*/ 8724495 w 9051317"/>
              <a:gd name="connsiteY1" fmla="*/ 0 h 6871844"/>
              <a:gd name="connsiteX2" fmla="*/ 8832115 w 9051317"/>
              <a:gd name="connsiteY2" fmla="*/ 466295 h 6871844"/>
              <a:gd name="connsiteX3" fmla="*/ 9051317 w 9051317"/>
              <a:gd name="connsiteY3" fmla="*/ 2640728 h 6871844"/>
              <a:gd name="connsiteX4" fmla="*/ 8203435 w 9051317"/>
              <a:gd name="connsiteY4" fmla="*/ 6840435 h 6871844"/>
              <a:gd name="connsiteX5" fmla="*/ 8189236 w 9051317"/>
              <a:gd name="connsiteY5" fmla="*/ 6871844 h 6871844"/>
              <a:gd name="connsiteX6" fmla="*/ 0 w 9051317"/>
              <a:gd name="connsiteY6" fmla="*/ 6871844 h 6871844"/>
              <a:gd name="connsiteX7" fmla="*/ 0 w 9051317"/>
              <a:gd name="connsiteY7" fmla="*/ 0 h 687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51317" h="6871844">
                <a:moveTo>
                  <a:pt x="0" y="0"/>
                </a:moveTo>
                <a:lnTo>
                  <a:pt x="8724495" y="0"/>
                </a:lnTo>
                <a:lnTo>
                  <a:pt x="8832115" y="466295"/>
                </a:lnTo>
                <a:cubicBezTo>
                  <a:pt x="8975839" y="1168657"/>
                  <a:pt x="9051317" y="1895878"/>
                  <a:pt x="9051317" y="2640728"/>
                </a:cubicBezTo>
                <a:cubicBezTo>
                  <a:pt x="9051317" y="4130428"/>
                  <a:pt x="8749407" y="5549614"/>
                  <a:pt x="8203435" y="6840435"/>
                </a:cubicBezTo>
                <a:lnTo>
                  <a:pt x="8189236" y="6871844"/>
                </a:lnTo>
                <a:lnTo>
                  <a:pt x="0" y="687184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 userDrawn="1"/>
        </p:nvSpPr>
        <p:spPr>
          <a:xfrm>
            <a:off x="0" y="-13844"/>
            <a:ext cx="8775700" cy="6871844"/>
          </a:xfrm>
          <a:custGeom>
            <a:avLst/>
            <a:gdLst>
              <a:gd name="connsiteX0" fmla="*/ 0 w 7775476"/>
              <a:gd name="connsiteY0" fmla="*/ 0 h 6858000"/>
              <a:gd name="connsiteX1" fmla="*/ 7326808 w 7775476"/>
              <a:gd name="connsiteY1" fmla="*/ 0 h 6858000"/>
              <a:gd name="connsiteX2" fmla="*/ 7370317 w 7775476"/>
              <a:gd name="connsiteY2" fmla="*/ 107072 h 6858000"/>
              <a:gd name="connsiteX3" fmla="*/ 7775476 w 7775476"/>
              <a:gd name="connsiteY3" fmla="*/ 2334639 h 6858000"/>
              <a:gd name="connsiteX4" fmla="*/ 6040912 w 7775476"/>
              <a:gd name="connsiteY4" fmla="*/ 6690718 h 6858000"/>
              <a:gd name="connsiteX5" fmla="*/ 5876541 w 7775476"/>
              <a:gd name="connsiteY5" fmla="*/ 6858000 h 6858000"/>
              <a:gd name="connsiteX6" fmla="*/ 0 w 7775476"/>
              <a:gd name="connsiteY6" fmla="*/ 6858000 h 6858000"/>
              <a:gd name="connsiteX7" fmla="*/ 0 w 7775476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5476" h="6858000">
                <a:moveTo>
                  <a:pt x="0" y="0"/>
                </a:moveTo>
                <a:lnTo>
                  <a:pt x="7326808" y="0"/>
                </a:lnTo>
                <a:lnTo>
                  <a:pt x="7370317" y="107072"/>
                </a:lnTo>
                <a:cubicBezTo>
                  <a:pt x="7632429" y="801663"/>
                  <a:pt x="7775476" y="1551942"/>
                  <a:pt x="7775476" y="2334639"/>
                </a:cubicBezTo>
                <a:cubicBezTo>
                  <a:pt x="7775476" y="4011847"/>
                  <a:pt x="7118627" y="5540198"/>
                  <a:pt x="6040912" y="6690718"/>
                </a:cubicBezTo>
                <a:lnTo>
                  <a:pt x="5876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75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标题 1"/>
          <p:cNvSpPr>
            <a:spLocks noGrp="1"/>
          </p:cNvSpPr>
          <p:nvPr>
            <p:ph type="title" hasCustomPrompt="1"/>
          </p:nvPr>
        </p:nvSpPr>
        <p:spPr>
          <a:xfrm>
            <a:off x="1069561" y="1742554"/>
            <a:ext cx="7525799" cy="178991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5400" b="1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  <a:endParaRPr lang="zh-CN" altLang="en-US" dirty="0"/>
          </a:p>
        </p:txBody>
      </p:sp>
      <p:sp>
        <p:nvSpPr>
          <p:cNvPr id="32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1069561" y="3748822"/>
            <a:ext cx="6933903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00" b="0" spc="3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1" y="291559"/>
            <a:ext cx="2577988" cy="847493"/>
          </a:xfrm>
          <a:prstGeom prst="rect">
            <a:avLst/>
          </a:prstGeom>
        </p:spPr>
      </p:pic>
      <p:grpSp>
        <p:nvGrpSpPr>
          <p:cNvPr id="21" name="组合 20"/>
          <p:cNvGrpSpPr/>
          <p:nvPr userDrawn="1"/>
        </p:nvGrpSpPr>
        <p:grpSpPr>
          <a:xfrm>
            <a:off x="1142749" y="5385894"/>
            <a:ext cx="2895851" cy="747975"/>
            <a:chOff x="1142749" y="5535283"/>
            <a:chExt cx="2895851" cy="747975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81" t="-39299" r="3657"/>
            <a:stretch>
              <a:fillRect/>
            </a:stretch>
          </p:blipFill>
          <p:spPr>
            <a:xfrm>
              <a:off x="1231900" y="5535283"/>
              <a:ext cx="2626310" cy="455772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749" y="6027204"/>
              <a:ext cx="2895851" cy="256054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-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" y="0"/>
            <a:ext cx="12158227" cy="6858000"/>
          </a:xfrm>
          <a:prstGeom prst="rect">
            <a:avLst/>
          </a:prstGeom>
        </p:spPr>
      </p:pic>
      <p:sp>
        <p:nvSpPr>
          <p:cNvPr id="15" name="任意多边形: 形状 14"/>
          <p:cNvSpPr/>
          <p:nvPr userDrawn="1"/>
        </p:nvSpPr>
        <p:spPr>
          <a:xfrm>
            <a:off x="1" y="-13844"/>
            <a:ext cx="9051317" cy="6871844"/>
          </a:xfrm>
          <a:custGeom>
            <a:avLst/>
            <a:gdLst>
              <a:gd name="connsiteX0" fmla="*/ 0 w 9051317"/>
              <a:gd name="connsiteY0" fmla="*/ 0 h 6871844"/>
              <a:gd name="connsiteX1" fmla="*/ 8724495 w 9051317"/>
              <a:gd name="connsiteY1" fmla="*/ 0 h 6871844"/>
              <a:gd name="connsiteX2" fmla="*/ 8832115 w 9051317"/>
              <a:gd name="connsiteY2" fmla="*/ 466295 h 6871844"/>
              <a:gd name="connsiteX3" fmla="*/ 9051317 w 9051317"/>
              <a:gd name="connsiteY3" fmla="*/ 2640728 h 6871844"/>
              <a:gd name="connsiteX4" fmla="*/ 8203435 w 9051317"/>
              <a:gd name="connsiteY4" fmla="*/ 6840435 h 6871844"/>
              <a:gd name="connsiteX5" fmla="*/ 8189236 w 9051317"/>
              <a:gd name="connsiteY5" fmla="*/ 6871844 h 6871844"/>
              <a:gd name="connsiteX6" fmla="*/ 0 w 9051317"/>
              <a:gd name="connsiteY6" fmla="*/ 6871844 h 6871844"/>
              <a:gd name="connsiteX7" fmla="*/ 0 w 9051317"/>
              <a:gd name="connsiteY7" fmla="*/ 0 h 687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51317" h="6871844">
                <a:moveTo>
                  <a:pt x="0" y="0"/>
                </a:moveTo>
                <a:lnTo>
                  <a:pt x="8724495" y="0"/>
                </a:lnTo>
                <a:lnTo>
                  <a:pt x="8832115" y="466295"/>
                </a:lnTo>
                <a:cubicBezTo>
                  <a:pt x="8975839" y="1168657"/>
                  <a:pt x="9051317" y="1895878"/>
                  <a:pt x="9051317" y="2640728"/>
                </a:cubicBezTo>
                <a:cubicBezTo>
                  <a:pt x="9051317" y="4130428"/>
                  <a:pt x="8749407" y="5549614"/>
                  <a:pt x="8203435" y="6840435"/>
                </a:cubicBezTo>
                <a:lnTo>
                  <a:pt x="8189236" y="6871844"/>
                </a:lnTo>
                <a:lnTo>
                  <a:pt x="0" y="687184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 userDrawn="1"/>
        </p:nvSpPr>
        <p:spPr>
          <a:xfrm>
            <a:off x="0" y="-13844"/>
            <a:ext cx="8775700" cy="6871844"/>
          </a:xfrm>
          <a:custGeom>
            <a:avLst/>
            <a:gdLst>
              <a:gd name="connsiteX0" fmla="*/ 0 w 7775476"/>
              <a:gd name="connsiteY0" fmla="*/ 0 h 6858000"/>
              <a:gd name="connsiteX1" fmla="*/ 7326808 w 7775476"/>
              <a:gd name="connsiteY1" fmla="*/ 0 h 6858000"/>
              <a:gd name="connsiteX2" fmla="*/ 7370317 w 7775476"/>
              <a:gd name="connsiteY2" fmla="*/ 107072 h 6858000"/>
              <a:gd name="connsiteX3" fmla="*/ 7775476 w 7775476"/>
              <a:gd name="connsiteY3" fmla="*/ 2334639 h 6858000"/>
              <a:gd name="connsiteX4" fmla="*/ 6040912 w 7775476"/>
              <a:gd name="connsiteY4" fmla="*/ 6690718 h 6858000"/>
              <a:gd name="connsiteX5" fmla="*/ 5876541 w 7775476"/>
              <a:gd name="connsiteY5" fmla="*/ 6858000 h 6858000"/>
              <a:gd name="connsiteX6" fmla="*/ 0 w 7775476"/>
              <a:gd name="connsiteY6" fmla="*/ 6858000 h 6858000"/>
              <a:gd name="connsiteX7" fmla="*/ 0 w 7775476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5476" h="6858000">
                <a:moveTo>
                  <a:pt x="0" y="0"/>
                </a:moveTo>
                <a:lnTo>
                  <a:pt x="7326808" y="0"/>
                </a:lnTo>
                <a:lnTo>
                  <a:pt x="7370317" y="107072"/>
                </a:lnTo>
                <a:cubicBezTo>
                  <a:pt x="7632429" y="801663"/>
                  <a:pt x="7775476" y="1551942"/>
                  <a:pt x="7775476" y="2334639"/>
                </a:cubicBezTo>
                <a:cubicBezTo>
                  <a:pt x="7775476" y="4011847"/>
                  <a:pt x="7118627" y="5540198"/>
                  <a:pt x="6040912" y="6690718"/>
                </a:cubicBezTo>
                <a:lnTo>
                  <a:pt x="5876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75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标题 1"/>
          <p:cNvSpPr>
            <a:spLocks noGrp="1"/>
          </p:cNvSpPr>
          <p:nvPr>
            <p:ph type="title" hasCustomPrompt="1"/>
          </p:nvPr>
        </p:nvSpPr>
        <p:spPr>
          <a:xfrm>
            <a:off x="1069561" y="1742554"/>
            <a:ext cx="7525799" cy="178991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5400" b="1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  <a:endParaRPr lang="zh-CN" altLang="en-US" dirty="0"/>
          </a:p>
        </p:txBody>
      </p:sp>
      <p:sp>
        <p:nvSpPr>
          <p:cNvPr id="32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1069561" y="3748822"/>
            <a:ext cx="6933903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00" b="0" spc="3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1" y="291559"/>
            <a:ext cx="2577988" cy="847493"/>
          </a:xfrm>
          <a:prstGeom prst="rect">
            <a:avLst/>
          </a:prstGeom>
        </p:spPr>
      </p:pic>
      <p:grpSp>
        <p:nvGrpSpPr>
          <p:cNvPr id="21" name="组合 20"/>
          <p:cNvGrpSpPr/>
          <p:nvPr userDrawn="1"/>
        </p:nvGrpSpPr>
        <p:grpSpPr>
          <a:xfrm>
            <a:off x="1142749" y="5385894"/>
            <a:ext cx="2895851" cy="747975"/>
            <a:chOff x="1142749" y="5535283"/>
            <a:chExt cx="2895851" cy="747975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5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2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81" t="-39299" r="3657"/>
            <a:stretch>
              <a:fillRect/>
            </a:stretch>
          </p:blipFill>
          <p:spPr>
            <a:xfrm>
              <a:off x="1231900" y="5535283"/>
              <a:ext cx="2626310" cy="455772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749" y="6027204"/>
              <a:ext cx="2895851" cy="256054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010"/>
          <p:cNvSpPr txBox="1"/>
          <p:nvPr userDrawn="1"/>
        </p:nvSpPr>
        <p:spPr>
          <a:xfrm>
            <a:off x="921270" y="2093253"/>
            <a:ext cx="2282428" cy="78105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defTabSz="457200">
              <a:lnSpc>
                <a:spcPct val="83000"/>
              </a:lnSpc>
            </a:pPr>
            <a:r>
              <a:rPr lang="zh-CN" altLang="en-US" sz="6125" spc="-123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9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Object 2011"/>
          <p:cNvSpPr txBox="1"/>
          <p:nvPr userDrawn="1"/>
        </p:nvSpPr>
        <p:spPr>
          <a:xfrm>
            <a:off x="771525" y="3213440"/>
            <a:ext cx="2781300" cy="4572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defTabSz="457200"/>
            <a:r>
              <a:rPr lang="en-US" altLang="zh-CN" sz="3000" spc="12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9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任意多边形: 形状 20"/>
          <p:cNvSpPr/>
          <p:nvPr userDrawn="1"/>
        </p:nvSpPr>
        <p:spPr>
          <a:xfrm>
            <a:off x="-21616" y="-26544"/>
            <a:ext cx="3958617" cy="6884544"/>
          </a:xfrm>
          <a:custGeom>
            <a:avLst/>
            <a:gdLst>
              <a:gd name="connsiteX0" fmla="*/ 0 w 9051317"/>
              <a:gd name="connsiteY0" fmla="*/ 0 h 6871844"/>
              <a:gd name="connsiteX1" fmla="*/ 8724495 w 9051317"/>
              <a:gd name="connsiteY1" fmla="*/ 0 h 6871844"/>
              <a:gd name="connsiteX2" fmla="*/ 8832115 w 9051317"/>
              <a:gd name="connsiteY2" fmla="*/ 466295 h 6871844"/>
              <a:gd name="connsiteX3" fmla="*/ 9051317 w 9051317"/>
              <a:gd name="connsiteY3" fmla="*/ 2640728 h 6871844"/>
              <a:gd name="connsiteX4" fmla="*/ 8203435 w 9051317"/>
              <a:gd name="connsiteY4" fmla="*/ 6840435 h 6871844"/>
              <a:gd name="connsiteX5" fmla="*/ 8189236 w 9051317"/>
              <a:gd name="connsiteY5" fmla="*/ 6871844 h 6871844"/>
              <a:gd name="connsiteX6" fmla="*/ 0 w 9051317"/>
              <a:gd name="connsiteY6" fmla="*/ 6871844 h 6871844"/>
              <a:gd name="connsiteX7" fmla="*/ 0 w 9051317"/>
              <a:gd name="connsiteY7" fmla="*/ 0 h 6871844"/>
              <a:gd name="connsiteX0-1" fmla="*/ 5092700 w 9051317"/>
              <a:gd name="connsiteY0-2" fmla="*/ 0 h 6884544"/>
              <a:gd name="connsiteX1-3" fmla="*/ 8724495 w 9051317"/>
              <a:gd name="connsiteY1-4" fmla="*/ 12700 h 6884544"/>
              <a:gd name="connsiteX2-5" fmla="*/ 8832115 w 9051317"/>
              <a:gd name="connsiteY2-6" fmla="*/ 478995 h 6884544"/>
              <a:gd name="connsiteX3-7" fmla="*/ 9051317 w 9051317"/>
              <a:gd name="connsiteY3-8" fmla="*/ 2653428 h 6884544"/>
              <a:gd name="connsiteX4-9" fmla="*/ 8203435 w 9051317"/>
              <a:gd name="connsiteY4-10" fmla="*/ 6853135 h 6884544"/>
              <a:gd name="connsiteX5-11" fmla="*/ 8189236 w 9051317"/>
              <a:gd name="connsiteY5-12" fmla="*/ 6884544 h 6884544"/>
              <a:gd name="connsiteX6-13" fmla="*/ 0 w 9051317"/>
              <a:gd name="connsiteY6-14" fmla="*/ 6884544 h 6884544"/>
              <a:gd name="connsiteX7-15" fmla="*/ 5092700 w 9051317"/>
              <a:gd name="connsiteY7-16" fmla="*/ 0 h 6884544"/>
              <a:gd name="connsiteX0-17" fmla="*/ 0 w 3958617"/>
              <a:gd name="connsiteY0-18" fmla="*/ 0 h 6884544"/>
              <a:gd name="connsiteX1-19" fmla="*/ 3631795 w 3958617"/>
              <a:gd name="connsiteY1-20" fmla="*/ 12700 h 6884544"/>
              <a:gd name="connsiteX2-21" fmla="*/ 3739415 w 3958617"/>
              <a:gd name="connsiteY2-22" fmla="*/ 478995 h 6884544"/>
              <a:gd name="connsiteX3-23" fmla="*/ 3958617 w 3958617"/>
              <a:gd name="connsiteY3-24" fmla="*/ 2653428 h 6884544"/>
              <a:gd name="connsiteX4-25" fmla="*/ 3110735 w 3958617"/>
              <a:gd name="connsiteY4-26" fmla="*/ 6853135 h 6884544"/>
              <a:gd name="connsiteX5-27" fmla="*/ 3096536 w 3958617"/>
              <a:gd name="connsiteY5-28" fmla="*/ 6884544 h 6884544"/>
              <a:gd name="connsiteX6-29" fmla="*/ 0 w 3958617"/>
              <a:gd name="connsiteY6-30" fmla="*/ 6884544 h 6884544"/>
              <a:gd name="connsiteX7-31" fmla="*/ 0 w 3958617"/>
              <a:gd name="connsiteY7-32" fmla="*/ 0 h 68845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958617" h="6884544">
                <a:moveTo>
                  <a:pt x="0" y="0"/>
                </a:moveTo>
                <a:lnTo>
                  <a:pt x="3631795" y="12700"/>
                </a:lnTo>
                <a:lnTo>
                  <a:pt x="3739415" y="478995"/>
                </a:lnTo>
                <a:cubicBezTo>
                  <a:pt x="3883139" y="1181357"/>
                  <a:pt x="3958617" y="1908578"/>
                  <a:pt x="3958617" y="2653428"/>
                </a:cubicBezTo>
                <a:cubicBezTo>
                  <a:pt x="3958617" y="4143128"/>
                  <a:pt x="3656707" y="5562314"/>
                  <a:pt x="3110735" y="6853135"/>
                </a:cubicBezTo>
                <a:lnTo>
                  <a:pt x="3096536" y="6884544"/>
                </a:lnTo>
                <a:lnTo>
                  <a:pt x="0" y="688454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任意多边形: 形状 21"/>
          <p:cNvSpPr/>
          <p:nvPr userDrawn="1"/>
        </p:nvSpPr>
        <p:spPr>
          <a:xfrm>
            <a:off x="-8917" y="-26544"/>
            <a:ext cx="3670300" cy="6884544"/>
          </a:xfrm>
          <a:custGeom>
            <a:avLst/>
            <a:gdLst>
              <a:gd name="connsiteX0" fmla="*/ 0 w 7775476"/>
              <a:gd name="connsiteY0" fmla="*/ 0 h 6858000"/>
              <a:gd name="connsiteX1" fmla="*/ 7326808 w 7775476"/>
              <a:gd name="connsiteY1" fmla="*/ 0 h 6858000"/>
              <a:gd name="connsiteX2" fmla="*/ 7370317 w 7775476"/>
              <a:gd name="connsiteY2" fmla="*/ 107072 h 6858000"/>
              <a:gd name="connsiteX3" fmla="*/ 7775476 w 7775476"/>
              <a:gd name="connsiteY3" fmla="*/ 2334639 h 6858000"/>
              <a:gd name="connsiteX4" fmla="*/ 6040912 w 7775476"/>
              <a:gd name="connsiteY4" fmla="*/ 6690718 h 6858000"/>
              <a:gd name="connsiteX5" fmla="*/ 5876541 w 7775476"/>
              <a:gd name="connsiteY5" fmla="*/ 6858000 h 6858000"/>
              <a:gd name="connsiteX6" fmla="*/ 0 w 7775476"/>
              <a:gd name="connsiteY6" fmla="*/ 6858000 h 6858000"/>
              <a:gd name="connsiteX7" fmla="*/ 0 w 7775476"/>
              <a:gd name="connsiteY7" fmla="*/ 0 h 6858000"/>
              <a:gd name="connsiteX0-1" fmla="*/ 4523504 w 7775476"/>
              <a:gd name="connsiteY0-2" fmla="*/ 0 h 6870674"/>
              <a:gd name="connsiteX1-3" fmla="*/ 7326808 w 7775476"/>
              <a:gd name="connsiteY1-4" fmla="*/ 12674 h 6870674"/>
              <a:gd name="connsiteX2-5" fmla="*/ 7370317 w 7775476"/>
              <a:gd name="connsiteY2-6" fmla="*/ 119746 h 6870674"/>
              <a:gd name="connsiteX3-7" fmla="*/ 7775476 w 7775476"/>
              <a:gd name="connsiteY3-8" fmla="*/ 2347313 h 6870674"/>
              <a:gd name="connsiteX4-9" fmla="*/ 6040912 w 7775476"/>
              <a:gd name="connsiteY4-10" fmla="*/ 6703392 h 6870674"/>
              <a:gd name="connsiteX5-11" fmla="*/ 5876541 w 7775476"/>
              <a:gd name="connsiteY5-12" fmla="*/ 6870674 h 6870674"/>
              <a:gd name="connsiteX6-13" fmla="*/ 0 w 7775476"/>
              <a:gd name="connsiteY6-14" fmla="*/ 6870674 h 6870674"/>
              <a:gd name="connsiteX7-15" fmla="*/ 4523504 w 7775476"/>
              <a:gd name="connsiteY7-16" fmla="*/ 0 h 6870674"/>
              <a:gd name="connsiteX0-17" fmla="*/ 0 w 3251972"/>
              <a:gd name="connsiteY0-18" fmla="*/ 0 h 6870674"/>
              <a:gd name="connsiteX1-19" fmla="*/ 2803304 w 3251972"/>
              <a:gd name="connsiteY1-20" fmla="*/ 12674 h 6870674"/>
              <a:gd name="connsiteX2-21" fmla="*/ 2846813 w 3251972"/>
              <a:gd name="connsiteY2-22" fmla="*/ 119746 h 6870674"/>
              <a:gd name="connsiteX3-23" fmla="*/ 3251972 w 3251972"/>
              <a:gd name="connsiteY3-24" fmla="*/ 2347313 h 6870674"/>
              <a:gd name="connsiteX4-25" fmla="*/ 1517408 w 3251972"/>
              <a:gd name="connsiteY4-26" fmla="*/ 6703392 h 6870674"/>
              <a:gd name="connsiteX5-27" fmla="*/ 1353037 w 3251972"/>
              <a:gd name="connsiteY5-28" fmla="*/ 6870674 h 6870674"/>
              <a:gd name="connsiteX6-29" fmla="*/ 0 w 3251972"/>
              <a:gd name="connsiteY6-30" fmla="*/ 6858000 h 6870674"/>
              <a:gd name="connsiteX7-31" fmla="*/ 0 w 3251972"/>
              <a:gd name="connsiteY7-32" fmla="*/ 0 h 68706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251972" h="6870674">
                <a:moveTo>
                  <a:pt x="0" y="0"/>
                </a:moveTo>
                <a:lnTo>
                  <a:pt x="2803304" y="12674"/>
                </a:lnTo>
                <a:lnTo>
                  <a:pt x="2846813" y="119746"/>
                </a:lnTo>
                <a:cubicBezTo>
                  <a:pt x="3108925" y="814337"/>
                  <a:pt x="3251972" y="1564616"/>
                  <a:pt x="3251972" y="2347313"/>
                </a:cubicBezTo>
                <a:cubicBezTo>
                  <a:pt x="3251972" y="4024521"/>
                  <a:pt x="2595123" y="5552872"/>
                  <a:pt x="1517408" y="6703392"/>
                </a:cubicBezTo>
                <a:lnTo>
                  <a:pt x="1353037" y="6870674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75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Object 109"/>
          <p:cNvSpPr txBox="1"/>
          <p:nvPr userDrawn="1"/>
        </p:nvSpPr>
        <p:spPr>
          <a:xfrm>
            <a:off x="662967" y="1546526"/>
            <a:ext cx="2146653" cy="877385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 defTabSz="457200">
              <a:lnSpc>
                <a:spcPct val="105000"/>
              </a:lnSpc>
            </a:pPr>
            <a:r>
              <a:rPr lang="zh-CN" altLang="en-US" sz="4400" b="1" spc="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  <a:endParaRPr lang="en-US" altLang="zh-CN" sz="4400" b="1" spc="6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4" name="直接连接符 23"/>
          <p:cNvCxnSpPr/>
          <p:nvPr userDrawn="1"/>
        </p:nvCxnSpPr>
        <p:spPr>
          <a:xfrm>
            <a:off x="978420" y="2566566"/>
            <a:ext cx="148582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078570" y="6413501"/>
            <a:ext cx="103723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0CFBD"/>
                </a:solidFill>
              </a:defRPr>
            </a:lvl1pPr>
          </a:lstStyle>
          <a:p>
            <a:fld id="{548644C6-89F0-466C-949F-E70AD72679A8}" type="slidenum">
              <a:rPr lang="zh-CN" altLang="en-US" smtClean="0"/>
            </a:fld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6" r="68249"/>
          <a:stretch>
            <a:fillRect/>
          </a:stretch>
        </p:blipFill>
        <p:spPr>
          <a:xfrm>
            <a:off x="1119809" y="2801269"/>
            <a:ext cx="1181100" cy="13204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3"/>
          <p:cNvSpPr>
            <a:spLocks noGrp="1"/>
          </p:cNvSpPr>
          <p:nvPr>
            <p:ph type="title"/>
          </p:nvPr>
        </p:nvSpPr>
        <p:spPr>
          <a:xfrm>
            <a:off x="1050587" y="3066615"/>
            <a:ext cx="10272409" cy="724770"/>
          </a:xfrm>
          <a:prstGeom prst="rect">
            <a:avLst/>
          </a:prstGeom>
          <a:noFill/>
          <a:effectLst/>
        </p:spPr>
        <p:txBody>
          <a:bodyPr anchor="b"/>
          <a:lstStyle>
            <a:lvl1pPr algn="ctr">
              <a:defRPr sz="4400" b="1" spc="300">
                <a:solidFill>
                  <a:srgbClr val="175F8B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9" name="文本占位符 38"/>
          <p:cNvSpPr>
            <a:spLocks noGrp="1"/>
          </p:cNvSpPr>
          <p:nvPr>
            <p:ph type="body" sz="quarter" idx="11" hasCustomPrompt="1"/>
          </p:nvPr>
        </p:nvSpPr>
        <p:spPr>
          <a:xfrm>
            <a:off x="1050587" y="4054966"/>
            <a:ext cx="10272409" cy="153426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1" name="矩形: 剪去单角 30"/>
          <p:cNvSpPr/>
          <p:nvPr userDrawn="1"/>
        </p:nvSpPr>
        <p:spPr>
          <a:xfrm rot="5400000" flipV="1">
            <a:off x="6070791" y="736789"/>
            <a:ext cx="45719" cy="12196703"/>
          </a:xfrm>
          <a:prstGeom prst="snip1Rect">
            <a:avLst>
              <a:gd name="adj" fmla="val 0"/>
            </a:avLst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0" name="矩形: 圆顶角 9"/>
          <p:cNvSpPr/>
          <p:nvPr userDrawn="1"/>
        </p:nvSpPr>
        <p:spPr>
          <a:xfrm flipV="1">
            <a:off x="0" y="-1"/>
            <a:ext cx="12192000" cy="2411846"/>
          </a:xfrm>
          <a:prstGeom prst="round2SameRect">
            <a:avLst>
              <a:gd name="adj1" fmla="val 38659"/>
              <a:gd name="adj2" fmla="val 0"/>
            </a:avLst>
          </a:prstGeom>
          <a:solidFill>
            <a:srgbClr val="175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078570" y="6413501"/>
            <a:ext cx="103723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0CFBD"/>
                </a:solidFill>
              </a:defRPr>
            </a:lvl1pPr>
          </a:lstStyle>
          <a:p>
            <a:fld id="{548644C6-89F0-466C-949F-E70AD72679A8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13"/>
          <p:cNvSpPr txBox="1"/>
          <p:nvPr userDrawn="1"/>
        </p:nvSpPr>
        <p:spPr>
          <a:xfrm>
            <a:off x="9836672" y="-510395"/>
            <a:ext cx="2483796" cy="492319"/>
          </a:xfrm>
          <a:prstGeom prst="rect">
            <a:avLst/>
          </a:prstGeom>
          <a:noFill/>
          <a:effectLst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300">
                <a:solidFill>
                  <a:srgbClr val="A6203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b="0" i="1" dirty="0"/>
              <a:t>SJTU</a:t>
            </a:r>
            <a:endParaRPr lang="zh-CN" altLang="en-US" sz="1800" b="0" i="1" dirty="0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8330949" y="732786"/>
            <a:ext cx="2895851" cy="747975"/>
            <a:chOff x="1142749" y="5535283"/>
            <a:chExt cx="2895851" cy="74797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81" t="-39299" r="3657"/>
            <a:stretch>
              <a:fillRect/>
            </a:stretch>
          </p:blipFill>
          <p:spPr>
            <a:xfrm>
              <a:off x="1231900" y="5535283"/>
              <a:ext cx="2626310" cy="45577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749" y="6027204"/>
              <a:ext cx="2895851" cy="256054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顶角 6"/>
          <p:cNvSpPr/>
          <p:nvPr userDrawn="1"/>
        </p:nvSpPr>
        <p:spPr>
          <a:xfrm rot="16200000" flipV="1">
            <a:off x="4364979" y="-859726"/>
            <a:ext cx="1164073" cy="991148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: 圆顶角 9"/>
          <p:cNvSpPr/>
          <p:nvPr userDrawn="1"/>
        </p:nvSpPr>
        <p:spPr>
          <a:xfrm rot="16200000" flipV="1">
            <a:off x="4698772" y="-2328498"/>
            <a:ext cx="1681026" cy="1107857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175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标题 13"/>
          <p:cNvSpPr>
            <a:spLocks noGrp="1"/>
          </p:cNvSpPr>
          <p:nvPr>
            <p:ph type="title"/>
          </p:nvPr>
        </p:nvSpPr>
        <p:spPr>
          <a:xfrm>
            <a:off x="1050587" y="2848403"/>
            <a:ext cx="10272409" cy="724770"/>
          </a:xfrm>
          <a:prstGeom prst="rect">
            <a:avLst/>
          </a:prstGeom>
          <a:noFill/>
          <a:effectLst/>
        </p:spPr>
        <p:txBody>
          <a:bodyPr anchor="t"/>
          <a:lstStyle>
            <a:lvl1pPr algn="l">
              <a:defRPr sz="4400" b="1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9" name="文本占位符 38"/>
          <p:cNvSpPr>
            <a:spLocks noGrp="1"/>
          </p:cNvSpPr>
          <p:nvPr>
            <p:ph type="body" sz="quarter" idx="11" hasCustomPrompt="1"/>
          </p:nvPr>
        </p:nvSpPr>
        <p:spPr>
          <a:xfrm>
            <a:off x="1050587" y="4125798"/>
            <a:ext cx="10272409" cy="153426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078570" y="6413501"/>
            <a:ext cx="103723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48644C6-89F0-466C-949F-E70AD72679A8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6" r="68249"/>
          <a:stretch>
            <a:fillRect/>
          </a:stretch>
        </p:blipFill>
        <p:spPr>
          <a:xfrm>
            <a:off x="9793909" y="2550562"/>
            <a:ext cx="1181100" cy="13204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3"/>
          <p:cNvSpPr>
            <a:spLocks noGrp="1"/>
          </p:cNvSpPr>
          <p:nvPr>
            <p:ph type="title"/>
          </p:nvPr>
        </p:nvSpPr>
        <p:spPr>
          <a:xfrm>
            <a:off x="1418471" y="1216448"/>
            <a:ext cx="10468729" cy="775349"/>
          </a:xfrm>
          <a:prstGeom prst="rect">
            <a:avLst/>
          </a:prstGeom>
          <a:noFill/>
          <a:effectLst/>
        </p:spPr>
        <p:txBody>
          <a:bodyPr anchor="ctr"/>
          <a:lstStyle>
            <a:lvl1pPr algn="l">
              <a:defRPr sz="4400" b="1" spc="300">
                <a:solidFill>
                  <a:srgbClr val="175F8B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9" name="文本占位符 38"/>
          <p:cNvSpPr>
            <a:spLocks noGrp="1"/>
          </p:cNvSpPr>
          <p:nvPr>
            <p:ph type="body" sz="quarter" idx="11" hasCustomPrompt="1"/>
          </p:nvPr>
        </p:nvSpPr>
        <p:spPr>
          <a:xfrm>
            <a:off x="1418471" y="2746674"/>
            <a:ext cx="9845113" cy="1534265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lnSpc>
                <a:spcPct val="130000"/>
              </a:lnSpc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418471" y="2344233"/>
            <a:ext cx="9554329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圆顶角 11"/>
          <p:cNvSpPr/>
          <p:nvPr userDrawn="1"/>
        </p:nvSpPr>
        <p:spPr>
          <a:xfrm rot="16200000" flipV="1">
            <a:off x="-2540271" y="3174998"/>
            <a:ext cx="5817139" cy="73660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175F8B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078570" y="6413501"/>
            <a:ext cx="103723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0CFBD"/>
                </a:solidFill>
              </a:defRPr>
            </a:lvl1pPr>
          </a:lstStyle>
          <a:p>
            <a:fld id="{548644C6-89F0-466C-949F-E70AD72679A8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6" r="68249"/>
          <a:stretch>
            <a:fillRect/>
          </a:stretch>
        </p:blipFill>
        <p:spPr>
          <a:xfrm>
            <a:off x="86033" y="748756"/>
            <a:ext cx="564529" cy="63113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078570" y="6413501"/>
            <a:ext cx="103723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0CFBD"/>
                </a:solidFill>
              </a:defRPr>
            </a:lvl1pPr>
          </a:lstStyle>
          <a:p>
            <a:fld id="{548644C6-89F0-466C-949F-E70AD72679A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10.xml"/><Relationship Id="rId11" Type="http://schemas.openxmlformats.org/officeDocument/2006/relationships/image" Target="../media/image29.png"/><Relationship Id="rId10" Type="http://schemas.openxmlformats.org/officeDocument/2006/relationships/image" Target="../media/image28.png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069561" y="1166609"/>
            <a:ext cx="7525799" cy="1789918"/>
          </a:xfrm>
        </p:spPr>
        <p:txBody>
          <a:bodyPr/>
          <a:lstStyle/>
          <a:p>
            <a:r>
              <a:rPr lang="en-US" sz="4000" spc="600" dirty="0"/>
              <a:t>IBE from Lattices with More Compactness in the Standard Model</a:t>
            </a:r>
            <a:endParaRPr lang="en-US" sz="4000" spc="600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1"/>
          </p:nvPr>
        </p:nvSpPr>
        <p:spPr>
          <a:xfrm>
            <a:off x="1069340" y="3126740"/>
            <a:ext cx="7348220" cy="1251585"/>
          </a:xfrm>
        </p:spPr>
        <p:txBody>
          <a:bodyPr/>
          <a:lstStyle/>
          <a:p>
            <a:r>
              <a:rPr lang="en-US" altLang="zh-CN" spc="600" dirty="0"/>
              <a:t>Weidan Ji, Zhedong Wang, </a:t>
            </a:r>
            <a:r>
              <a:rPr lang="en-US" altLang="zh-CN" b="1" spc="600" dirty="0">
                <a:solidFill>
                  <a:srgbClr val="FF0000"/>
                </a:solidFill>
              </a:rPr>
              <a:t>Haoxiang Jin</a:t>
            </a:r>
            <a:r>
              <a:rPr lang="en-US" altLang="zh-CN" spc="600" dirty="0"/>
              <a:t>, Geng Wang, Dawu Gu</a:t>
            </a:r>
            <a:endParaRPr lang="en-US" altLang="zh-CN" spc="600" dirty="0"/>
          </a:p>
          <a:p>
            <a:r>
              <a:rPr lang="en-US" altLang="zh-CN" spc="600" dirty="0"/>
              <a:t>Shanghai Jiao Tong University</a:t>
            </a:r>
            <a:endParaRPr lang="en-US" altLang="zh-CN" spc="600" dirty="0"/>
          </a:p>
        </p:txBody>
      </p:sp>
      <p:sp>
        <p:nvSpPr>
          <p:cNvPr id="2" name="文本占位符 9"/>
          <p:cNvSpPr>
            <a:spLocks noGrp="1"/>
          </p:cNvSpPr>
          <p:nvPr/>
        </p:nvSpPr>
        <p:spPr>
          <a:xfrm>
            <a:off x="1069340" y="4548505"/>
            <a:ext cx="6934200" cy="90043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3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pc="600" dirty="0"/>
              <a:t>Qi Wang</a:t>
            </a:r>
            <a:endParaRPr lang="en-US" altLang="zh-CN" spc="600" dirty="0"/>
          </a:p>
          <a:p>
            <a:r>
              <a:rPr lang="en-US" altLang="zh-CN" spc="600" dirty="0"/>
              <a:t>Heilongjiang University</a:t>
            </a:r>
            <a:endParaRPr lang="en-US" altLang="zh-CN" spc="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NTRU Assumption and NTRU Lattice</a:t>
            </a:r>
            <a:endParaRPr lang="en-US" altLang="zh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占位符 2"/>
              <p:cNvSpPr>
                <a:spLocks noGrp="1"/>
              </p:cNvSpPr>
              <p:nvPr>
                <p:ph type="body" sz="quarter" idx="14"/>
              </p:nvPr>
            </p:nvSpPr>
            <p:spPr/>
            <p:txBody>
              <a:bodyPr/>
              <a:lstStyle/>
              <a:p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NTRU Assumption [HHGP+03, SS11]</a:t>
                </a: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u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sSub>
                      <m:sSubPr>
                        <m:ctrlP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</m:sub>
                    </m:sSub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,  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f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g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𝜒</m:t>
                    </m:r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 and let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h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f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g</m:t>
                    </m:r>
                  </m:oMath>
                </a14:m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u</m:t>
                      </m:r>
                      <m:sSub>
                        <m:sSubPr>
                          <m:ctrlPr>
                            <a:rPr lang="en-US" altLang="zh-CN" b="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altLang="zh-CN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c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f</m:t>
                      </m:r>
                      <m: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g</m:t>
                      </m:r>
                    </m:oMath>
                  </m:oMathPara>
                </a14:m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NTRU Trapdoor</a:t>
                </a: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a = </a:t>
                </a:r>
                <a14:m>
                  <m:oMath xmlns:m="http://schemas.openxmlformats.org/officeDocument/2006/math"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(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1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h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)</m:t>
                    </m:r>
                    <m:r>
                      <a:rPr lang="en-US" altLang="zh-CN" dirty="0">
                        <a:latin typeface="Cambria Math" panose="02040503050406030204" charset="0"/>
                        <a:cs typeface="Cambria Math" panose="02040503050406030204" charset="0"/>
                      </a:rPr>
                      <m:t>∈</m:t>
                    </m:r>
                    <m:sSubSup>
                      <m:sSubSupPr>
                        <m:ctrlP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</m:sub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 and its trapdoor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a</m:t>
                        </m:r>
                      </m:sub>
                    </m:sSub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d>
                      <m:dPr>
                        <m:ctrlP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b="0" dirty="0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b="0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b="0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f</m:t>
                              </m:r>
                            </m:e>
                            <m:e>
                              <m:r>
                                <a:rPr lang="en-US" altLang="zh-CN" b="0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b="0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F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g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G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CN" dirty="0">
                        <a:latin typeface="Cambria Math" panose="02040503050406030204" charset="0"/>
                        <a:cs typeface="Cambria Math" panose="02040503050406030204" charset="0"/>
                      </a:rPr>
                      <m:t>∈</m:t>
                    </m:r>
                    <m:sSup>
                      <m:sSupPr>
                        <m:ctrlPr>
                          <a:rPr lang="en-US" altLang="zh-CN" b="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b="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𝑅</m:t>
                        </m:r>
                      </m:e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  <m:r>
                          <a:rPr lang="en-US" altLang="zh-CN" b="0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×</m:t>
                        </m:r>
                        <m:r>
                          <a:rPr lang="en-US" altLang="zh-CN" b="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 where F and G are small polynomials such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fG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gF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q</m:t>
                    </m:r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.</a:t>
                </a: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endParaRPr lang="en-US" altLang="zh-CN" b="0" i="1" dirty="0"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3" name="文本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blipFill rotWithShape="1">
                <a:blip r:embed="rId1"/>
                <a:stretch>
                  <a:fillRect l="-5" b="-284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8644C6-89F0-466C-949F-E70AD72679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SampleLeft and SampleRight</a:t>
            </a:r>
            <a:endParaRPr lang="en-US" altLang="zh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占位符 2"/>
              <p:cNvSpPr>
                <a:spLocks noGrp="1"/>
              </p:cNvSpPr>
              <p:nvPr>
                <p:ph type="body" sz="quarter" idx="14"/>
              </p:nvPr>
            </p:nvSpPr>
            <p:spPr/>
            <p:txBody>
              <a:bodyPr/>
              <a:lstStyle/>
              <a:p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SampleLeft [CHKP10]</a:t>
                </a: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A</m:t>
                        </m:r>
                      </m:sub>
                    </m:sSub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 the trapdoor of </a:t>
                </a:r>
                <a14:m>
                  <m:oMath xmlns:m="http://schemas.openxmlformats.org/officeDocument/2006/math"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A</m:t>
                    </m:r>
                    <m:r>
                      <a:rPr lang="en-US" altLang="zh-CN" dirty="0">
                        <a:latin typeface="Cambria Math" panose="02040503050406030204" charset="0"/>
                        <a:cs typeface="Cambria Math" panose="02040503050406030204" charset="0"/>
                      </a:rPr>
                      <m:t>∈</m:t>
                    </m:r>
                    <m:sSubSup>
                      <m:sSubSupPr>
                        <m:ctrlP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b="1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ℤ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</m:sub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𝑛</m:t>
                        </m:r>
                        <m:r>
                          <a:rPr lang="en-US" altLang="zh-CN" b="0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×</m:t>
                        </m:r>
                        <m:r>
                          <a:rPr lang="en-US" altLang="zh-CN" b="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, we can use SampleLeft to get the trapdoor of </a:t>
                </a:r>
                <a14:m>
                  <m:oMath xmlns:m="http://schemas.openxmlformats.org/officeDocument/2006/math"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(A|B)</m:t>
                    </m:r>
                    <m:r>
                      <a:rPr lang="en-US" altLang="zh-CN" dirty="0">
                        <a:latin typeface="Cambria Math" panose="02040503050406030204" charset="0"/>
                        <a:cs typeface="Cambria Math" panose="02040503050406030204" charset="0"/>
                      </a:rPr>
                      <m:t>∈</m:t>
                    </m:r>
                    <m:sSubSup>
                      <m:sSubSupPr>
                        <m:ctrlP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b="1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ℤ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</m:sub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𝑛</m:t>
                        </m:r>
                        <m:r>
                          <a:rPr lang="en-US" altLang="zh-CN" b="0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×</m:t>
                        </m:r>
                        <m:r>
                          <a:rPr lang="en-US" altLang="zh-CN" b="0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(</m:t>
                        </m:r>
                        <m:r>
                          <a:rPr lang="en-US" altLang="zh-CN" b="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𝑚</m:t>
                        </m:r>
                        <m:r>
                          <a:rPr lang="en-US" altLang="zh-CN" b="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+</m:t>
                        </m:r>
                        <m:r>
                          <a:rPr lang="en-US" altLang="zh-CN" b="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𝑑</m:t>
                        </m:r>
                        <m:r>
                          <a:rPr lang="en-US" altLang="zh-CN" b="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.</a:t>
                </a: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SampleRight [ABB10]</a:t>
                </a: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G</m:t>
                        </m:r>
                      </m:sub>
                    </m:sSub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 the trapdoor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G</m:t>
                    </m:r>
                    <m:r>
                      <a:rPr lang="en-US" altLang="zh-CN" dirty="0">
                        <a:latin typeface="Cambria Math" panose="02040503050406030204" charset="0"/>
                        <a:cs typeface="Cambria Math" panose="02040503050406030204" charset="0"/>
                      </a:rPr>
                      <m:t>∈</m:t>
                    </m:r>
                    <m:sSubSup>
                      <m:sSubSupPr>
                        <m:ctrlP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b="1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ℤ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</m:sub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𝑛</m:t>
                        </m:r>
                        <m:r>
                          <a:rPr lang="en-US" altLang="zh-CN" b="0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altLang="zh-CN" b="0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d</m:t>
                        </m:r>
                      </m:sup>
                    </m:sSubSup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, we can apply SampleRight to get the trapdoor of (A|AR+G) where R is small-norm.</a:t>
                </a: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endParaRPr lang="en-US" altLang="zh-CN" b="0" i="1" dirty="0"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3" name="文本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blipFill rotWithShape="1">
                <a:blip r:embed="rId1"/>
                <a:stretch>
                  <a:fillRect l="-5" b="-242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8644C6-89F0-466C-949F-E70AD72679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ABB10 IBE</a:t>
            </a:r>
            <a:endParaRPr lang="en-US" altLang="zh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占位符 2"/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679450" y="1209675"/>
                <a:ext cx="10399395" cy="5546725"/>
              </a:xfrm>
            </p:spPr>
            <p:txBody>
              <a:bodyPr/>
              <a:lstStyle/>
              <a:p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Setup(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𝟏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𝜆</m:t>
                        </m:r>
                      </m:sup>
                    </m:sSup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): </a:t>
                </a:r>
                <a14:m>
                  <m:oMath xmlns:m="http://schemas.openxmlformats.org/officeDocument/2006/math"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a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, </m:t>
                    </m:r>
                    <m:sSub>
                      <m:sSubPr>
                        <m:ctrl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a</m:t>
                        </m:r>
                      </m:sub>
                    </m:sSub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)</m:t>
                    </m:r>
                    <m:r>
                      <a:rPr lang="en-US" altLang="zh-CN" dirty="0">
                        <a:latin typeface="Cambria Math" panose="02040503050406030204" charset="0"/>
                        <a:cs typeface="Cambria Math" panose="02040503050406030204" charset="0"/>
                      </a:rPr>
                      <m:t>∈</m:t>
                    </m:r>
                    <m:sSubSup>
                      <m:sSubSupPr>
                        <m:ctrlP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</m:sub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𝑘</m:t>
                        </m:r>
                      </m:sup>
                    </m:sSubSup>
                    <m:r>
                      <a:rPr lang="en-US" altLang="zh-CN" b="0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×</m:t>
                    </m:r>
                    <m:sSup>
                      <m:sSupPr>
                        <m:ctrlPr>
                          <a:rPr lang="en-US" altLang="zh-CN" b="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b="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𝑅</m:t>
                        </m:r>
                      </m:e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𝑘</m:t>
                        </m:r>
                        <m:r>
                          <a:rPr lang="en-US" altLang="zh-CN" b="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×</m:t>
                        </m:r>
                        <m:r>
                          <a:rPr lang="en-US" altLang="zh-CN" b="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𝑘</m:t>
                        </m:r>
                      </m:sup>
                    </m:sSup>
                    <m:r>
                      <a:rPr lang="en-US" altLang="zh-CN" dirty="0"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r>
                      <m:rPr>
                        <m:sty m:val="p"/>
                      </m:rPr>
                      <a:rPr lang="en-US" altLang="zh-CN" dirty="0"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TrapGen</m:t>
                    </m:r>
                    <m:r>
                      <a:rPr lang="en-US" altLang="zh-CN" dirty="0"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(</m:t>
                    </m:r>
                    <m:sSup>
                      <m:sSupPr>
                        <m:ctrlP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e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𝑛</m:t>
                        </m:r>
                      </m:sup>
                    </m:sSup>
                    <m:r>
                      <a:rPr lang="en-US" altLang="zh-CN" b="0" i="1" dirty="0">
                        <a:latin typeface="Cambria Math" panose="02040503050406030204" charset="0"/>
                        <a:cs typeface="Cambria Math" panose="02040503050406030204" charset="0"/>
                      </a:rPr>
                      <m:t>,</m:t>
                    </m:r>
                    <m:sSup>
                      <m:sSupPr>
                        <m:ctrlP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e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𝑘</m:t>
                        </m:r>
                      </m:sup>
                    </m:sSup>
                    <m:r>
                      <a:rPr lang="en-US" altLang="zh-CN" b="0" i="1" dirty="0">
                        <a:latin typeface="Cambria Math" panose="02040503050406030204" charset="0"/>
                        <a:cs typeface="Cambria Math" panose="02040503050406030204" charset="0"/>
                      </a:rPr>
                      <m:t>,</m:t>
                    </m:r>
                    <m:r>
                      <a:rPr lang="en-US" altLang="zh-CN" b="0" i="1" dirty="0">
                        <a:latin typeface="Cambria Math" panose="02040503050406030204" charset="0"/>
                        <a:cs typeface="Cambria Math" panose="02040503050406030204" charset="0"/>
                      </a:rPr>
                      <m:t>𝑞</m:t>
                    </m:r>
                    <m:r>
                      <a:rPr lang="en-US" altLang="zh-CN" dirty="0"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)</m:t>
                    </m:r>
                  </m:oMath>
                </a14:m>
                <a:endParaRPr lang="en-US" altLang="zh-CN" dirty="0">
                  <a:latin typeface="Cambria Math" panose="02040503050406030204" charset="0"/>
                  <a:cs typeface="Cambria Math" panose="02040503050406030204" charset="0"/>
                  <a:sym typeface="+mn-ea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a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sSubSup>
                      <m:sSubSupPr>
                        <m:ctrlP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</m:sub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𝑑</m:t>
                        </m:r>
                      </m:sup>
                    </m:sSubSup>
                    <m:r>
                      <a:rPr lang="en-US" altLang="zh-CN" b="0" i="1" dirty="0">
                        <a:latin typeface="Cambria Math" panose="02040503050406030204" charset="0"/>
                        <a:cs typeface="Cambria Math" panose="02040503050406030204" charset="0"/>
                      </a:rPr>
                      <m:t>, 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u</m:t>
                    </m:r>
                    <m:r>
                      <a:rPr lang="en-US" altLang="zh-CN" i="1" dirty="0"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sSubSup>
                      <m:sSubSupPr>
                        <m:ctrlP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</m:sub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𝑑</m:t>
                        </m:r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+</m:t>
                        </m:r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 </a:t>
                </a: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g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=(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1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 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b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 </m:t>
                    </m:r>
                    <m:sSup>
                      <m:sSupPr>
                        <m:ctrlP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b</m:t>
                        </m:r>
                      </m:e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</m:sup>
                    </m:sSup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... </m:t>
                    </m:r>
                    <m:sSup>
                      <m:sSupPr>
                        <m:ctrl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b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d</m:t>
                        </m:r>
                        <m: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−</m:t>
                        </m:r>
                        <m: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sup>
                    </m:sSup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)</m:t>
                    </m:r>
                    <m:r>
                      <a:rPr lang="en-US" altLang="zh-CN" dirty="0">
                        <a:latin typeface="Cambria Math" panose="02040503050406030204" charset="0"/>
                        <a:cs typeface="Cambria Math" panose="02040503050406030204" charset="0"/>
                      </a:rPr>
                      <m:t>∈</m:t>
                    </m:r>
                    <m:sSubSup>
                      <m:sSubSupPr>
                        <m:ctrlP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</m:sub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𝑑</m:t>
                        </m:r>
                      </m:sup>
                    </m:sSubSup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 is the public gadget vector with a public low-norm trapdoor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g</m:t>
                        </m:r>
                      </m:sub>
                    </m:sSub>
                    <m:r>
                      <a:rPr lang="en-US" altLang="zh-CN" dirty="0">
                        <a:latin typeface="Cambria Math" panose="02040503050406030204" charset="0"/>
                        <a:cs typeface="Cambria Math" panose="02040503050406030204" charset="0"/>
                      </a:rPr>
                      <m:t>∈</m:t>
                    </m:r>
                    <m:sSup>
                      <m:sSupPr>
                        <m:ctrlPr>
                          <a:rPr lang="en-US" altLang="zh-CN" b="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b="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𝑅</m:t>
                        </m:r>
                      </m:e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𝑑</m:t>
                        </m:r>
                        <m:r>
                          <a:rPr lang="en-US" altLang="zh-CN" b="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×</m:t>
                        </m:r>
                        <m:r>
                          <a:rPr lang="en-US" altLang="zh-CN" b="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.</a:t>
                </a: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mpk = (a,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a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u</m:t>
                    </m:r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, g), msk =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a</m:t>
                        </m:r>
                      </m:sub>
                    </m:sSub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).</a:t>
                </a: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KeyGen(msk, id): </a:t>
                </a: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Compute a </a:t>
                </a:r>
                <a:r>
                  <a:rPr lang="en-US" altLang="zh-CN" b="0" dirty="0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short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u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id</m:t>
                        </m:r>
                      </m:sub>
                    </m:sSub>
                    <m:r>
                      <a:rPr lang="en-US" altLang="zh-CN" dirty="0">
                        <a:latin typeface="Cambria Math" panose="02040503050406030204" charset="0"/>
                        <a:cs typeface="Cambria Math" panose="02040503050406030204" charset="0"/>
                      </a:rPr>
                      <m:t>∈</m:t>
                    </m:r>
                    <m:sSubSup>
                      <m:sSubSupPr>
                        <m:ctrlP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</m:sub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𝑘</m:t>
                        </m:r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+</m:t>
                        </m:r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𝑑</m:t>
                        </m:r>
                      </m:sup>
                    </m:sSubSup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 such that </a:t>
                </a:r>
                <a14:m>
                  <m:oMath xmlns:m="http://schemas.openxmlformats.org/officeDocument/2006/math"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a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|</m:t>
                    </m:r>
                    <m:sSub>
                      <m:sSubPr>
                        <m:ctrlP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a</m:t>
                        </m:r>
                      </m:e>
                      <m:sub>
                        <m: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sub>
                    </m:sSub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H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id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)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g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)</m:t>
                    </m:r>
                    <m:r>
                      <a:rPr lang="en-US" altLang="zh-CN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∙</m:t>
                    </m:r>
                    <m:sSub>
                      <m:sSubPr>
                        <m:ctrlP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u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id</m:t>
                        </m:r>
                      </m:sub>
                    </m:sSub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u</m:t>
                    </m:r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.</a:t>
                </a: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endParaRPr lang="en-US" altLang="zh-CN" b="0" i="1" dirty="0"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3" name="文本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679450" y="1209675"/>
                <a:ext cx="10399395" cy="5546725"/>
              </a:xfr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8644C6-89F0-466C-949F-E70AD72679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ABB10 IBE Hybrid Argument</a:t>
            </a:r>
            <a:endParaRPr lang="en-US" altLang="zh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占位符 2"/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679450" y="1209675"/>
                <a:ext cx="10399395" cy="5546725"/>
              </a:xfrm>
            </p:spPr>
            <p:txBody>
              <a:bodyPr/>
              <a:lstStyle/>
              <a:p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Setup(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𝟏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𝜆</m:t>
                        </m:r>
                      </m:sup>
                    </m:sSup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):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a</m:t>
                    </m:r>
                    <m:r>
                      <a:rPr lang="en-US" altLang="zh-CN" i="1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sSubSup>
                      <m:sSubSupPr>
                        <m:ctrlP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</m:sub>
                      <m:sup>
                        <m: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𝑘</m:t>
                        </m:r>
                      </m:sup>
                    </m:sSubSup>
                    <m:r>
                      <a:rPr lang="en-US" altLang="zh-CN" b="0" i="1" dirty="0">
                        <a:solidFill>
                          <a:schemeClr val="tx1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,</m:t>
                    </m:r>
                    <m:r>
                      <a:rPr lang="en-US" altLang="zh-CN" b="0" i="1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 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u</m:t>
                    </m:r>
                    <m:r>
                      <a:rPr lang="en-US" altLang="zh-CN" i="1" dirty="0"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sSubSup>
                      <m:sSubSupPr>
                        <m:ctrlP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</m:sub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𝑑</m:t>
                        </m:r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+</m:t>
                        </m:r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𝑘</m:t>
                        </m:r>
                      </m:sup>
                    </m:sSubSup>
                  </m:oMath>
                </a14:m>
                <a:endParaRPr lang="en-US" altLang="zh-CN" b="0" i="1" dirty="0">
                  <a:solidFill>
                    <a:srgbClr val="FF0000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a</m:t>
                        </m:r>
                      </m:e>
                      <m:sub>
                        <m: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sub>
                    </m:sSub>
                    <m:r>
                      <a:rPr lang="en-US" altLang="zh-CN" i="1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r>
                      <m:rPr>
                        <m:sty m:val="p"/>
                      </m:rPr>
                      <a:rPr lang="en-US" altLang="zh-CN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a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D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H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(</m:t>
                    </m:r>
                    <m:sSup>
                      <m:sSupPr>
                        <m:ctrlP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id</m:t>
                        </m:r>
                      </m:e>
                      <m:sup>
                        <m: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∗</m:t>
                        </m:r>
                      </m:sup>
                    </m:sSup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)</m:t>
                    </m:r>
                    <m:r>
                      <a:rPr lang="en-US" altLang="zh-CN" b="0" i="1" dirty="0">
                        <a:latin typeface="Cambria Math" panose="02040503050406030204" charset="0"/>
                        <a:cs typeface="Cambria Math" panose="02040503050406030204" charset="0"/>
                      </a:rPr>
                      <m:t>, </m:t>
                    </m:r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where </a:t>
                </a:r>
                <a:r>
                  <a:rPr lang="en-US" altLang="zh-CN" b="0" dirty="0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D</a:t>
                </a:r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 is sampled from some small distribution. </a:t>
                </a: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a</m:t>
                    </m:r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altLang="zh-CN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 </m:t>
                    </m:r>
                    <m:r>
                      <m:rPr>
                        <m:sty m:val="p"/>
                      </m:rPr>
                      <a:rPr lang="en-US" altLang="zh-CN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a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D</m:t>
                    </m:r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) is closed to uniform distributions due to leftover hash lemma. </a:t>
                </a:r>
                <a:r>
                  <a:rPr lang="en-US" altLang="zh-CN" b="0" dirty="0">
                    <a:solidFill>
                      <a:srgbClr val="0070C0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This requires a large </a:t>
                </a:r>
                <a14:m>
                  <m:oMath xmlns:m="http://schemas.openxmlformats.org/officeDocument/2006/math">
                    <m:r>
                      <a:rPr lang="en-US" altLang="zh-CN" b="0" i="1" dirty="0">
                        <a:solidFill>
                          <a:srgbClr val="0070C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𝑘</m:t>
                    </m:r>
                  </m:oMath>
                </a14:m>
                <a:r>
                  <a:rPr lang="en-US" altLang="zh-CN" b="0" dirty="0">
                    <a:solidFill>
                      <a:srgbClr val="0070C0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=O(log q)</a:t>
                </a:r>
                <a:r>
                  <a:rPr lang="en-US" altLang="zh-CN" b="0" dirty="0">
                    <a:solidFill>
                      <a:srgbClr val="0070C0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.</a:t>
                </a: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mpk = (a,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a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u</m:t>
                    </m:r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, g), msk = ().</a:t>
                </a: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KeyGen(msk, id): 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id</m:t>
                    </m:r>
                    <m:r>
                      <a:rPr lang="en-US" altLang="zh-CN" i="1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≠</m:t>
                    </m:r>
                    <m:sSup>
                      <m:sSupPr>
                        <m:ctrlP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id</m:t>
                        </m:r>
                      </m:e>
                      <m:sup>
                        <m: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,</a:t>
                </a: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Compute a </a:t>
                </a:r>
                <a:r>
                  <a:rPr lang="en-US" altLang="zh-CN" b="0" dirty="0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short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u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id</m:t>
                        </m:r>
                      </m:sub>
                    </m:sSub>
                    <m:r>
                      <a:rPr lang="en-US" altLang="zh-CN" dirty="0">
                        <a:latin typeface="Cambria Math" panose="02040503050406030204" charset="0"/>
                        <a:cs typeface="Cambria Math" panose="02040503050406030204" charset="0"/>
                      </a:rPr>
                      <m:t>∈</m:t>
                    </m:r>
                    <m:sSubSup>
                      <m:sSubSupPr>
                        <m:ctrlP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</m:sub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𝑘</m:t>
                        </m:r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+</m:t>
                        </m:r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𝑑</m:t>
                        </m:r>
                      </m:sup>
                    </m:sSubSup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 such that </a:t>
                </a: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  <a:sym typeface="+mn-ea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a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aD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+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H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id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)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H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(</m:t>
                    </m:r>
                    <m:sSup>
                      <m:sSupPr>
                        <m:ctrlP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id</m:t>
                        </m:r>
                      </m:e>
                      <m:sup>
                        <m: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∗</m:t>
                        </m:r>
                      </m:sup>
                    </m:sSup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)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)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g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)</m:t>
                    </m:r>
                    <m:r>
                      <a:rPr lang="en-US" altLang="zh-CN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∙</m:t>
                    </m:r>
                    <m:sSub>
                      <m:sSubPr>
                        <m:ctrlP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u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id</m:t>
                        </m:r>
                      </m:sub>
                    </m:sSub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u</m:t>
                    </m:r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.</a:t>
                </a: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endParaRPr lang="en-US" altLang="zh-CN" b="0" i="1" dirty="0"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3" name="文本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679450" y="1209675"/>
                <a:ext cx="10399395" cy="5546725"/>
              </a:xfrm>
              <a:blipFill rotWithShape="1">
                <a:blip r:embed="rId1"/>
                <a:stretch>
                  <a:fillRect b="-50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8644C6-89F0-466C-949F-E70AD72679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Restrictions on k</a:t>
            </a:r>
            <a:endParaRPr lang="en-US" altLang="zh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占位符 2"/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490220" y="1094105"/>
                <a:ext cx="11077575" cy="5546725"/>
              </a:xfrm>
            </p:spPr>
            <p:txBody>
              <a:bodyPr/>
              <a:lstStyle/>
              <a:p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Security of the Ajtai trapdoor requires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k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&gt;</m:t>
                    </m:r>
                    <m:func>
                      <m:funcPr>
                        <m:ctrl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log</m:t>
                        </m:r>
                      </m:fName>
                      <m:e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(</m:t>
                        </m:r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;</a:t>
                </a: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Indistinguishability of two hybrids requires </a:t>
                </a:r>
                <a14:m>
                  <m:oMath xmlns:m="http://schemas.openxmlformats.org/officeDocument/2006/math"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a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aD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)</m:t>
                    </m:r>
                    <m:sSub>
                      <m:sSubPr>
                        <m:ctrlP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≈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𝑠</m:t>
                        </m:r>
                      </m:sub>
                    </m:sSub>
                    <m:r>
                      <a:rPr lang="en-US" altLang="zh-CN" dirty="0">
                        <a:latin typeface="Cambria Math" panose="02040503050406030204" charset="0"/>
                        <a:cs typeface="Cambria Math" panose="0204050305040603020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a</m:t>
                    </m:r>
                    <m:r>
                      <a:rPr lang="en-US" altLang="zh-CN" dirty="0">
                        <a:latin typeface="Cambria Math" panose="02040503050406030204" charset="0"/>
                        <a:cs typeface="Cambria Math" panose="02040503050406030204" charset="0"/>
                      </a:rPr>
                      <m:t>,</m:t>
                    </m:r>
                    <m:sSub>
                      <m:sSubPr>
                        <m:ctrlPr>
                          <a:rPr lang="en-US" altLang="zh-CN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a</m:t>
                        </m:r>
                      </m:e>
                      <m:sub>
                        <m:r>
                          <a:rPr lang="en-US" altLang="zh-CN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sub>
                    </m:sSub>
                    <m:r>
                      <a:rPr lang="en-US" altLang="zh-CN" dirty="0">
                        <a:latin typeface="Cambria Math" panose="02040503050406030204" charset="0"/>
                        <a:cs typeface="Cambria Math" panose="02040503050406030204" charset="0"/>
                      </a:rPr>
                      <m:t>)</m:t>
                    </m:r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, which also indicates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k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&gt;</m:t>
                    </m:r>
                    <m:func>
                      <m:funcPr>
                        <m:ctrl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log</m:t>
                        </m:r>
                      </m:fName>
                      <m:e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(</m:t>
                        </m:r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.</a:t>
                </a: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  <a:sym typeface="+mn-ea"/>
                </a:endParaRPr>
              </a:p>
              <a:p>
                <a:pPr marL="0" indent="0">
                  <a:buNone/>
                </a:pPr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How to address these problems to achieve</a:t>
                </a:r>
                <a14:m>
                  <m:oMath xmlns:m="http://schemas.openxmlformats.org/officeDocument/2006/math"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 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k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=2</m:t>
                    </m:r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:</a:t>
                </a: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1. Change Ajtai trapdoor to NTRU trapdoor;</a:t>
                </a: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2. Change Statistical Indistinguishability to Computational Indistinguishability (HNF-RLWE).</a:t>
                </a: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a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=(1,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z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)</m:t>
                    </m:r>
                    <m:r>
                      <a:rPr lang="en-US" altLang="zh-CN" dirty="0">
                        <a:latin typeface="Cambria Math" panose="02040503050406030204" charset="0"/>
                        <a:cs typeface="Cambria Math" panose="02040503050406030204" charset="0"/>
                      </a:rPr>
                      <m:t>∈</m:t>
                    </m:r>
                    <m:sSubSup>
                      <m:sSubSup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</m:sub>
                      <m:sup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D</m:t>
                    </m:r>
                    <m:r>
                      <a:rPr lang="en-US" altLang="zh-CN" dirty="0"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sSup>
                      <m:sSupPr>
                        <m:ctrlPr>
                          <a:rPr lang="en-US" altLang="zh-CN" b="0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𝜒</m:t>
                        </m:r>
                      </m:e>
                      <m:sup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×</m:t>
                        </m:r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 then </a:t>
                </a:r>
                <a14:m>
                  <m:oMath xmlns:m="http://schemas.openxmlformats.org/officeDocument/2006/math"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a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aD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)</m:t>
                    </m:r>
                    <m:sSub>
                      <m:sSubPr>
                        <m:ctrlP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≈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𝑐</m:t>
                        </m:r>
                      </m:sub>
                    </m:sSub>
                    <m:r>
                      <a:rPr lang="en-US" altLang="zh-CN" dirty="0">
                        <a:latin typeface="Cambria Math" panose="02040503050406030204" charset="0"/>
                        <a:cs typeface="Cambria Math" panose="0204050305040603020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a</m:t>
                    </m:r>
                    <m:r>
                      <a:rPr lang="en-US" altLang="zh-CN" dirty="0">
                        <a:latin typeface="Cambria Math" panose="02040503050406030204" charset="0"/>
                        <a:cs typeface="Cambria Math" panose="02040503050406030204" charset="0"/>
                      </a:rPr>
                      <m:t>,</m:t>
                    </m:r>
                    <m:sSub>
                      <m:sSubPr>
                        <m:ctrlPr>
                          <a:rPr lang="en-US" altLang="zh-CN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a</m:t>
                        </m:r>
                      </m:e>
                      <m:sub>
                        <m:r>
                          <a:rPr lang="en-US" altLang="zh-CN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sub>
                    </m:sSub>
                    <m:r>
                      <a:rPr lang="en-US" altLang="zh-CN" dirty="0">
                        <a:latin typeface="Cambria Math" panose="02040503050406030204" charset="0"/>
                        <a:cs typeface="Cambria Math" panose="02040503050406030204" charset="0"/>
                      </a:rPr>
                      <m:t>)</m:t>
                    </m:r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 by multi-secret RLWE assumption.</a:t>
                </a: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3" name="文本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490220" y="1094105"/>
                <a:ext cx="11077575" cy="5546725"/>
              </a:xfrm>
              <a:blipFill rotWithShape="1">
                <a:blip r:embed="rId1"/>
                <a:stretch>
                  <a:fillRect b="-342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8644C6-89F0-466C-949F-E70AD72679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There still exists an issue:</a:t>
            </a:r>
            <a:endParaRPr lang="en-US" altLang="zh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占位符 2"/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679450" y="1209675"/>
                <a:ext cx="10399395" cy="5546725"/>
              </a:xfrm>
            </p:spPr>
            <p:txBody>
              <a:bodyPr/>
              <a:lstStyle/>
              <a:p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How to prove the following two distributions are indistinguishable? Each hybrid must also gurantee that the challenger has a way to compute the trapdoor.</a:t>
                </a: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dirty="0">
                        <a:solidFill>
                          <a:schemeClr val="tx1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h</m:t>
                    </m:r>
                    <m:r>
                      <a:rPr lang="en-US" altLang="zh-CN" i="1" dirty="0">
                        <a:solidFill>
                          <a:schemeClr val="tx1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sSubSup>
                      <m:sSubSup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</m:sub>
                      <m:sup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𝑘</m:t>
                        </m:r>
                      </m:sup>
                    </m:sSubSup>
                    <m:r>
                      <a:rPr lang="en-US" altLang="zh-CN" b="0" i="1" dirty="0">
                        <a:solidFill>
                          <a:schemeClr val="tx1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,</m:t>
                    </m:r>
                    <m:r>
                      <a:rPr lang="en-US" altLang="zh-CN" b="0" i="1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 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D</m:t>
                    </m:r>
                    <m:r>
                      <a:rPr lang="en-US" altLang="zh-CN" dirty="0"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sSup>
                      <m:sSupPr>
                        <m:ctrlPr>
                          <a:rPr lang="en-US" altLang="zh-CN" b="0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𝜒</m:t>
                        </m:r>
                      </m:e>
                      <m:sup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×</m:t>
                        </m:r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altLang="zh-CN" b="0" i="1" dirty="0">
                  <a:solidFill>
                    <a:srgbClr val="FF0000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(1 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h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 | (1 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h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)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D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+(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H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id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)−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H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(</m:t>
                    </m:r>
                    <m:sSup>
                      <m:sSupPr>
                        <m:ctrlP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id</m:t>
                        </m:r>
                      </m:e>
                      <m:sup>
                        <m: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∗</m:t>
                        </m:r>
                      </m:sup>
                    </m:sSup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))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g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)</m:t>
                    </m:r>
                  </m:oMath>
                </a14:m>
                <a:r>
                  <a:rPr lang="en-US" altLang="zh-CN" b="0" dirty="0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 </a:t>
                </a: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CN" b="0" dirty="0">
                        <a:solidFill>
                          <a:schemeClr val="tx1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(1 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chemeClr val="tx1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h</m:t>
                    </m:r>
                    <m:r>
                      <a:rPr lang="en-US" altLang="zh-CN" b="0" dirty="0">
                        <a:solidFill>
                          <a:schemeClr val="tx1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), </m:t>
                    </m:r>
                    <m:sSub>
                      <m:sSubPr>
                        <m:ctrlPr>
                          <a:rPr lang="en-US" altLang="zh-CN" b="0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h</m:t>
                        </m:r>
                      </m:sub>
                    </m:sSub>
                    <m:r>
                      <a:rPr lang="en-US" altLang="zh-CN" i="1" dirty="0">
                        <a:solidFill>
                          <a:schemeClr val="tx1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</m:oMath>
                </a14:m>
                <a:r>
                  <a:rPr lang="en-US" altLang="zh-CN" b="0" dirty="0">
                    <a:solidFill>
                      <a:schemeClr val="tx1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 NTRUTrapGen(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𝜆</m:t>
                        </m:r>
                      </m:sup>
                    </m:sSup>
                  </m:oMath>
                </a14:m>
                <a:r>
                  <a:rPr lang="en-US" altLang="zh-CN" b="0" dirty="0">
                    <a:solidFill>
                      <a:schemeClr val="tx1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a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sSubSup>
                      <m:sSubSupPr>
                        <m:ctrlP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</m:sub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𝑑</m:t>
                        </m:r>
                      </m:sup>
                    </m:sSubSup>
                  </m:oMath>
                </a14:m>
                <a:endParaRPr lang="en-US" altLang="zh-CN" b="0" i="1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r>
                  <a:rPr lang="en-US" altLang="zh-CN" b="0" dirty="0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(1 h 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a</m:t>
                        </m:r>
                      </m:e>
                      <m:sub>
                        <m: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b="0" dirty="0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)</a:t>
                </a:r>
                <a:endParaRPr lang="en-US" altLang="zh-CN" b="0" dirty="0">
                  <a:solidFill>
                    <a:srgbClr val="FF0000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3" name="文本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679450" y="1209675"/>
                <a:ext cx="10399395" cy="5546725"/>
              </a:xfr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8644C6-89F0-466C-949F-E70AD72679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Our Approach</a:t>
            </a:r>
            <a:endParaRPr lang="en-US" altLang="zh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占位符 2"/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679450" y="1047115"/>
                <a:ext cx="11286490" cy="5546725"/>
              </a:xfrm>
            </p:spPr>
            <p:txBody>
              <a:bodyPr/>
              <a:lstStyle/>
              <a:p>
                <a:r>
                  <a:rPr lang="en-US" altLang="zh-CN" b="0" dirty="0">
                    <a:solidFill>
                      <a:schemeClr val="tx1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Hybrid 0:</a:t>
                </a:r>
                <a14:m>
                  <m:oMath xmlns:m="http://schemas.openxmlformats.org/officeDocument/2006/math">
                    <m:r>
                      <a:rPr lang="en-US" altLang="zh-CN" b="0" dirty="0">
                        <a:solidFill>
                          <a:schemeClr val="tx1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 </m:t>
                    </m:r>
                    <m:r>
                      <a:rPr lang="en-US" altLang="zh-CN" b="0" dirty="0">
                        <a:solidFill>
                          <a:schemeClr val="tx1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(</m:t>
                    </m:r>
                    <m:r>
                      <a:rPr lang="en-US" altLang="zh-CN" b="0" dirty="0">
                        <a:solidFill>
                          <a:schemeClr val="tx1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1</m:t>
                    </m:r>
                    <m:r>
                      <a:rPr lang="en-US" altLang="zh-CN" b="0" dirty="0">
                        <a:solidFill>
                          <a:schemeClr val="tx1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 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chemeClr val="tx1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h</m:t>
                    </m:r>
                    <m:r>
                      <a:rPr lang="en-US" altLang="zh-CN" b="0" dirty="0">
                        <a:solidFill>
                          <a:schemeClr val="tx1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), </m:t>
                    </m:r>
                    <m:sSub>
                      <m:sSubPr>
                        <m:ctrlPr>
                          <a:rPr lang="en-US" altLang="zh-CN" b="0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h</m:t>
                        </m:r>
                      </m:sub>
                    </m:sSub>
                    <m:r>
                      <a:rPr lang="en-US" altLang="zh-CN" i="1" dirty="0">
                        <a:solidFill>
                          <a:schemeClr val="tx1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</m:oMath>
                </a14:m>
                <a:r>
                  <a:rPr lang="en-US" altLang="zh-CN" b="0" dirty="0">
                    <a:solidFill>
                      <a:schemeClr val="tx1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 NTRUTrapGen(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𝜆</m:t>
                        </m:r>
                      </m:sup>
                    </m:sSup>
                  </m:oMath>
                </a14:m>
                <a:r>
                  <a:rPr lang="en-US" altLang="zh-CN" b="0" dirty="0">
                    <a:solidFill>
                      <a:schemeClr val="tx1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a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sSubSup>
                      <m:sSubSupPr>
                        <m:ctrlP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</m:sub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𝑑</m:t>
                        </m:r>
                      </m:sup>
                    </m:sSubSup>
                  </m:oMath>
                </a14:m>
                <a:endParaRPr lang="en-US" altLang="zh-CN" b="0" i="1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id</m:t>
                        </m:r>
                      </m:sub>
                    </m:sSub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=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(1 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h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 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z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 | </m:t>
                    </m:r>
                    <m:sSub>
                      <m:sSubPr>
                        <m:ctrlP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a</m:t>
                        </m:r>
                      </m:e>
                      <m:sub>
                        <m: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sub>
                    </m:sSub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H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id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)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g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)</m:t>
                    </m:r>
                  </m:oMath>
                </a14:m>
                <a:r>
                  <a:rPr lang="en-US" altLang="zh-CN" b="0" dirty="0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 </a:t>
                </a:r>
                <a:endParaRPr lang="en-US" altLang="zh-CN" b="0" dirty="0">
                  <a:solidFill>
                    <a:srgbClr val="FF0000"/>
                  </a:solidFill>
                  <a:latin typeface="Cambria Math" panose="02040503050406030204" charset="0"/>
                  <a:cs typeface="Cambria Math" panose="02040503050406030204" charset="0"/>
                  <a:sym typeface="+mn-ea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f</m:t>
                        </m:r>
                      </m:sub>
                    </m:sSub>
                    <m:r>
                      <a:rPr lang="en-US" altLang="zh-CN" i="1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←</m:t>
                    </m:r>
                  </m:oMath>
                </a14:m>
                <a:r>
                  <a:rPr lang="en-US" altLang="zh-CN" b="0" dirty="0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SampleLeft((1 h),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altLang="zh-CN" b="0" dirty="0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, (z 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a</m:t>
                        </m:r>
                      </m:e>
                      <m:sub>
                        <m: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sub>
                    </m:sSub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H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id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)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g</m:t>
                    </m:r>
                  </m:oMath>
                </a14:m>
                <a:r>
                  <a:rPr lang="en-US" altLang="zh-CN" b="0" dirty="0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)</a:t>
                </a:r>
                <a:r>
                  <a:rPr lang="en-US" altLang="zh-CN" b="0" dirty="0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)</a:t>
                </a:r>
                <a:r>
                  <a:rPr lang="en-US" altLang="zh-CN" b="0" dirty="0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 </a:t>
                </a:r>
                <a:endParaRPr lang="en-US" altLang="zh-CN" b="0" dirty="0">
                  <a:solidFill>
                    <a:srgbClr val="FF0000"/>
                  </a:solidFill>
                  <a:latin typeface="Cambria Math" panose="02040503050406030204" charset="0"/>
                  <a:cs typeface="Cambria Math" panose="02040503050406030204" charset="0"/>
                  <a:sym typeface="+mn-ea"/>
                </a:endParaRPr>
              </a:p>
              <a:p>
                <a:r>
                  <a:rPr lang="en-US" altLang="zh-CN" b="0" dirty="0">
                    <a:solidFill>
                      <a:schemeClr val="tx1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Hybrid 1</a:t>
                </a:r>
                <a:r>
                  <a:rPr lang="en-US" altLang="zh-CN" b="0" dirty="0">
                    <a:solidFill>
                      <a:schemeClr val="tx1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zh-CN" b="0" dirty="0">
                        <a:solidFill>
                          <a:schemeClr val="tx1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(</m:t>
                    </m:r>
                    <m:r>
                      <a:rPr lang="en-US" altLang="zh-CN" b="0" dirty="0">
                        <a:solidFill>
                          <a:schemeClr val="tx1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1</m:t>
                    </m:r>
                    <m:r>
                      <a:rPr lang="en-US" altLang="zh-CN" b="0" dirty="0">
                        <a:solidFill>
                          <a:schemeClr val="tx1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 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chemeClr val="tx1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h</m:t>
                    </m:r>
                    <m:r>
                      <a:rPr lang="en-US" altLang="zh-CN" b="0" dirty="0">
                        <a:solidFill>
                          <a:schemeClr val="tx1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), </m:t>
                    </m:r>
                    <m:sSub>
                      <m:sSubPr>
                        <m:ctrlPr>
                          <a:rPr lang="en-US" altLang="zh-CN" b="0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h</m:t>
                        </m:r>
                      </m:sub>
                    </m:sSub>
                    <m:r>
                      <a:rPr lang="en-US" altLang="zh-CN" i="1" dirty="0">
                        <a:solidFill>
                          <a:schemeClr val="tx1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r>
                      <a:rPr lang="en-US" altLang="zh-CN" b="0" dirty="0">
                        <a:solidFill>
                          <a:schemeClr val="tx1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 NTRUTrapGen(</m:t>
                    </m:r>
                    <m:sSup>
                      <m:sSupPr>
                        <m:ctrlP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𝜆</m:t>
                        </m:r>
                      </m:sup>
                    </m:sSup>
                    <m:r>
                      <a:rPr lang="en-US" altLang="zh-CN" b="0" dirty="0">
                        <a:solidFill>
                          <a:schemeClr val="tx1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)</m:t>
                    </m:r>
                    <m:r>
                      <a:rPr lang="en-US" altLang="zh-CN" b="0" i="1" dirty="0">
                        <a:solidFill>
                          <a:schemeClr val="tx1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,</m:t>
                    </m:r>
                    <m:r>
                      <a:rPr lang="en-US" altLang="zh-CN" b="0" i="1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 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D</m:t>
                    </m:r>
                    <m:r>
                      <a:rPr lang="en-US" altLang="zh-CN" dirty="0"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sSup>
                      <m:sSupPr>
                        <m:ctrlPr>
                          <a:rPr lang="en-US" altLang="zh-CN" b="0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𝜒</m:t>
                        </m:r>
                      </m:e>
                      <m:sup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×</m:t>
                        </m:r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altLang="zh-CN" b="0" i="1" dirty="0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 </a:t>
                </a:r>
                <a:endParaRPr lang="en-US" altLang="zh-CN" b="0" i="1" dirty="0">
                  <a:solidFill>
                    <a:srgbClr val="FF0000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(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1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 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h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 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z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 | (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1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 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z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)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D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+(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H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id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)−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H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(</m:t>
                    </m:r>
                    <m:sSup>
                      <m:sSupPr>
                        <m:ctrlP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id</m:t>
                        </m:r>
                      </m:e>
                      <m:sup>
                        <m: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∗</m:t>
                        </m:r>
                      </m:sup>
                    </m:sSup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))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g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)</m:t>
                    </m:r>
                  </m:oMath>
                </a14:m>
                <a:r>
                  <a:rPr lang="en-US" altLang="zh-CN" b="0" dirty="0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 </a:t>
                </a:r>
                <a:endParaRPr lang="en-US" altLang="zh-CN" b="0" dirty="0">
                  <a:solidFill>
                    <a:srgbClr val="FF0000"/>
                  </a:solidFill>
                  <a:latin typeface="Cambria Math" panose="02040503050406030204" charset="0"/>
                  <a:cs typeface="Cambria Math" panose="02040503050406030204" charset="0"/>
                  <a:sym typeface="+mn-ea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f</m:t>
                        </m:r>
                      </m:sub>
                    </m:sSub>
                    <m:r>
                      <a:rPr lang="en-US" altLang="zh-CN" b="1" i="1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←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SampleLeft((1 h), </m:t>
                    </m:r>
                    <m:sSub>
                      <m:sSubPr>
                        <m:ctrlP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h</m:t>
                        </m:r>
                      </m:sub>
                    </m:sSub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, (z | 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(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1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 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z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)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D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+(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H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id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)−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H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(</m:t>
                    </m:r>
                    <m:sSup>
                      <m:sSupPr>
                        <m:ctrlP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id</m:t>
                        </m:r>
                      </m:e>
                      <m:sup>
                        <m: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∗</m:t>
                        </m:r>
                      </m:sup>
                    </m:sSup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))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g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))</m:t>
                    </m:r>
                  </m:oMath>
                </a14:m>
                <a:r>
                  <a:rPr lang="en-US" altLang="zh-CN" b="0" dirty="0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  </a:t>
                </a: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r>
                  <a:rPr lang="en-US" altLang="zh-CN" b="0" dirty="0">
                    <a:solidFill>
                      <a:schemeClr val="tx1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Hybrid 2:</a:t>
                </a:r>
                <a14:m>
                  <m:oMath xmlns:m="http://schemas.openxmlformats.org/officeDocument/2006/math">
                    <m:r>
                      <a:rPr lang="en-US" altLang="zh-CN" b="0" dirty="0">
                        <a:solidFill>
                          <a:schemeClr val="tx1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 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chemeClr val="tx1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h</m:t>
                    </m:r>
                    <m:r>
                      <a:rPr lang="en-US" altLang="zh-CN" i="1" dirty="0">
                        <a:solidFill>
                          <a:schemeClr val="tx1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sSubSup>
                      <m:sSubSup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</m:sub>
                      <m:sup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𝑘</m:t>
                        </m:r>
                      </m:sup>
                    </m:sSubSup>
                    <m:r>
                      <a:rPr lang="en-US" altLang="zh-CN" b="0" i="1" dirty="0">
                        <a:solidFill>
                          <a:schemeClr val="tx1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,</m:t>
                    </m:r>
                    <m:r>
                      <a:rPr lang="en-US" altLang="zh-CN" b="0" i="1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 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D</m:t>
                    </m:r>
                    <m:r>
                      <a:rPr lang="en-US" altLang="zh-CN" dirty="0"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sSup>
                      <m:sSupPr>
                        <m:ctrlPr>
                          <a:rPr lang="en-US" altLang="zh-CN" b="0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𝜒</m:t>
                        </m:r>
                      </m:e>
                      <m:sup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×</m:t>
                        </m:r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altLang="zh-CN" b="0" i="1" dirty="0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 </a:t>
                </a:r>
                <a:endParaRPr lang="en-US" altLang="zh-CN" b="0" i="1" dirty="0">
                  <a:solidFill>
                    <a:srgbClr val="FF0000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(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1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 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h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 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z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 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| (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1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 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z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)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D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+(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H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id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)−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H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(</m:t>
                    </m:r>
                    <m:sSup>
                      <m:sSupPr>
                        <m:ctrlP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id</m:t>
                        </m:r>
                      </m:e>
                      <m:sup>
                        <m: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∗</m:t>
                        </m:r>
                      </m:sup>
                    </m:sSup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))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g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)</m:t>
                    </m:r>
                  </m:oMath>
                </a14:m>
                <a:r>
                  <a:rPr lang="en-US" altLang="zh-CN" b="0" dirty="0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 </a:t>
                </a:r>
                <a:endParaRPr lang="en-US" altLang="zh-CN" b="0" dirty="0">
                  <a:solidFill>
                    <a:srgbClr val="FF0000"/>
                  </a:solidFill>
                  <a:latin typeface="Cambria Math" panose="02040503050406030204" charset="0"/>
                  <a:cs typeface="Cambria Math" panose="02040503050406030204" charset="0"/>
                  <a:sym typeface="+mn-ea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f</m:t>
                        </m:r>
                      </m:sub>
                    </m:sSub>
                    <m:r>
                      <a:rPr lang="en-US" altLang="zh-CN" b="1" i="1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←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SampleRight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g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, </m:t>
                    </m:r>
                    <m:sSub>
                      <m:sSubPr>
                        <m:ctrlP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g</m:t>
                        </m:r>
                      </m:sub>
                    </m:sSub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, 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D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, (1 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h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 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z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)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)</m:t>
                    </m:r>
                  </m:oMath>
                </a14:m>
                <a:r>
                  <a:rPr lang="en-US" altLang="zh-CN" b="0" dirty="0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 </a:t>
                </a:r>
                <a:endParaRPr lang="en-US" altLang="zh-CN" b="0" dirty="0">
                  <a:solidFill>
                    <a:srgbClr val="FF0000"/>
                  </a:solidFill>
                  <a:latin typeface="Cambria Math" panose="02040503050406030204" charset="0"/>
                  <a:cs typeface="Cambria Math" panose="02040503050406030204" charset="0"/>
                  <a:sym typeface="+mn-ea"/>
                </a:endParaRPr>
              </a:p>
              <a:p>
                <a:pPr marL="0" indent="0">
                  <a:buNone/>
                </a:pP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endParaRPr lang="en-US" altLang="zh-CN" b="0" i="1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endParaRPr lang="en-US" altLang="zh-CN" b="0" dirty="0">
                  <a:solidFill>
                    <a:srgbClr val="FF0000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3" name="文本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679450" y="1047115"/>
                <a:ext cx="11286490" cy="5546725"/>
              </a:xfrm>
              <a:blipFill rotWithShape="1">
                <a:blip r:embed="rId1"/>
                <a:stretch>
                  <a:fillRect b="-327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8644C6-89F0-466C-949F-E70AD72679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595160" y="2667000"/>
            <a:ext cx="7054894" cy="1066800"/>
          </a:xfrm>
        </p:spPr>
        <p:txBody>
          <a:bodyPr/>
          <a:lstStyle/>
          <a:p>
            <a:pPr algn="ctr"/>
            <a:r>
              <a:rPr lang="en-US" altLang="zh-CN" sz="3600" b="0" dirty="0"/>
              <a:t>THANK YOU</a:t>
            </a:r>
            <a:endParaRPr lang="en-US" altLang="zh-CN" sz="3600" b="0" dirty="0"/>
          </a:p>
          <a:p>
            <a:pPr algn="ctr"/>
            <a:r>
              <a:rPr lang="en-US" altLang="zh-CN" sz="3600" b="0" dirty="0"/>
              <a:t>Q &amp; A</a:t>
            </a:r>
            <a:endParaRPr lang="en-US" altLang="zh-CN" sz="3600" b="0" dirty="0"/>
          </a:p>
          <a:p>
            <a:pPr algn="ctr"/>
            <a:endParaRPr lang="en-US" altLang="zh-CN" sz="3600" b="0" dirty="0"/>
          </a:p>
        </p:txBody>
      </p:sp>
      <p:sp>
        <p:nvSpPr>
          <p:cNvPr id="3" name="文本框 2"/>
          <p:cNvSpPr txBox="1"/>
          <p:nvPr/>
        </p:nvSpPr>
        <p:spPr>
          <a:xfrm>
            <a:off x="7071360" y="61442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Identity-Based Encryption [Sha84]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8644C6-89F0-466C-949F-E70AD72679A8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9295" y="3709670"/>
            <a:ext cx="2076450" cy="25209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967470" y="3682365"/>
            <a:ext cx="2110105" cy="2616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400" y="1054735"/>
            <a:ext cx="2006600" cy="1828800"/>
          </a:xfrm>
          <a:prstGeom prst="rect">
            <a:avLst/>
          </a:prstGeom>
        </p:spPr>
      </p:pic>
      <p:cxnSp>
        <p:nvCxnSpPr>
          <p:cNvPr id="11" name="肘形连接符 10"/>
          <p:cNvCxnSpPr>
            <a:endCxn id="8" idx="0"/>
          </p:cNvCxnSpPr>
          <p:nvPr/>
        </p:nvCxnSpPr>
        <p:spPr>
          <a:xfrm>
            <a:off x="6835775" y="2414905"/>
            <a:ext cx="3186430" cy="126746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肘形连接符 12"/>
          <p:cNvCxnSpPr>
            <a:endCxn id="10" idx="3"/>
          </p:cNvCxnSpPr>
          <p:nvPr/>
        </p:nvCxnSpPr>
        <p:spPr>
          <a:xfrm rot="10800000">
            <a:off x="6858000" y="1968500"/>
            <a:ext cx="3801110" cy="1708785"/>
          </a:xfrm>
          <a:prstGeom prst="bentConnector3">
            <a:avLst>
              <a:gd name="adj1" fmla="val -13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/>
              <p:cNvSpPr txBox="1"/>
              <p:nvPr/>
            </p:nvSpPr>
            <p:spPr>
              <a:xfrm>
                <a:off x="4460240" y="2958465"/>
                <a:ext cx="3122930" cy="673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/>
                  <a:t>mpk, msk </a:t>
                </a:r>
                <a:r>
                  <a:rPr lang="zh-CN" altLang="en-US"/>
                  <a:t>⬅</a:t>
                </a:r>
                <a:r>
                  <a:rPr lang="en-US" altLang="zh-CN"/>
                  <a:t> Setup(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𝜆</m:t>
                        </m:r>
                      </m:sup>
                    </m:sSup>
                  </m:oMath>
                </a14:m>
                <a:r>
                  <a:rPr lang="en-US" altLang="zh-CN"/>
                  <a:t>)</a:t>
                </a:r>
                <a:endParaRPr lang="en-US" altLang="zh-CN"/>
              </a:p>
              <a:p>
                <a:r>
                  <a:rPr lang="en-US" altLang="zh-CN"/>
                  <a:t>sk</a:t>
                </a:r>
                <a:r>
                  <a:rPr lang="en-US" altLang="zh-CN" baseline="-25000"/>
                  <a:t>Bob</a:t>
                </a:r>
                <a:r>
                  <a:rPr lang="en-US" altLang="zh-CN"/>
                  <a:t> </a:t>
                </a:r>
                <a:r>
                  <a:rPr lang="zh-CN" altLang="en-US">
                    <a:sym typeface="+mn-ea"/>
                  </a:rPr>
                  <a:t>⬅</a:t>
                </a:r>
                <a:r>
                  <a:rPr lang="en-US" altLang="zh-CN">
                    <a:sym typeface="+mn-ea"/>
                  </a:rPr>
                  <a:t> </a:t>
                </a:r>
                <a:r>
                  <a:rPr lang="en-US" altLang="zh-CN">
                    <a:sym typeface="+mn-ea"/>
                  </a:rPr>
                  <a:t>Keygen(msk, “Bob”)</a:t>
                </a:r>
                <a:endParaRPr lang="en-US" altLang="zh-CN">
                  <a:sym typeface="+mn-ea"/>
                </a:endParaRPr>
              </a:p>
            </p:txBody>
          </p:sp>
        </mc:Choice>
        <mc:Fallback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240" y="2958465"/>
                <a:ext cx="3122930" cy="6731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肘形连接符 14"/>
          <p:cNvCxnSpPr>
            <a:endCxn id="7" idx="0"/>
          </p:cNvCxnSpPr>
          <p:nvPr/>
        </p:nvCxnSpPr>
        <p:spPr>
          <a:xfrm rot="10800000" flipV="1">
            <a:off x="1747520" y="2255520"/>
            <a:ext cx="3097530" cy="145415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1964690" y="2346960"/>
            <a:ext cx="9232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mpk</a:t>
            </a:r>
            <a:endParaRPr lang="en-US" altLang="zh-CN"/>
          </a:p>
        </p:txBody>
      </p:sp>
      <p:sp>
        <p:nvSpPr>
          <p:cNvPr id="19" name="文本框 18"/>
          <p:cNvSpPr txBox="1"/>
          <p:nvPr/>
        </p:nvSpPr>
        <p:spPr>
          <a:xfrm>
            <a:off x="8757285" y="2432050"/>
            <a:ext cx="7378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ym typeface="+mn-ea"/>
              </a:rPr>
              <a:t>sk</a:t>
            </a:r>
            <a:r>
              <a:rPr lang="en-US" altLang="zh-CN" baseline="-25000">
                <a:sym typeface="+mn-ea"/>
              </a:rPr>
              <a:t>Bob</a:t>
            </a:r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8757285" y="1595120"/>
            <a:ext cx="9455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“Bob”</a:t>
            </a:r>
            <a:endParaRPr lang="en-US" altLang="zh-CN"/>
          </a:p>
        </p:txBody>
      </p:sp>
      <p:cxnSp>
        <p:nvCxnSpPr>
          <p:cNvPr id="22" name="直接箭头连接符 21"/>
          <p:cNvCxnSpPr>
            <a:stCxn id="7" idx="3"/>
            <a:endCxn id="8" idx="3"/>
          </p:cNvCxnSpPr>
          <p:nvPr/>
        </p:nvCxnSpPr>
        <p:spPr>
          <a:xfrm>
            <a:off x="2785745" y="4970145"/>
            <a:ext cx="6181725" cy="203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4120515" y="46018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ct </a:t>
            </a:r>
            <a:r>
              <a:rPr lang="zh-CN" altLang="en-US">
                <a:sym typeface="+mn-ea"/>
              </a:rPr>
              <a:t>⬅</a:t>
            </a:r>
            <a:r>
              <a:rPr lang="en-US" altLang="zh-CN">
                <a:sym typeface="+mn-ea"/>
              </a:rPr>
              <a:t> Enc(mpk, “Bob”, msg)</a:t>
            </a:r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27" name="文本框 26"/>
          <p:cNvSpPr txBox="1"/>
          <p:nvPr/>
        </p:nvSpPr>
        <p:spPr>
          <a:xfrm>
            <a:off x="8497570" y="60452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msg </a:t>
            </a:r>
            <a:r>
              <a:rPr lang="zh-CN" altLang="en-US">
                <a:sym typeface="+mn-ea"/>
              </a:rPr>
              <a:t>⬅</a:t>
            </a:r>
            <a:r>
              <a:rPr lang="en-US" altLang="zh-CN">
                <a:sym typeface="+mn-ea"/>
              </a:rPr>
              <a:t> Dec(sk</a:t>
            </a:r>
            <a:r>
              <a:rPr lang="en-US" altLang="zh-CN" baseline="-25000">
                <a:sym typeface="+mn-ea"/>
              </a:rPr>
              <a:t>Bob</a:t>
            </a:r>
            <a:r>
              <a:rPr lang="en-US" altLang="zh-CN">
                <a:sym typeface="+mn-ea"/>
              </a:rPr>
              <a:t>, ct)</a:t>
            </a:r>
            <a:r>
              <a:rPr lang="en-US" altLang="zh-CN">
                <a:sym typeface="+mn-ea"/>
              </a:rPr>
              <a:t> </a:t>
            </a:r>
            <a:r>
              <a:rPr lang="en-US" altLang="zh-CN"/>
              <a:t> </a:t>
            </a:r>
            <a:endParaRPr lang="en-US" altLang="zh-CN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IBE History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8644C6-89F0-466C-949F-E70AD72679A8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11200" y="5676265"/>
            <a:ext cx="920051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500"/>
              <a:t>Our Goal: IBE with small-size public key in the standard model</a:t>
            </a:r>
            <a:endParaRPr lang="en-US" altLang="zh-CN" sz="2500"/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799465" y="1960245"/>
          <a:ext cx="10055225" cy="3395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9345"/>
                <a:gridCol w="3202940"/>
                <a:gridCol w="3202940"/>
              </a:tblGrid>
              <a:tr h="48514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RO or Standard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Assumption</a:t>
                      </a:r>
                      <a:endParaRPr lang="en-US" altLang="zh-CN"/>
                    </a:p>
                  </a:txBody>
                  <a:tcPr/>
                </a:tc>
              </a:tr>
              <a:tr h="4851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[BF01]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Random Oracle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Group</a:t>
                      </a:r>
                      <a:endParaRPr lang="en-US" altLang="zh-CN"/>
                    </a:p>
                  </a:txBody>
                  <a:tcPr/>
                </a:tc>
              </a:tr>
              <a:tr h="4851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[Wat09]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Standard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Group</a:t>
                      </a:r>
                      <a:endParaRPr lang="en-US" altLang="zh-CN"/>
                    </a:p>
                  </a:txBody>
                  <a:tcPr/>
                </a:tc>
              </a:tr>
              <a:tr h="4851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[GPV08]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Random Oracle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Lattice</a:t>
                      </a:r>
                      <a:endParaRPr lang="en-US" altLang="zh-CN"/>
                    </a:p>
                  </a:txBody>
                  <a:tcPr/>
                </a:tc>
              </a:tr>
              <a:tr h="4851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[DLP14]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Random Oracle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Lattice</a:t>
                      </a:r>
                      <a:r>
                        <a:rPr lang="en-US" altLang="zh-CN" sz="1800">
                          <a:sym typeface="+mn-ea"/>
                        </a:rPr>
                        <a:t> + NTRU</a:t>
                      </a:r>
                      <a:endParaRPr lang="en-US" altLang="zh-CN"/>
                    </a:p>
                  </a:txBody>
                  <a:tcPr/>
                </a:tc>
              </a:tr>
              <a:tr h="4851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[ABB10, Yam16, KY16, Yam17]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Standard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Lattice</a:t>
                      </a:r>
                      <a:endParaRPr lang="en-US" altLang="zh-CN"/>
                    </a:p>
                  </a:txBody>
                  <a:tcPr/>
                </a:tc>
              </a:tr>
              <a:tr h="4851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This work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Standard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Lattice + NTRU</a:t>
                      </a:r>
                      <a:endParaRPr lang="en-US" altLang="zh-CN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892372" y="381075"/>
            <a:ext cx="9774619" cy="598488"/>
          </a:xfrm>
        </p:spPr>
        <p:txBody>
          <a:bodyPr/>
          <a:lstStyle/>
          <a:p>
            <a:r>
              <a:rPr lang="en-US" altLang="zh-CN" dirty="0"/>
              <a:t>Selective IND-CPA Security Model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8644C6-89F0-466C-949F-E70AD72679A8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080" y="2168525"/>
            <a:ext cx="2076450" cy="25209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239250" y="2073275"/>
            <a:ext cx="2110105" cy="26162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1445895" y="1474470"/>
                <a:ext cx="2663190" cy="39624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>
                    <a:sym typeface="+mn-ea"/>
                  </a:rPr>
                  <a:t>mpk, msk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</m:oMath>
                </a14:m>
                <a:r>
                  <a:rPr lang="en-US" altLang="zh-CN">
                    <a:sym typeface="+mn-ea"/>
                  </a:rPr>
                  <a:t> Setup(</a:t>
                </a: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r>
                  <a:rPr lang="en-US" altLang="zh-CN">
                    <a:sym typeface="+mn-ea"/>
                  </a:rPr>
                  <a:t>)</a:t>
                </a:r>
                <a:endParaRPr lang="en-US" altLang="zh-CN">
                  <a:sym typeface="+mn-ea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895" y="1474470"/>
                <a:ext cx="2663190" cy="39624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接箭头连接符 4"/>
          <p:cNvCxnSpPr/>
          <p:nvPr/>
        </p:nvCxnSpPr>
        <p:spPr>
          <a:xfrm flipV="1">
            <a:off x="4819015" y="2491740"/>
            <a:ext cx="3082290" cy="152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6003290" y="2117725"/>
            <a:ext cx="899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mpk</a:t>
            </a:r>
            <a:endParaRPr lang="en-US" altLang="zh-C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/>
              <p:cNvSpPr txBox="1"/>
              <p:nvPr/>
            </p:nvSpPr>
            <p:spPr>
              <a:xfrm>
                <a:off x="4278630" y="1630680"/>
                <a:ext cx="406400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id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altLang="zh-CN"/>
              </a:p>
            </p:txBody>
          </p:sp>
        </mc:Choice>
        <mc:Fallback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8630" y="1630680"/>
                <a:ext cx="4064000" cy="3683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接箭头连接符 9"/>
          <p:cNvCxnSpPr/>
          <p:nvPr/>
        </p:nvCxnSpPr>
        <p:spPr>
          <a:xfrm flipH="1">
            <a:off x="4842510" y="1994535"/>
            <a:ext cx="3044190" cy="152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H="1">
            <a:off x="4842510" y="3024505"/>
            <a:ext cx="3044190" cy="152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/>
              <p:cNvSpPr txBox="1"/>
              <p:nvPr/>
            </p:nvSpPr>
            <p:spPr>
              <a:xfrm>
                <a:off x="4278630" y="2646680"/>
                <a:ext cx="4064000" cy="358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id</m:t>
                          </m:r>
                        </m:e>
                        <m:sub>
                          <m: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</m:t>
                          </m:r>
                        </m:sub>
                      </m:sSub>
                      <m:r>
                        <a:rPr lang="en-US" altLang="zh-CN">
                          <a:latin typeface="Cambria Math" panose="02040503050406030204" charset="0"/>
                          <a:cs typeface="Cambria Math" panose="02040503050406030204" charset="0"/>
                        </a:rPr>
                        <m:t>, </m:t>
                      </m:r>
                      <m:sSub>
                        <m:sSubPr>
                          <m:ctrlP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id</m:t>
                          </m:r>
                        </m:e>
                        <m:sub>
                          <m: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2</m:t>
                          </m:r>
                        </m:sub>
                      </m:sSub>
                      <m:r>
                        <a:rPr lang="en-US" altLang="zh-CN">
                          <a:latin typeface="Cambria Math" panose="02040503050406030204" charset="0"/>
                          <a:cs typeface="Cambria Math" panose="02040503050406030204" charset="0"/>
                        </a:rPr>
                        <m:t>, ... , </m:t>
                      </m:r>
                      <m:sSub>
                        <m:sSubPr>
                          <m:ctrlP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id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Q</m:t>
                          </m:r>
                        </m:sub>
                      </m:sSub>
                    </m:oMath>
                  </m:oMathPara>
                </a14:m>
                <a:endParaRPr lang="en-US" altLang="zh-CN"/>
              </a:p>
            </p:txBody>
          </p:sp>
        </mc:Choice>
        <mc:Fallback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8630" y="2646680"/>
                <a:ext cx="4064000" cy="3587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本框 16"/>
              <p:cNvSpPr txBox="1"/>
              <p:nvPr/>
            </p:nvSpPr>
            <p:spPr>
              <a:xfrm>
                <a:off x="2083435" y="2604770"/>
                <a:ext cx="406400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ym typeface="+mn-ea"/>
                  </a:rPr>
                  <a:t>sk</a:t>
                </a:r>
                <a:r>
                  <a:rPr lang="en-US" altLang="zh-CN" baseline="-25000">
                    <a:sym typeface="+mn-ea"/>
                  </a:rPr>
                  <a:t>i</a:t>
                </a:r>
                <a:r>
                  <a:rPr lang="en-US" altLang="zh-CN"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</m:oMath>
                </a14:m>
                <a:r>
                  <a:rPr lang="en-US" altLang="zh-CN">
                    <a:sym typeface="+mn-ea"/>
                  </a:rPr>
                  <a:t> Keygen(msk,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charset="0"/>
                            <a:cs typeface="Cambria Math" panose="02040503050406030204" charset="0"/>
                          </a:rPr>
                          <m:t>id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charset="0"/>
                            <a:cs typeface="Cambria Math" panose="02040503050406030204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altLang="zh-CN">
                    <a:sym typeface="+mn-ea"/>
                  </a:rPr>
                  <a:t>)</a:t>
                </a:r>
                <a:endParaRPr lang="zh-CN" altLang="en-US"/>
              </a:p>
            </p:txBody>
          </p:sp>
        </mc:Choice>
        <mc:Fallback>
          <p:sp>
            <p:nvSpPr>
              <p:cNvPr id="17" name="文本框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435" y="2604770"/>
                <a:ext cx="4064000" cy="36830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直接箭头连接符 17"/>
          <p:cNvCxnSpPr/>
          <p:nvPr/>
        </p:nvCxnSpPr>
        <p:spPr>
          <a:xfrm flipV="1">
            <a:off x="4842510" y="3568065"/>
            <a:ext cx="3082290" cy="152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本框 18"/>
              <p:cNvSpPr txBox="1"/>
              <p:nvPr/>
            </p:nvSpPr>
            <p:spPr>
              <a:xfrm>
                <a:off x="4278630" y="3166745"/>
                <a:ext cx="4064000" cy="3600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sk</m:t>
                          </m:r>
                        </m:e>
                        <m:sub>
                          <m: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</m:t>
                          </m:r>
                        </m:sub>
                      </m:sSub>
                      <m:r>
                        <a:rPr lang="en-US" altLang="zh-CN">
                          <a:latin typeface="Cambria Math" panose="02040503050406030204" charset="0"/>
                          <a:cs typeface="Cambria Math" panose="02040503050406030204" charset="0"/>
                        </a:rPr>
                        <m:t>, </m:t>
                      </m:r>
                      <m:sSub>
                        <m:sSubPr>
                          <m:ctrlP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sk</m:t>
                          </m:r>
                        </m:e>
                        <m:sub>
                          <m: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2</m:t>
                          </m:r>
                        </m:sub>
                      </m:sSub>
                      <m:r>
                        <a:rPr lang="en-US" altLang="zh-CN">
                          <a:latin typeface="Cambria Math" panose="02040503050406030204" charset="0"/>
                          <a:cs typeface="Cambria Math" panose="02040503050406030204" charset="0"/>
                        </a:rPr>
                        <m:t>, ... , </m:t>
                      </m:r>
                      <m:sSub>
                        <m:sSubPr>
                          <m:ctrlP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sk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Q</m:t>
                          </m:r>
                        </m:sub>
                      </m:sSub>
                    </m:oMath>
                  </m:oMathPara>
                </a14:m>
                <a:endParaRPr lang="en-US" altLang="zh-CN"/>
              </a:p>
            </p:txBody>
          </p:sp>
        </mc:Choice>
        <mc:Fallback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8630" y="3166745"/>
                <a:ext cx="4064000" cy="36004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直接箭头连接符 20"/>
          <p:cNvCxnSpPr/>
          <p:nvPr/>
        </p:nvCxnSpPr>
        <p:spPr>
          <a:xfrm flipH="1">
            <a:off x="4819015" y="4111625"/>
            <a:ext cx="3044190" cy="152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文本框 21"/>
              <p:cNvSpPr txBox="1"/>
              <p:nvPr/>
            </p:nvSpPr>
            <p:spPr>
              <a:xfrm>
                <a:off x="4231005" y="3720465"/>
                <a:ext cx="406400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charset="0"/>
                          <a:cs typeface="Cambria Math" panose="02040503050406030204" charset="0"/>
                        </a:rPr>
                        <m:t>, 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/>
              </a:p>
            </p:txBody>
          </p:sp>
        </mc:Choice>
        <mc:Fallback>
          <p:sp>
            <p:nvSpPr>
              <p:cNvPr id="22" name="文本框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005" y="3720465"/>
                <a:ext cx="4064000" cy="36830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接箭头连接符 22"/>
          <p:cNvCxnSpPr/>
          <p:nvPr/>
        </p:nvCxnSpPr>
        <p:spPr>
          <a:xfrm flipV="1">
            <a:off x="4842510" y="4644390"/>
            <a:ext cx="3082290" cy="152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文本框 25"/>
              <p:cNvSpPr txBox="1"/>
              <p:nvPr/>
            </p:nvSpPr>
            <p:spPr>
              <a:xfrm>
                <a:off x="2083435" y="3688080"/>
                <a:ext cx="4064000" cy="645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charset="0"/>
                        <a:cs typeface="Cambria Math" panose="02040503050406030204" charset="0"/>
                      </a:rPr>
                      <m:t>𝑏</m:t>
                    </m:r>
                    <m:r>
                      <a:rPr lang="en-US" altLang="zh-CN" i="1"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</m:oMath>
                </a14:m>
                <a:r>
                  <a:rPr lang="en-US" altLang="zh-CN"/>
                  <a:t> {0, 1}</a:t>
                </a:r>
                <a:endParaRPr lang="en-US" altLang="zh-CN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charset="0"/>
                            <a:cs typeface="Cambria Math" panose="02040503050406030204" charset="0"/>
                          </a:rPr>
                          <m:t>ct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altLang="zh-CN"/>
                  <a:t>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</m:oMath>
                </a14:m>
                <a:r>
                  <a:rPr lang="en-US" altLang="zh-CN">
                    <a:sym typeface="+mn-ea"/>
                  </a:rPr>
                  <a:t> Enc(mpk,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charset="0"/>
                            <a:cs typeface="Cambria Math" panose="02040503050406030204" charset="0"/>
                          </a:rPr>
                          <m:t>id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>
                    <a:sym typeface="+mn-ea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𝑚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altLang="zh-CN">
                    <a:sym typeface="+mn-ea"/>
                  </a:rPr>
                  <a:t>)</a:t>
                </a:r>
                <a:r>
                  <a:rPr lang="en-US" altLang="zh-CN"/>
                  <a:t> </a:t>
                </a:r>
                <a:endParaRPr lang="en-US" altLang="zh-CN"/>
              </a:p>
            </p:txBody>
          </p:sp>
        </mc:Choice>
        <mc:Fallback>
          <p:sp>
            <p:nvSpPr>
              <p:cNvPr id="26" name="文本框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435" y="3688080"/>
                <a:ext cx="4064000" cy="64516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文本框 27"/>
              <p:cNvSpPr txBox="1"/>
              <p:nvPr/>
            </p:nvSpPr>
            <p:spPr>
              <a:xfrm>
                <a:off x="4278630" y="4282440"/>
                <a:ext cx="406400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ct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zh-CN" altLang="en-US"/>
              </a:p>
            </p:txBody>
          </p:sp>
        </mc:Choice>
        <mc:Fallback>
          <p:sp>
            <p:nvSpPr>
              <p:cNvPr id="28" name="文本框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8630" y="4282440"/>
                <a:ext cx="4064000" cy="36830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文本框 28"/>
              <p:cNvSpPr txBox="1"/>
              <p:nvPr/>
            </p:nvSpPr>
            <p:spPr>
              <a:xfrm>
                <a:off x="4351655" y="4711700"/>
                <a:ext cx="4064000" cy="358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id</m:t>
                          </m:r>
                        </m:e>
                        <m:sub>
                          <m: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</m:t>
                          </m:r>
                        </m:sub>
                      </m:sSub>
                      <m:r>
                        <a:rPr lang="en-US" altLang="zh-CN">
                          <a:latin typeface="Cambria Math" panose="02040503050406030204" charset="0"/>
                          <a:cs typeface="Cambria Math" panose="02040503050406030204" charset="0"/>
                        </a:rPr>
                        <m:t>, </m:t>
                      </m:r>
                      <m:sSub>
                        <m:sSubPr>
                          <m:ctrlP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id</m:t>
                          </m:r>
                        </m:e>
                        <m:sub>
                          <m: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2</m:t>
                          </m:r>
                        </m:sub>
                      </m:sSub>
                      <m:r>
                        <a:rPr lang="en-US" altLang="zh-CN">
                          <a:latin typeface="Cambria Math" panose="02040503050406030204" charset="0"/>
                          <a:cs typeface="Cambria Math" panose="02040503050406030204" charset="0"/>
                        </a:rPr>
                        <m:t>, ... , </m:t>
                      </m:r>
                      <m:sSub>
                        <m:sSubPr>
                          <m:ctrlP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id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Q</m:t>
                          </m:r>
                        </m:sub>
                      </m:sSub>
                    </m:oMath>
                  </m:oMathPara>
                </a14:m>
                <a:endParaRPr lang="en-US" altLang="zh-CN"/>
              </a:p>
            </p:txBody>
          </p:sp>
        </mc:Choice>
        <mc:Fallback>
          <p:sp>
            <p:nvSpPr>
              <p:cNvPr id="29" name="文本框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655" y="4711700"/>
                <a:ext cx="4064000" cy="3587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文本框 29"/>
              <p:cNvSpPr txBox="1"/>
              <p:nvPr/>
            </p:nvSpPr>
            <p:spPr>
              <a:xfrm>
                <a:off x="4278630" y="5152390"/>
                <a:ext cx="4064000" cy="3600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sk</m:t>
                          </m:r>
                        </m:e>
                        <m:sub>
                          <m: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</m:t>
                          </m:r>
                        </m:sub>
                      </m:sSub>
                      <m:r>
                        <a:rPr lang="en-US" altLang="zh-CN">
                          <a:latin typeface="Cambria Math" panose="02040503050406030204" charset="0"/>
                          <a:cs typeface="Cambria Math" panose="02040503050406030204" charset="0"/>
                        </a:rPr>
                        <m:t>, </m:t>
                      </m:r>
                      <m:sSub>
                        <m:sSubPr>
                          <m:ctrlP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sk</m:t>
                          </m:r>
                        </m:e>
                        <m:sub>
                          <m: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2</m:t>
                          </m:r>
                        </m:sub>
                      </m:sSub>
                      <m:r>
                        <a:rPr lang="en-US" altLang="zh-CN">
                          <a:latin typeface="Cambria Math" panose="02040503050406030204" charset="0"/>
                          <a:cs typeface="Cambria Math" panose="02040503050406030204" charset="0"/>
                        </a:rPr>
                        <m:t>, ... , </m:t>
                      </m:r>
                      <m:sSub>
                        <m:sSubPr>
                          <m:ctrlP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sk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Q</m:t>
                          </m:r>
                        </m:sub>
                      </m:sSub>
                    </m:oMath>
                  </m:oMathPara>
                </a14:m>
                <a:endParaRPr lang="en-US" altLang="zh-CN"/>
              </a:p>
            </p:txBody>
          </p:sp>
        </mc:Choice>
        <mc:Fallback>
          <p:sp>
            <p:nvSpPr>
              <p:cNvPr id="30" name="文本框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8630" y="5152390"/>
                <a:ext cx="4064000" cy="36004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接箭头连接符 31"/>
          <p:cNvCxnSpPr/>
          <p:nvPr/>
        </p:nvCxnSpPr>
        <p:spPr>
          <a:xfrm flipH="1">
            <a:off x="4880610" y="5104130"/>
            <a:ext cx="3044190" cy="152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 flipV="1">
            <a:off x="4891405" y="5572760"/>
            <a:ext cx="3009900" cy="222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文本框 34"/>
              <p:cNvSpPr txBox="1"/>
              <p:nvPr/>
            </p:nvSpPr>
            <p:spPr>
              <a:xfrm>
                <a:off x="8978900" y="4923155"/>
                <a:ext cx="4064000" cy="645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/>
                  <a:t>Output b’.</a:t>
                </a:r>
                <a:endParaRPr lang="en-US" altLang="zh-CN"/>
              </a:p>
              <a:p>
                <a:r>
                  <a:rPr lang="en-US" altLang="zh-CN"/>
                  <a:t>Adversary wins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latin typeface="Cambria Math" panose="02040503050406030204" charset="0"/>
                        <a:cs typeface="Cambria Math" panose="02040503050406030204" charset="0"/>
                      </a:rPr>
                      <m:t>b</m:t>
                    </m:r>
                    <m:r>
                      <a:rPr lang="en-US" altLang="zh-CN"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>
                        <a:latin typeface="Cambria Math" panose="02040503050406030204" charset="0"/>
                        <a:cs typeface="Cambria Math" panose="02040503050406030204" charset="0"/>
                      </a:rPr>
                      <m:t>b</m:t>
                    </m:r>
                    <m:r>
                      <a:rPr lang="en-US" altLang="zh-CN">
                        <a:latin typeface="Cambria Math" panose="02040503050406030204" charset="0"/>
                        <a:cs typeface="Cambria Math" panose="02040503050406030204" charset="0"/>
                      </a:rPr>
                      <m:t>’</m:t>
                    </m:r>
                  </m:oMath>
                </a14:m>
                <a:r>
                  <a:rPr lang="en-US" altLang="zh-CN"/>
                  <a:t>.</a:t>
                </a:r>
                <a:endParaRPr lang="en-US" altLang="zh-CN"/>
              </a:p>
            </p:txBody>
          </p:sp>
        </mc:Choice>
        <mc:Fallback>
          <p:sp>
            <p:nvSpPr>
              <p:cNvPr id="35" name="文本框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8900" y="4923155"/>
                <a:ext cx="4064000" cy="64516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文本框 35"/>
          <p:cNvSpPr txBox="1"/>
          <p:nvPr/>
        </p:nvSpPr>
        <p:spPr>
          <a:xfrm>
            <a:off x="746760" y="1939290"/>
            <a:ext cx="1426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Challenger</a:t>
            </a:r>
            <a:endParaRPr lang="en-US" altLang="zh-CN"/>
          </a:p>
        </p:txBody>
      </p:sp>
      <p:sp>
        <p:nvSpPr>
          <p:cNvPr id="37" name="文本框 36"/>
          <p:cNvSpPr txBox="1"/>
          <p:nvPr/>
        </p:nvSpPr>
        <p:spPr>
          <a:xfrm>
            <a:off x="9540240" y="1939290"/>
            <a:ext cx="15386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Adversary</a:t>
            </a:r>
            <a:endParaRPr lang="en-US" altLang="zh-C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Lattice</a:t>
            </a:r>
            <a:endParaRPr lang="en-US" altLang="zh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占位符 2"/>
              <p:cNvSpPr>
                <a:spLocks noGrp="1"/>
              </p:cNvSpPr>
              <p:nvPr>
                <p:ph type="body" sz="quarter" idx="14"/>
              </p:nvPr>
            </p:nvSpPr>
            <p:spPr/>
            <p:txBody>
              <a:bodyPr/>
              <a:lstStyle/>
              <a:p>
                <a:r>
                  <a:rPr lang="en-US" b="0" dirty="0">
                    <a:latin typeface="Cambria Math" panose="02040503050406030204" charset="0"/>
                    <a:cs typeface="Cambria Math" panose="02040503050406030204" charset="0"/>
                  </a:rPr>
                  <a:t>A lattice is the set of all </a:t>
                </a:r>
                <a:r>
                  <a:rPr lang="en-US" b="0" dirty="0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integer</a:t>
                </a:r>
                <a:r>
                  <a:rPr lang="en-US" b="0" dirty="0">
                    <a:latin typeface="Cambria Math" panose="02040503050406030204" charset="0"/>
                    <a:cs typeface="Cambria Math" panose="02040503050406030204" charset="0"/>
                  </a:rPr>
                  <a:t> linear combinations of (linearly independent) </a:t>
                </a:r>
                <a:r>
                  <a:rPr lang="en-US" b="0" dirty="0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basis</a:t>
                </a:r>
                <a:r>
                  <a:rPr lang="en-US" b="0" dirty="0">
                    <a:latin typeface="Cambria Math" panose="02040503050406030204" charset="0"/>
                    <a:cs typeface="Cambria Math" panose="02040503050406030204" charset="0"/>
                  </a:rPr>
                  <a:t> vectors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charset="0"/>
                        <a:cs typeface="Cambria Math" panose="02040503050406030204" charset="0"/>
                      </a:rPr>
                      <m:t>B</m:t>
                    </m:r>
                    <m:r>
                      <a:rPr lang="en-US" dirty="0">
                        <a:latin typeface="Cambria Math" panose="02040503050406030204" charset="0"/>
                        <a:cs typeface="Cambria Math" panose="02040503050406030204" charset="0"/>
                      </a:rPr>
                      <m:t>={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𝑏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sub>
                    </m:sSub>
                    <m:r>
                      <a:rPr lang="en-US" dirty="0">
                        <a:latin typeface="Cambria Math" panose="02040503050406030204" charset="0"/>
                        <a:cs typeface="Cambria Math" panose="02040503050406030204" charset="0"/>
                      </a:rPr>
                      <m:t>,...,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charset="0"/>
                          </a:rPr>
                          <m:t>𝑛</m:t>
                        </m:r>
                      </m:sub>
                    </m:sSub>
                    <m:r>
                      <a:rPr lang="en-US" dirty="0">
                        <a:latin typeface="Cambria Math" panose="02040503050406030204" charset="0"/>
                        <a:cs typeface="Cambria Math" panose="02040503050406030204" charset="0"/>
                      </a:rPr>
                      <m:t>}</m:t>
                    </m:r>
                    <m:r>
                      <a:rPr lang="en-US" dirty="0">
                        <a:latin typeface="Cambria Math" panose="02040503050406030204" charset="0"/>
                        <a:cs typeface="Cambria Math" panose="02040503050406030204" charset="0"/>
                      </a:rPr>
                      <m:t>⊂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ℝ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zh-CN" dirty="0">
                    <a:latin typeface="Cambria Math" panose="02040503050406030204" charset="0"/>
                    <a:cs typeface="Cambria Math" panose="02040503050406030204" charset="0"/>
                  </a:rPr>
                  <a:t>:</a:t>
                </a:r>
                <a:endParaRPr lang="en-US" altLang="zh-CN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ℒ</m:t>
                      </m:r>
                      <m:r>
                        <a:rPr lang="en-US" altLang="zh-CN" b="1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altLang="zh-CN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naryPr>
                        <m:sub>
                          <m:r>
                            <a:rPr lang="en-US" altLang="zh-CN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𝒊</m:t>
                          </m:r>
                          <m:r>
                            <a:rPr lang="en-US" altLang="zh-CN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=</m:t>
                          </m:r>
                          <m:r>
                            <a:rPr lang="en-US" altLang="zh-CN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𝟏</m:t>
                          </m:r>
                        </m:sub>
                        <m:sup>
                          <m:r>
                            <a:rPr lang="en-US" altLang="zh-CN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𝒏</m:t>
                          </m:r>
                        </m:sup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𝒊</m:t>
                              </m:r>
                            </m:sub>
                          </m:sSub>
                        </m:e>
                      </m:nary>
                      <m:r>
                        <a:rPr lang="en-US" altLang="zh-CN" b="1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∙</m:t>
                      </m:r>
                      <m:r>
                        <a:rPr lang="en-US" altLang="zh-CN" b="1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ℤ</m:t>
                      </m:r>
                      <m:r>
                        <a:rPr lang="en-US" altLang="zh-CN" b="1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r>
                        <a:rPr lang="en-US" altLang="zh-CN" b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𝐁</m:t>
                      </m:r>
                      <m:r>
                        <a:rPr lang="en-US" altLang="zh-CN" b="1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CN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a:rPr lang="en-US" altLang="zh-CN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ℤ</m:t>
                          </m:r>
                        </m:e>
                        <m:sup>
                          <m:r>
                            <a:rPr lang="en-US" altLang="zh-CN" b="1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𝒏</m:t>
                          </m:r>
                        </m:sup>
                      </m:sSup>
                    </m:oMath>
                  </m:oMathPara>
                </a14:m>
                <a:endParaRPr lang="en-US" altLang="zh-CN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endParaRPr lang="en-US" altLang="zh-CN" i="1" dirty="0"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3" name="文本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blipFill rotWithShape="1">
                <a:blip r:embed="rId1"/>
                <a:stretch>
                  <a:fillRect l="-5" b="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8644C6-89F0-466C-949F-E70AD72679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Algebra</a:t>
            </a:r>
            <a:endParaRPr lang="en-US" altLang="zh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占位符 2"/>
              <p:cNvSpPr>
                <a:spLocks noGrp="1"/>
              </p:cNvSpPr>
              <p:nvPr>
                <p:ph type="body" sz="quarter" idx="14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CN" b="0" i="1" dirty="0">
                        <a:latin typeface="Cambria Math" panose="02040503050406030204" charset="0"/>
                        <a:cs typeface="Cambria Math" panose="02040503050406030204" charset="0"/>
                      </a:rPr>
                      <m:t>𝜁</m:t>
                    </m:r>
                    <m:r>
                      <a:rPr lang="en-US" altLang="zh-CN" b="0" i="1" dirty="0"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func>
                      <m:funcPr>
                        <m:ctrl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exp</m:t>
                        </m:r>
                      </m:fName>
                      <m:e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(</m:t>
                        </m:r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𝜋</m:t>
                        </m:r>
                        <m:rad>
                          <m:radPr>
                            <m:degHide m:val="on"/>
                            <m:ctrlPr>
                              <a:rPr lang="en-US" altLang="zh-CN" b="0" i="1" dirty="0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b="0" i="1" dirty="0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−</m:t>
                            </m:r>
                            <m:r>
                              <a:rPr lang="en-US" altLang="zh-CN" b="0" i="1" dirty="0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1</m:t>
                            </m:r>
                          </m:e>
                        </m:rad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/</m:t>
                        </m:r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𝑀</m:t>
                        </m:r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)</m:t>
                        </m:r>
                      </m:e>
                    </m:func>
                    <m:r>
                      <a:rPr lang="en-US" altLang="zh-CN" b="0" i="1" dirty="0">
                        <a:latin typeface="Cambria Math" panose="02040503050406030204" charset="0"/>
                        <a:cs typeface="Cambria Math" panose="02040503050406030204" charset="0"/>
                      </a:rPr>
                      <m:t>, </m:t>
                    </m:r>
                    <m:r>
                      <a:rPr lang="en-US" altLang="zh-CN" b="0" i="1" dirty="0">
                        <a:latin typeface="Cambria Math" panose="02040503050406030204" charset="0"/>
                        <a:cs typeface="Cambria Math" panose="02040503050406030204" charset="0"/>
                      </a:rPr>
                      <m:t>𝑀</m:t>
                    </m:r>
                    <m:r>
                      <a:rPr lang="en-US" altLang="zh-CN" b="0" i="1" dirty="0"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r>
                      <a:rPr lang="en-US" altLang="zh-CN" b="0" i="1" dirty="0">
                        <a:latin typeface="Cambria Math" panose="02040503050406030204" charset="0"/>
                        <a:cs typeface="Cambria Math" panose="02040503050406030204" charset="0"/>
                      </a:rPr>
                      <m:t>2</m:t>
                    </m:r>
                    <m:r>
                      <a:rPr lang="en-US" altLang="zh-CN" b="0" i="1" dirty="0">
                        <a:latin typeface="Cambria Math" panose="02040503050406030204" charset="0"/>
                        <a:cs typeface="Cambria Math" panose="02040503050406030204" charset="0"/>
                      </a:rPr>
                      <m:t>𝑁</m:t>
                    </m:r>
                  </m:oMath>
                </a14:m>
                <a:endParaRPr lang="en-US" altLang="zh-CN" b="0" i="1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CN" b="0" i="1" dirty="0">
                        <a:latin typeface="Cambria Math" panose="02040503050406030204" charset="0"/>
                        <a:cs typeface="Cambria Math" panose="02040503050406030204" charset="0"/>
                      </a:rPr>
                      <m:t>𝑀</m:t>
                    </m:r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-th Cyclotomic Number Field: </a:t>
                </a:r>
                <a14:m>
                  <m:oMath xmlns:m="http://schemas.openxmlformats.org/officeDocument/2006/math">
                    <m:r>
                      <a:rPr lang="en-US" altLang="zh-CN" b="0" i="1" dirty="0">
                        <a:latin typeface="Cambria Math" panose="02040503050406030204" charset="0"/>
                        <a:cs typeface="Cambria Math" panose="02040503050406030204" charset="0"/>
                      </a:rPr>
                      <m:t>𝐾</m:t>
                    </m:r>
                    <m:r>
                      <a:rPr lang="en-US" altLang="zh-CN" i="1" dirty="0"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r>
                      <a:rPr lang="en-US" altLang="zh-CN" i="1" dirty="0">
                        <a:latin typeface="Cambria Math" panose="02040503050406030204" charset="0"/>
                        <a:cs typeface="Cambria Math" panose="02040503050406030204" charset="0"/>
                      </a:rPr>
                      <m:t>ℚ</m:t>
                    </m:r>
                    <m:r>
                      <a:rPr lang="en-US" altLang="zh-CN" b="0" i="1" dirty="0">
                        <a:latin typeface="Cambria Math" panose="02040503050406030204" charset="0"/>
                        <a:cs typeface="Cambria Math" panose="02040503050406030204" charset="0"/>
                      </a:rPr>
                      <m:t>[</m:t>
                    </m:r>
                    <m:r>
                      <a:rPr lang="en-US" altLang="zh-CN" b="0" i="1" dirty="0">
                        <a:latin typeface="Cambria Math" panose="02040503050406030204" charset="0"/>
                        <a:cs typeface="Cambria Math" panose="02040503050406030204" charset="0"/>
                      </a:rPr>
                      <m:t>𝑥</m:t>
                    </m:r>
                    <m:r>
                      <a:rPr lang="en-US" altLang="zh-CN" b="0" i="1" dirty="0">
                        <a:latin typeface="Cambria Math" panose="02040503050406030204" charset="0"/>
                        <a:cs typeface="Cambria Math" panose="02040503050406030204" charset="0"/>
                      </a:rPr>
                      <m:t>]/(</m:t>
                    </m:r>
                    <m:sSup>
                      <m:sSupPr>
                        <m:ctrlP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𝑥</m:t>
                        </m:r>
                      </m:e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𝑁</m:t>
                        </m:r>
                      </m:sup>
                    </m:sSup>
                    <m:r>
                      <a:rPr lang="en-US" altLang="zh-CN" b="0" i="1" dirty="0">
                        <a:latin typeface="Cambria Math" panose="02040503050406030204" charset="0"/>
                        <a:cs typeface="Cambria Math" panose="02040503050406030204" charset="0"/>
                      </a:rPr>
                      <m:t>+</m:t>
                    </m:r>
                    <m:r>
                      <a:rPr lang="en-US" altLang="zh-CN" b="0" i="1" dirty="0">
                        <a:latin typeface="Cambria Math" panose="02040503050406030204" charset="0"/>
                        <a:cs typeface="Cambria Math" panose="02040503050406030204" charset="0"/>
                      </a:rPr>
                      <m:t>1</m:t>
                    </m:r>
                    <m:r>
                      <a:rPr lang="en-US" altLang="zh-CN" b="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)</m:t>
                    </m:r>
                  </m:oMath>
                </a14:m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ℚ</m:t>
                      </m:r>
                      <m:r>
                        <a:rPr lang="en-US" altLang="zh-CN" b="0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[</m:t>
                      </m:r>
                      <m:r>
                        <a:rPr lang="en-US" altLang="zh-CN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𝜁</m:t>
                      </m:r>
                      <m:r>
                        <a:rPr lang="en-US" altLang="zh-CN" b="0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]</m:t>
                      </m:r>
                      <m:r>
                        <a:rPr lang="en-US" altLang="zh-CN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≅</m:t>
                      </m:r>
                      <m:r>
                        <a:rPr lang="en-US" altLang="zh-CN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ℚ</m:t>
                      </m:r>
                      <m:r>
                        <a:rPr lang="en-US" altLang="zh-CN" b="0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[</m:t>
                      </m:r>
                      <m:r>
                        <a:rPr lang="en-US" altLang="zh-CN" b="0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𝑥</m:t>
                      </m:r>
                      <m:r>
                        <a:rPr lang="en-US" altLang="zh-CN" b="0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]/(</m:t>
                      </m:r>
                      <m:sSup>
                        <m:sSupPr>
                          <m:ctrlPr>
                            <a:rPr lang="en-US" altLang="zh-CN" b="0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a:rPr lang="en-US" altLang="zh-CN" b="0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CN" b="0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𝑁</m:t>
                          </m:r>
                        </m:sup>
                      </m:sSup>
                      <m:r>
                        <a:rPr lang="en-US" altLang="zh-CN" b="0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+</m:t>
                      </m:r>
                      <m:r>
                        <a:rPr lang="en-US" altLang="zh-CN" b="0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1</m:t>
                      </m:r>
                      <m:r>
                        <a:rPr lang="en-US" altLang="zh-CN" b="0" i="1" dirty="0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) </m:t>
                      </m:r>
                    </m:oMath>
                  </m:oMathPara>
                </a14:m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M-th Cyclotomic Ring of Integers: </a:t>
                </a:r>
                <a14:m>
                  <m:oMath xmlns:m="http://schemas.openxmlformats.org/officeDocument/2006/math">
                    <m:r>
                      <a:rPr lang="en-US" altLang="zh-CN" b="0" i="1" dirty="0">
                        <a:latin typeface="Cambria Math" panose="02040503050406030204" charset="0"/>
                        <a:cs typeface="Cambria Math" panose="02040503050406030204" charset="0"/>
                      </a:rPr>
                      <m:t>𝑅</m:t>
                    </m:r>
                    <m:r>
                      <a:rPr lang="en-US" altLang="zh-CN" b="1" i="1" dirty="0"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r>
                      <a:rPr lang="en-US" altLang="zh-CN" b="1" i="1" dirty="0">
                        <a:latin typeface="Cambria Math" panose="02040503050406030204" charset="0"/>
                        <a:cs typeface="Cambria Math" panose="02040503050406030204" charset="0"/>
                      </a:rPr>
                      <m:t>ℤ</m:t>
                    </m:r>
                    <m:r>
                      <a:rPr lang="en-US" altLang="zh-CN" b="0" i="1" dirty="0">
                        <a:latin typeface="Cambria Math" panose="02040503050406030204" charset="0"/>
                        <a:cs typeface="Cambria Math" panose="02040503050406030204" charset="0"/>
                      </a:rPr>
                      <m:t>[</m:t>
                    </m:r>
                    <m:r>
                      <a:rPr lang="en-US" altLang="zh-CN" b="0" i="1" dirty="0">
                        <a:latin typeface="Cambria Math" panose="02040503050406030204" charset="0"/>
                        <a:cs typeface="Cambria Math" panose="02040503050406030204" charset="0"/>
                      </a:rPr>
                      <m:t>𝑥</m:t>
                    </m:r>
                    <m:r>
                      <a:rPr lang="en-US" altLang="zh-CN" b="0" i="1" dirty="0">
                        <a:latin typeface="Cambria Math" panose="02040503050406030204" charset="0"/>
                        <a:cs typeface="Cambria Math" panose="02040503050406030204" charset="0"/>
                      </a:rPr>
                      <m:t>]/(</m:t>
                    </m:r>
                    <m:sSup>
                      <m:sSupPr>
                        <m:ctrlP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𝑥</m:t>
                        </m:r>
                      </m:e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𝑁</m:t>
                        </m:r>
                      </m:sup>
                    </m:sSup>
                    <m:r>
                      <a:rPr lang="en-US" altLang="zh-CN" b="0" i="1" dirty="0">
                        <a:latin typeface="Cambria Math" panose="02040503050406030204" charset="0"/>
                        <a:cs typeface="Cambria Math" panose="02040503050406030204" charset="0"/>
                      </a:rPr>
                      <m:t>+</m:t>
                    </m:r>
                    <m:r>
                      <a:rPr lang="en-US" altLang="zh-CN" b="0" i="1" dirty="0">
                        <a:latin typeface="Cambria Math" panose="02040503050406030204" charset="0"/>
                        <a:cs typeface="Cambria Math" panose="02040503050406030204" charset="0"/>
                      </a:rPr>
                      <m:t>1</m:t>
                    </m:r>
                    <m:r>
                      <a:rPr lang="en-US" altLang="zh-CN" b="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)</m:t>
                    </m:r>
                  </m:oMath>
                </a14:m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ℤ</m:t>
                      </m:r>
                      <m:r>
                        <a:rPr lang="en-US" altLang="zh-CN" b="0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[</m:t>
                      </m:r>
                      <m:r>
                        <a:rPr lang="en-US" altLang="zh-CN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𝜁</m:t>
                      </m:r>
                      <m:r>
                        <a:rPr lang="en-US" altLang="zh-CN" b="0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]</m:t>
                      </m:r>
                      <m:r>
                        <a:rPr lang="en-US" altLang="zh-CN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≅</m:t>
                      </m:r>
                      <m:r>
                        <a:rPr lang="en-US" altLang="zh-CN" b="1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ℤ</m:t>
                      </m:r>
                      <m:r>
                        <a:rPr lang="en-US" altLang="zh-CN" b="0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[</m:t>
                      </m:r>
                      <m:r>
                        <a:rPr lang="en-US" altLang="zh-CN" b="0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𝑥</m:t>
                      </m:r>
                      <m:r>
                        <a:rPr lang="en-US" altLang="zh-CN" b="0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]/(</m:t>
                      </m:r>
                      <m:sSup>
                        <m:sSupPr>
                          <m:ctrlPr>
                            <a:rPr lang="en-US" altLang="zh-CN" b="0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a:rPr lang="en-US" altLang="zh-CN" b="0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CN" b="0" i="1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𝑁</m:t>
                          </m:r>
                        </m:sup>
                      </m:sSup>
                      <m:r>
                        <a:rPr lang="en-US" altLang="zh-CN" b="0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+</m:t>
                      </m:r>
                      <m:r>
                        <a:rPr lang="en-US" altLang="zh-CN" b="0" i="1" dirty="0">
                          <a:latin typeface="Cambria Math" panose="02040503050406030204" charset="0"/>
                          <a:cs typeface="Cambria Math" panose="02040503050406030204" charset="0"/>
                        </a:rPr>
                        <m:t>1</m:t>
                      </m:r>
                      <m:r>
                        <a:rPr lang="en-US" altLang="zh-CN" b="0" i="1" dirty="0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)</m:t>
                      </m:r>
                    </m:oMath>
                  </m:oMathPara>
                </a14:m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endParaRPr lang="en-US" altLang="zh-CN" b="0" i="1" dirty="0"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3" name="文本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blipFill rotWithShape="1">
                <a:blip r:embed="rId1"/>
                <a:stretch>
                  <a:fillRect l="-5" b="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8644C6-89F0-466C-949F-E70AD72679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Learning with Errors (LWE) Assumption</a:t>
            </a:r>
            <a:endParaRPr lang="en-US" altLang="zh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占位符 2"/>
              <p:cNvSpPr>
                <a:spLocks noGrp="1"/>
              </p:cNvSpPr>
              <p:nvPr>
                <p:ph type="body" sz="quarter" idx="14"/>
              </p:nvPr>
            </p:nvSpPr>
            <p:spPr/>
            <p:txBody>
              <a:bodyPr/>
              <a:lstStyle/>
              <a:p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Learning with Errors (LWE)</a:t>
                </a: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A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sSubSup>
                      <m:sSubSupPr>
                        <m:ctrlP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ℤ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</m:sub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𝑛</m:t>
                        </m:r>
                        <m:r>
                          <a:rPr lang="en-US" altLang="zh-CN" b="0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×</m:t>
                        </m:r>
                        <m:r>
                          <a:rPr lang="en-US" altLang="zh-CN" b="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𝑚</m:t>
                        </m:r>
                      </m:sup>
                    </m:sSubSup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, 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s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sSubSup>
                      <m:sSubSupPr>
                        <m:ctrlP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ℤ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</m:sub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𝑛</m:t>
                        </m:r>
                      </m:sup>
                    </m:sSubSup>
                    <m:r>
                      <a:rPr lang="en-US" altLang="zh-CN" b="0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 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e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sSup>
                      <m:sSupPr>
                        <m:ctrl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𝜒</m:t>
                        </m:r>
                      </m:e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𝑚</m:t>
                        </m:r>
                      </m:sup>
                    </m:sSup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, 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u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sSubSup>
                      <m:sSubSupPr>
                        <m:ctrlP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ℤ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</m:sub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𝑚</m:t>
                        </m:r>
                      </m:sup>
                    </m:sSubSup>
                  </m:oMath>
                </a14:m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A</m:t>
                      </m:r>
                      <m: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,</m:t>
                      </m:r>
                      <m:sSup>
                        <m:sSupPr>
                          <m:ctrlPr>
                            <a:rPr lang="en-US" altLang="zh-CN" b="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s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b="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T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A</m:t>
                      </m:r>
                      <m: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b="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e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b="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T</m:t>
                          </m:r>
                        </m:sup>
                      </m:sSup>
                      <m: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) </m:t>
                      </m:r>
                      <m:sSub>
                        <m:sSubPr>
                          <m:ctrlPr>
                            <a:rPr lang="en-US" altLang="zh-CN" b="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altLang="zh-CN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c</m:t>
                          </m:r>
                        </m:sub>
                      </m:sSub>
                      <m: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 (</m:t>
                      </m:r>
                      <m:r>
                        <m:rPr>
                          <m:sty m:val="p"/>
                        </m:rP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A</m:t>
                      </m:r>
                      <m: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,</m:t>
                      </m:r>
                      <m:sSup>
                        <m:sSupPr>
                          <m:ctrlPr>
                            <a:rPr lang="en-US" altLang="zh-CN" b="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u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b="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T</m:t>
                          </m:r>
                        </m:sup>
                      </m:sSup>
                      <m: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)</m:t>
                      </m:r>
                    </m:oMath>
                  </m:oMathPara>
                </a14:m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Ring Learning with Errors (RLWE)</a:t>
                </a: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  <a:sym typeface="+mn-ea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a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sSubSup>
                      <m:sSubSupPr>
                        <m:ctrlP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</m:sub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𝑚</m:t>
                        </m:r>
                      </m:sup>
                    </m:sSubSup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, 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s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sSub>
                      <m:sSubPr>
                        <m:ctrlP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</m:sub>
                    </m:sSub>
                    <m:r>
                      <a:rPr lang="en-US" altLang="zh-CN" b="0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 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e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sSup>
                      <m:sSupPr>
                        <m:ctrl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𝜒</m:t>
                        </m:r>
                      </m:e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𝑚</m:t>
                        </m:r>
                      </m:sup>
                    </m:sSup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, 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u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sSubSup>
                      <m:sSubSupPr>
                        <m:ctrlP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</m:sub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𝑚</m:t>
                        </m:r>
                      </m:sup>
                    </m:sSubSup>
                  </m:oMath>
                </a14:m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a</m:t>
                      </m:r>
                      <m: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s</m:t>
                      </m:r>
                      <m:r>
                        <a:rPr lang="en-US" altLang="zh-CN" dirty="0">
                          <a:latin typeface="Cambria Math" panose="02040503050406030204" charset="0"/>
                          <a:cs typeface="Cambria Math" panose="02040503050406030204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a</m:t>
                      </m:r>
                      <m: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e</m:t>
                      </m:r>
                      <m: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) </m:t>
                      </m:r>
                      <m:sSub>
                        <m:sSubPr>
                          <m:ctrlPr>
                            <a:rPr lang="en-US" altLang="zh-CN" b="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altLang="zh-CN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c</m:t>
                          </m:r>
                        </m:sub>
                      </m:sSub>
                      <m: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 (</m:t>
                      </m:r>
                      <m:r>
                        <m:rPr>
                          <m:sty m:val="p"/>
                        </m:rP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A</m:t>
                      </m:r>
                      <m: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u</m:t>
                      </m:r>
                      <m: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)</m:t>
                      </m:r>
                    </m:oMath>
                  </m:oMathPara>
                </a14:m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endParaRPr lang="en-US" altLang="zh-CN" b="0" i="1" dirty="0"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3" name="文本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blipFill rotWithShape="1">
                <a:blip r:embed="rId1"/>
                <a:stretch>
                  <a:fillRect l="-5" b="-45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8644C6-89F0-466C-949F-E70AD72679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LWE in Hermite Normal Form [ACPS09]</a:t>
            </a:r>
            <a:endParaRPr lang="en-US" altLang="zh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占位符 2"/>
              <p:cNvSpPr>
                <a:spLocks noGrp="1"/>
              </p:cNvSpPr>
              <p:nvPr>
                <p:ph type="body" sz="quarter" idx="14"/>
              </p:nvPr>
            </p:nvSpPr>
            <p:spPr/>
            <p:txBody>
              <a:bodyPr/>
              <a:lstStyle/>
              <a:p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</a:rPr>
                  <a:t>Learning with Errors (LWE)</a:t>
                </a: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A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sSubSup>
                      <m:sSubSupPr>
                        <m:ctrlP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ℤ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</m:sub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𝑛</m:t>
                        </m:r>
                        <m:r>
                          <a:rPr lang="en-US" altLang="zh-CN" b="0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×</m:t>
                        </m:r>
                        <m:r>
                          <a:rPr lang="en-US" altLang="zh-CN" b="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𝑚</m:t>
                        </m:r>
                      </m:sup>
                    </m:sSubSup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, 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s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sSup>
                      <m:sSupPr>
                        <m:ctrl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𝜒</m:t>
                        </m:r>
                      </m:e>
                      <m:sup>
                        <m:r>
                          <a:rPr lang="en-US" altLang="zh-CN" b="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𝑛</m:t>
                        </m:r>
                      </m:sup>
                    </m:sSup>
                    <m:r>
                      <a:rPr lang="en-US" altLang="zh-CN" b="0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 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e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sSup>
                      <m:sSupPr>
                        <m:ctrl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𝜒</m:t>
                        </m:r>
                      </m:e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𝑚</m:t>
                        </m:r>
                      </m:sup>
                    </m:sSup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, 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u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sSubSup>
                      <m:sSubSupPr>
                        <m:ctrlP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ℤ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</m:sub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𝑚</m:t>
                        </m:r>
                      </m:sup>
                    </m:sSubSup>
                  </m:oMath>
                </a14:m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A</m:t>
                      </m:r>
                      <m: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,</m:t>
                      </m:r>
                      <m:sSup>
                        <m:sSupPr>
                          <m:ctrlPr>
                            <a:rPr lang="en-US" altLang="zh-CN" b="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s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b="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T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A</m:t>
                      </m:r>
                      <m: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b="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e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b="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T</m:t>
                          </m:r>
                        </m:sup>
                      </m:sSup>
                      <m: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) </m:t>
                      </m:r>
                      <m:sSub>
                        <m:sSubPr>
                          <m:ctrlPr>
                            <a:rPr lang="en-US" altLang="zh-CN" b="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altLang="zh-CN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c</m:t>
                          </m:r>
                        </m:sub>
                      </m:sSub>
                      <m: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 (</m:t>
                      </m:r>
                      <m:r>
                        <m:rPr>
                          <m:sty m:val="p"/>
                        </m:rP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A</m:t>
                      </m:r>
                      <m: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,</m:t>
                      </m:r>
                      <m:sSup>
                        <m:sSupPr>
                          <m:ctrlPr>
                            <a:rPr lang="en-US" altLang="zh-CN" b="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u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b="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T</m:t>
                          </m:r>
                        </m:sup>
                      </m:sSup>
                      <m: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)</m:t>
                      </m:r>
                    </m:oMath>
                  </m:oMathPara>
                </a14:m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Ring Learning with Errors (RLWE)</a:t>
                </a: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  <a:sym typeface="+mn-ea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a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sSubSup>
                      <m:sSubSupPr>
                        <m:ctrlP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</m:sub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𝑚</m:t>
                        </m:r>
                      </m:sup>
                    </m:sSubSup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, 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s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𝜒</m:t>
                    </m:r>
                    <m:r>
                      <a:rPr lang="en-US" altLang="zh-CN" b="0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, 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e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sSup>
                      <m:sSupPr>
                        <m:ctrl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𝜒</m:t>
                        </m:r>
                      </m:e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𝑚</m:t>
                        </m:r>
                      </m:sup>
                    </m:sSup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, 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u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←</m:t>
                    </m:r>
                    <m:sSubSup>
                      <m:sSubSupPr>
                        <m:ctrlP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</m:sub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𝑚</m:t>
                        </m:r>
                      </m:sup>
                    </m:sSubSup>
                  </m:oMath>
                </a14:m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a</m:t>
                      </m:r>
                      <m: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s</m:t>
                      </m:r>
                      <m:r>
                        <a:rPr lang="en-US" altLang="zh-CN" dirty="0">
                          <a:latin typeface="Cambria Math" panose="02040503050406030204" charset="0"/>
                          <a:cs typeface="Cambria Math" panose="02040503050406030204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a</m:t>
                      </m:r>
                      <m: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e</m:t>
                      </m:r>
                      <m: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) </m:t>
                      </m:r>
                      <m:sSub>
                        <m:sSubPr>
                          <m:ctrlPr>
                            <a:rPr lang="en-US" altLang="zh-CN" b="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altLang="zh-CN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c</m:t>
                          </m:r>
                        </m:sub>
                      </m:sSub>
                      <m: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 (</m:t>
                      </m:r>
                      <m:r>
                        <m:rPr>
                          <m:sty m:val="p"/>
                        </m:rP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A</m:t>
                      </m:r>
                      <m: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u</m:t>
                      </m:r>
                      <m:r>
                        <a:rPr lang="en-US" altLang="zh-CN" b="0" dirty="0">
                          <a:latin typeface="Cambria Math" panose="02040503050406030204" charset="0"/>
                          <a:cs typeface="Cambria Math" panose="02040503050406030204" charset="0"/>
                        </a:rPr>
                        <m:t>)</m:t>
                      </m:r>
                    </m:oMath>
                  </m:oMathPara>
                </a14:m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endParaRPr lang="en-US" altLang="zh-CN" b="0" i="1" dirty="0"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3" name="文本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blipFill rotWithShape="1">
                <a:blip r:embed="rId1"/>
                <a:stretch>
                  <a:fillRect l="-5" b="-45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8644C6-89F0-466C-949F-E70AD72679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Ajtai Trapdoor [GPV08, MP12]</a:t>
            </a:r>
            <a:endParaRPr lang="en-US" altLang="zh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占位符 2"/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1017905" y="1498600"/>
                <a:ext cx="10859135" cy="4286250"/>
              </a:xfrm>
            </p:spPr>
            <p:txBody>
              <a:bodyPr/>
              <a:lstStyle/>
              <a:p>
                <a:r>
                  <a:rPr lang="en-US" altLang="zh-CN" dirty="0">
                    <a:latin typeface="Cambria Math" panose="02040503050406030204" charset="0"/>
                    <a:cs typeface="Cambria Math" panose="02040503050406030204" charset="0"/>
                  </a:rPr>
                  <a:t>TrapGen(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𝟏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𝒏</m:t>
                        </m:r>
                      </m:sup>
                    </m:sSup>
                    <m:r>
                      <a:rPr lang="en-US" altLang="zh-CN" i="1" dirty="0">
                        <a:latin typeface="Cambria Math" panose="02040503050406030204" charset="0"/>
                        <a:cs typeface="Cambria Math" panose="02040503050406030204" charset="0"/>
                      </a:rPr>
                      <m:t>,</m:t>
                    </m:r>
                    <m:sSup>
                      <m:sSupPr>
                        <m:ctrlP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𝟏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𝒎</m:t>
                        </m:r>
                      </m:sup>
                    </m:sSup>
                    <m:r>
                      <a:rPr lang="en-US" altLang="zh-CN" i="1" dirty="0">
                        <a:latin typeface="Cambria Math" panose="02040503050406030204" charset="0"/>
                        <a:cs typeface="Cambria Math" panose="02040503050406030204" charset="0"/>
                      </a:rPr>
                      <m:t>,</m:t>
                    </m:r>
                    <m:r>
                      <a:rPr lang="en-US" altLang="zh-CN" i="1" dirty="0">
                        <a:latin typeface="Cambria Math" panose="02040503050406030204" charset="0"/>
                        <a:cs typeface="Cambria Math" panose="02040503050406030204" charset="0"/>
                      </a:rPr>
                      <m:t>𝒒</m:t>
                    </m:r>
                  </m:oMath>
                </a14:m>
                <a:r>
                  <a:rPr lang="en-US" altLang="zh-CN" dirty="0">
                    <a:latin typeface="Cambria Math" panose="02040503050406030204" charset="0"/>
                    <a:cs typeface="Cambria Math" panose="0204050305040603020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altLang="zh-CN" b="1" i="1" dirty="0">
                        <a:latin typeface="Cambria Math" panose="02040503050406030204" charset="0"/>
                        <a:cs typeface="Cambria Math" panose="02040503050406030204" charset="0"/>
                      </a:rPr>
                      <m:t>→</m:t>
                    </m:r>
                  </m:oMath>
                </a14:m>
                <a:r>
                  <a:rPr lang="en-US" altLang="zh-CN" dirty="0">
                    <a:latin typeface="Cambria Math" panose="02040503050406030204" charset="0"/>
                    <a:cs typeface="Cambria Math" panose="0204050305040603020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A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,</m:t>
                    </m:r>
                    <m:sSub>
                      <m:sSubPr>
                        <m:ctrl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A</m:t>
                        </m:r>
                      </m:sub>
                    </m:sSub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)</m:t>
                    </m:r>
                    <m:r>
                      <a:rPr lang="en-US" altLang="zh-CN" dirty="0">
                        <a:latin typeface="Cambria Math" panose="02040503050406030204" charset="0"/>
                        <a:cs typeface="Cambria Math" panose="02040503050406030204" charset="0"/>
                      </a:rPr>
                      <m:t>∈</m:t>
                    </m:r>
                    <m:sSubSup>
                      <m:sSubSupPr>
                        <m:ctrlP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b="1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ℤ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</m:sub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𝑛</m:t>
                        </m:r>
                        <m:r>
                          <a:rPr lang="en-US" altLang="zh-CN" b="0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×</m:t>
                        </m:r>
                        <m:r>
                          <a:rPr lang="en-US" altLang="zh-CN" b="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𝑚</m:t>
                        </m:r>
                      </m:sup>
                    </m:sSubSup>
                    <m:r>
                      <a:rPr lang="en-US" altLang="zh-CN" b="0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×</m:t>
                    </m:r>
                    <m:sSup>
                      <m:sSupPr>
                        <m:ctrlPr>
                          <a:rPr lang="en-US" altLang="zh-CN" b="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b="1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ℤ</m:t>
                        </m:r>
                      </m:e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𝑚</m:t>
                        </m:r>
                        <m:r>
                          <a:rPr lang="en-US" altLang="zh-CN" b="0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×</m:t>
                        </m:r>
                        <m:r>
                          <a:rPr lang="en-US" altLang="zh-CN" b="0" i="1" dirty="0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altLang="zh-CN" b="0" i="1" dirty="0"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zh-CN" b="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𝑚</m:t>
                    </m:r>
                    <m:r>
                      <a:rPr lang="en-US" altLang="zh-CN" b="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r>
                      <a:rPr lang="en-US" altLang="zh-CN" b="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𝑂</m:t>
                    </m:r>
                    <m:r>
                      <a:rPr lang="en-US" altLang="zh-CN" b="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(</m:t>
                    </m:r>
                    <m:r>
                      <a:rPr lang="en-US" altLang="zh-CN" b="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𝑛</m:t>
                    </m:r>
                    <m:r>
                      <a:rPr lang="en-US" altLang="zh-CN" b="1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log</m:t>
                    </m:r>
                    <m:r>
                      <a:rPr lang="en-US" altLang="zh-CN" b="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(</m:t>
                    </m:r>
                    <m:r>
                      <a:rPr lang="en-US" altLang="zh-CN" b="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𝑞</m:t>
                    </m:r>
                    <m:r>
                      <a:rPr lang="en-US" altLang="zh-CN" b="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)</m:t>
                    </m:r>
                    <m:r>
                      <a:rPr lang="en-US" altLang="zh-CN" b="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)</m:t>
                    </m:r>
                  </m:oMath>
                </a14:m>
                <a:endParaRPr lang="en-US" altLang="zh-CN" b="0" i="1" dirty="0"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A </a:t>
                </a:r>
                <a:r>
                  <a:rPr lang="en-US" altLang="zh-CN" b="0" dirty="0">
                    <a:cs typeface="+mn-lt"/>
                    <a:sym typeface="+mn-ea"/>
                  </a:rPr>
                  <a:t>is a public matrix which is statistically closed to uniform distribution.</a:t>
                </a:r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A</m:t>
                        </m:r>
                      </m:sub>
                    </m:sSub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 is its trapdoor which has </a:t>
                </a:r>
                <a:r>
                  <a:rPr lang="en-US" altLang="zh-CN" b="0" dirty="0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small norm</a:t>
                </a:r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 and statisfies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A</m:t>
                    </m:r>
                    <m:r>
                      <a:rPr lang="en-US" altLang="zh-CN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∙</m:t>
                    </m:r>
                    <m:sSub>
                      <m:sSubPr>
                        <m:ctrl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A</m:t>
                        </m:r>
                      </m:sub>
                    </m:sSub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0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 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mod</m:t>
                    </m:r>
                    <m: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 </m:t>
                    </m:r>
                    <m:r>
                      <a:rPr lang="en-US" altLang="zh-CN" b="0" i="1" dirty="0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𝑞</m:t>
                    </m:r>
                  </m:oMath>
                </a14:m>
                <a:r>
                  <a:rPr lang="en-US" altLang="zh-CN" b="0" dirty="0"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.</a:t>
                </a: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r>
                  <a:rPr lang="en-US" altLang="zh-CN" b="0" dirty="0"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SamplePre(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A</m:t>
                    </m:r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,</m:t>
                    </m:r>
                    <m:sSub>
                      <m:sSubPr>
                        <m:ctrl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A</m:t>
                        </m:r>
                      </m:sub>
                    </m:sSub>
                    <m:r>
                      <a:rPr lang="en-US" altLang="zh-CN" b="0" dirty="0">
                        <a:latin typeface="Cambria Math" panose="02040503050406030204" charset="0"/>
                        <a:cs typeface="Cambria Math" panose="02040503050406030204" charset="0"/>
                      </a:rPr>
                      <m:t>,</m:t>
                    </m:r>
                    <m:r>
                      <a:rPr lang="en-US" altLang="zh-CN" b="0" i="1" dirty="0">
                        <a:latin typeface="Cambria Math" panose="02040503050406030204" charset="0"/>
                        <a:cs typeface="Cambria Math" panose="02040503050406030204" charset="0"/>
                      </a:rPr>
                      <m:t>𝑢</m:t>
                    </m:r>
                  </m:oMath>
                </a14:m>
                <a:r>
                  <a:rPr lang="en-US" altLang="zh-CN" b="0" dirty="0"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altLang="zh-CN" b="1" i="1" dirty="0">
                        <a:latin typeface="Cambria Math" panose="02040503050406030204" charset="0"/>
                        <a:cs typeface="Cambria Math" panose="02040503050406030204" charset="0"/>
                      </a:rPr>
                      <m:t>→</m:t>
                    </m:r>
                  </m:oMath>
                </a14:m>
                <a:r>
                  <a:rPr lang="en-US" altLang="zh-CN" b="0" i="1" dirty="0"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𝑥</m:t>
                    </m:r>
                    <m:r>
                      <a:rPr lang="en-US" altLang="zh-CN" dirty="0">
                        <a:latin typeface="Cambria Math" panose="02040503050406030204" charset="0"/>
                        <a:cs typeface="Cambria Math" panose="02040503050406030204" charset="0"/>
                      </a:rPr>
                      <m:t>∈</m:t>
                    </m:r>
                    <m:sSubSup>
                      <m:sSubSupPr>
                        <m:ctrlP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b="1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ℤ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</m:sub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altLang="zh-CN" b="0" i="1" dirty="0"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  </a:t>
                </a:r>
                <a:endParaRPr lang="en-US" altLang="zh-CN" b="0" i="1" dirty="0"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r>
                  <a:rPr lang="en-US" altLang="zh-CN" b="0" dirty="0"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On the input of public matrix </a:t>
                </a:r>
                <a:r>
                  <a:rPr lang="en-US" altLang="zh-CN" b="0" i="1" dirty="0"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A</a:t>
                </a:r>
                <a:r>
                  <a:rPr lang="en-US" altLang="zh-CN" b="0" dirty="0"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 with its trapdoor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𝑇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zh-CN" b="0" dirty="0"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 and any </a:t>
                </a:r>
                <a14:m>
                  <m:oMath xmlns:m="http://schemas.openxmlformats.org/officeDocument/2006/math">
                    <m:r>
                      <a:rPr lang="en-US" altLang="zh-CN" b="0" i="1" dirty="0">
                        <a:latin typeface="Cambria Math" panose="02040503050406030204" charset="0"/>
                        <a:cs typeface="Cambria Math" panose="02040503050406030204" charset="0"/>
                      </a:rPr>
                      <m:t>𝑢</m:t>
                    </m:r>
                    <m:r>
                      <a:rPr lang="en-US" altLang="zh-CN" i="1" dirty="0">
                        <a:latin typeface="Cambria Math" panose="02040503050406030204" charset="0"/>
                        <a:cs typeface="Cambria Math" panose="02040503050406030204" charset="0"/>
                      </a:rPr>
                      <m:t>∈</m:t>
                    </m:r>
                    <m:sSubSup>
                      <m:sSubSupPr>
                        <m:ctrlPr>
                          <a:rPr lang="en-US" altLang="zh-CN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b="1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ℤ</m:t>
                        </m:r>
                      </m:e>
                      <m:sub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𝑞</m:t>
                        </m:r>
                      </m:sub>
                      <m:sup>
                        <m:r>
                          <a:rPr lang="en-US" altLang="zh-CN" b="0" i="1" dirty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altLang="zh-CN" b="0" dirty="0"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, this algorithm samples a pre-image </a:t>
                </a:r>
                <a14:m>
                  <m:oMath xmlns:m="http://schemas.openxmlformats.org/officeDocument/2006/math">
                    <m:r>
                      <a:rPr lang="en-US" altLang="zh-CN" b="0" i="1" dirty="0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𝑥</m:t>
                    </m:r>
                  </m:oMath>
                </a14:m>
                <a:r>
                  <a:rPr lang="en-US" altLang="zh-CN" b="0" dirty="0"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 with </a:t>
                </a:r>
                <a:r>
                  <a:rPr lang="en-US" altLang="zh-CN" b="0" dirty="0">
                    <a:solidFill>
                      <a:srgbClr val="FF000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small norm</a:t>
                </a:r>
                <a:r>
                  <a:rPr lang="en-US" altLang="zh-CN" b="0" dirty="0"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 which satisfies</a:t>
                </a:r>
                <a:r>
                  <a:rPr lang="en-US" altLang="zh-CN" b="0" i="1" dirty="0"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A</m:t>
                    </m:r>
                    <m:r>
                      <a:rPr lang="en-US" altLang="zh-CN" b="0" i="1" dirty="0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𝑥</m:t>
                    </m:r>
                    <m:r>
                      <a:rPr lang="en-US" altLang="zh-CN" b="0" i="1" dirty="0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r>
                      <a:rPr lang="en-US" altLang="zh-CN" b="0" i="1" dirty="0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𝑢</m:t>
                    </m:r>
                    <m:r>
                      <a:rPr lang="en-US" altLang="zh-CN" b="0" i="1" dirty="0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 </m:t>
                    </m:r>
                    <m:r>
                      <m:rPr>
                        <m:sty m:val="p"/>
                      </m:rPr>
                      <a:rPr lang="en-US" altLang="zh-CN" b="0" dirty="0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mod</m:t>
                    </m:r>
                    <m:r>
                      <a:rPr lang="en-US" altLang="zh-CN" b="0" i="1" dirty="0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 </m:t>
                    </m:r>
                    <m:r>
                      <a:rPr lang="en-US" altLang="zh-CN" b="0" i="1" dirty="0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𝑞</m:t>
                    </m:r>
                  </m:oMath>
                </a14:m>
                <a:r>
                  <a:rPr lang="en-US" altLang="zh-CN" b="0" i="1" dirty="0"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.</a:t>
                </a:r>
                <a:endParaRPr lang="en-US" altLang="zh-CN" b="0" i="1" dirty="0"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  <a:p>
                <a:endParaRPr lang="en-US" altLang="zh-CN" b="0" i="1" dirty="0"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endParaRPr lang="en-US" altLang="zh-CN" b="0" dirty="0"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3" name="文本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1017905" y="1498600"/>
                <a:ext cx="10859135" cy="4286250"/>
              </a:xfrm>
              <a:blipFill rotWithShape="1">
                <a:blip r:embed="rId1"/>
                <a:stretch>
                  <a:fillRect b="-290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8644C6-89F0-466C-949F-E70AD72679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756*229"/>
  <p:tag name="TABLE_ENDDRAG_RECT" val="21*180*756*229"/>
</p:tagLst>
</file>

<file path=ppt/tags/tag2.xml><?xml version="1.0" encoding="utf-8"?>
<p:tagLst xmlns:p="http://schemas.openxmlformats.org/presentationml/2006/main">
  <p:tag name="ISLIDE.GUIDESSETTING" val="{&quot;Id&quot;:&quot;GuidesStyle_Narrow&quot;,&quot;Name&quot;:&quot;窄&quot;,&quot;HeaderHeight&quot;:10.0,&quot;FooterHeight&quot;:5.0,&quot;SideMargin&quot;:2.5,&quot;TopMargin&quot;:0.0,&quot;BottomMargin&quot;:0.0,&quot;IntervalMargin&quot;:1.0,&quot;SettingType&quot;:&quot;System&quot;}"/>
  <p:tag name="commondata" val="eyJoZGlkIjoiMmM1ZjU2MjMzZjAzY2JiMDQxM2Q2YTFjMWRiYmUxYjMifQ=="/>
</p:tagLst>
</file>

<file path=ppt/theme/theme1.xml><?xml version="1.0" encoding="utf-8"?>
<a:theme xmlns:a="http://schemas.openxmlformats.org/drawingml/2006/main" name="赤霞朱主题​​">
  <a:themeElements>
    <a:clrScheme name="SJTU-2019">
      <a:dk1>
        <a:srgbClr val="000000"/>
      </a:dk1>
      <a:lt1>
        <a:srgbClr val="FFFFFF"/>
      </a:lt1>
      <a:dk2>
        <a:srgbClr val="1B1C21"/>
      </a:dk2>
      <a:lt2>
        <a:srgbClr val="DBDBDB"/>
      </a:lt2>
      <a:accent1>
        <a:srgbClr val="C8161E"/>
      </a:accent1>
      <a:accent2>
        <a:srgbClr val="44546A"/>
      </a:accent2>
      <a:accent3>
        <a:srgbClr val="1F4D78"/>
      </a:accent3>
      <a:accent4>
        <a:srgbClr val="ED7D31"/>
      </a:accent4>
      <a:accent5>
        <a:srgbClr val="FFC000"/>
      </a:accent5>
      <a:accent6>
        <a:srgbClr val="A5A5A5"/>
      </a:accent6>
      <a:hlink>
        <a:srgbClr val="196E7D"/>
      </a:hlink>
      <a:folHlink>
        <a:srgbClr val="BEBEBE"/>
      </a:folHlink>
    </a:clrScheme>
    <a:fontScheme name="外宣普适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4708</Words>
  <Application>WPS 演示</Application>
  <PresentationFormat>宽屏</PresentationFormat>
  <Paragraphs>258</Paragraphs>
  <Slides>17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0" baseType="lpstr">
      <vt:lpstr>Arial</vt:lpstr>
      <vt:lpstr>宋体</vt:lpstr>
      <vt:lpstr>Wingdings</vt:lpstr>
      <vt:lpstr>微软雅黑</vt:lpstr>
      <vt:lpstr>Cambria Math</vt:lpstr>
      <vt:lpstr>MS Mincho</vt:lpstr>
      <vt:lpstr>Segoe Print</vt:lpstr>
      <vt:lpstr>Arial Unicode MS</vt:lpstr>
      <vt:lpstr>等线</vt:lpstr>
      <vt:lpstr>Segoe UI</vt:lpstr>
      <vt:lpstr>思源黑体 Regular</vt:lpstr>
      <vt:lpstr>黑体</vt:lpstr>
      <vt:lpstr>赤霞朱主题​​</vt:lpstr>
      <vt:lpstr>IBE from Lattices with More Compactness in the Standard Model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徐臻</dc:creator>
  <cp:keywords>2021模板</cp:keywords>
  <cp:lastModifiedBy>Força TITO</cp:lastModifiedBy>
  <cp:revision>354</cp:revision>
  <dcterms:created xsi:type="dcterms:W3CDTF">2019-01-23T14:14:00Z</dcterms:created>
  <dcterms:modified xsi:type="dcterms:W3CDTF">2024-08-29T02:25:34Z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Nuaxnuy@DESKTOP-GLORKB7</vt:lpwstr>
  </property>
  <property fmtid="{D5CDD505-2E9C-101B-9397-08002B2CF9AE}" pid="5" name="MSIP_Label_f42aa342-8706-4288-bd11-ebb85995028c_SetDate">
    <vt:lpwstr>2019-04-13T04:31:50.2944312Z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7b149082-93e1-4519-a220-b561cf239821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  <property fmtid="{D5CDD505-2E9C-101B-9397-08002B2CF9AE}" pid="11" name="ICV">
    <vt:lpwstr>308C429FB0F84F9D8F220A31D6E1C419_12</vt:lpwstr>
  </property>
  <property fmtid="{D5CDD505-2E9C-101B-9397-08002B2CF9AE}" pid="12" name="KSOProductBuildVer">
    <vt:lpwstr>2052-12.1.0.17827</vt:lpwstr>
  </property>
</Properties>
</file>