
<file path=[Content_Types].xml><?xml version="1.0" encoding="utf-8"?>
<Types xmlns="http://schemas.openxmlformats.org/package/2006/content-types">
  <Default Extension="jpeg" ContentType="image/jpeg"/>
  <Default Extension="jpg" ContentType="image/jpeg"/>
  <Default Extension="org&amp;utm_campaign=parser&amp;utm_content=thumbnail" ContentType="image/pn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0"/>
  </p:notesMasterIdLst>
  <p:sldIdLst>
    <p:sldId id="378" r:id="rId2"/>
    <p:sldId id="367" r:id="rId3"/>
    <p:sldId id="302" r:id="rId4"/>
    <p:sldId id="264" r:id="rId5"/>
    <p:sldId id="365" r:id="rId6"/>
    <p:sldId id="305" r:id="rId7"/>
    <p:sldId id="306" r:id="rId8"/>
    <p:sldId id="373" r:id="rId9"/>
    <p:sldId id="368" r:id="rId10"/>
    <p:sldId id="307" r:id="rId11"/>
    <p:sldId id="350" r:id="rId12"/>
    <p:sldId id="369" r:id="rId13"/>
    <p:sldId id="334" r:id="rId14"/>
    <p:sldId id="375" r:id="rId15"/>
    <p:sldId id="311" r:id="rId16"/>
    <p:sldId id="370" r:id="rId17"/>
    <p:sldId id="323" r:id="rId18"/>
    <p:sldId id="380" r:id="rId19"/>
    <p:sldId id="381" r:id="rId20"/>
    <p:sldId id="382" r:id="rId21"/>
    <p:sldId id="318" r:id="rId22"/>
    <p:sldId id="330" r:id="rId23"/>
    <p:sldId id="371" r:id="rId24"/>
    <p:sldId id="315" r:id="rId25"/>
    <p:sldId id="376" r:id="rId26"/>
    <p:sldId id="377" r:id="rId27"/>
    <p:sldId id="314" r:id="rId28"/>
    <p:sldId id="364" r:id="rId29"/>
    <p:sldId id="372" r:id="rId30"/>
    <p:sldId id="281" r:id="rId31"/>
    <p:sldId id="352" r:id="rId32"/>
    <p:sldId id="342" r:id="rId33"/>
    <p:sldId id="338" r:id="rId34"/>
    <p:sldId id="349" r:id="rId35"/>
    <p:sldId id="336" r:id="rId36"/>
    <p:sldId id="355" r:id="rId37"/>
    <p:sldId id="359" r:id="rId38"/>
    <p:sldId id="354" r:id="rId39"/>
    <p:sldId id="362" r:id="rId40"/>
    <p:sldId id="353" r:id="rId41"/>
    <p:sldId id="345" r:id="rId42"/>
    <p:sldId id="363" r:id="rId43"/>
    <p:sldId id="358" r:id="rId44"/>
    <p:sldId id="357" r:id="rId45"/>
    <p:sldId id="269" r:id="rId46"/>
    <p:sldId id="287" r:id="rId47"/>
    <p:sldId id="304" r:id="rId48"/>
    <p:sldId id="270"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60886E-C685-8A4E-96F8-E05FE02072EF}">
          <p14:sldIdLst>
            <p14:sldId id="378"/>
            <p14:sldId id="367"/>
            <p14:sldId id="302"/>
            <p14:sldId id="264"/>
            <p14:sldId id="365"/>
            <p14:sldId id="305"/>
          </p14:sldIdLst>
        </p14:section>
        <p14:section name="block ciphers - QICM+FX" id="{13CEFCB5-4FEE-F442-8D30-2431A957A5C1}">
          <p14:sldIdLst>
            <p14:sldId id="306"/>
            <p14:sldId id="373"/>
            <p14:sldId id="368"/>
            <p14:sldId id="307"/>
            <p14:sldId id="350"/>
            <p14:sldId id="369"/>
            <p14:sldId id="334"/>
            <p14:sldId id="375"/>
            <p14:sldId id="311"/>
          </p14:sldIdLst>
        </p14:section>
        <p14:section name="block ciphers - FX proof details" id="{1BEBB92D-520F-404B-9D55-31D5CC8DAA79}">
          <p14:sldIdLst>
            <p14:sldId id="370"/>
            <p14:sldId id="323"/>
            <p14:sldId id="380"/>
            <p14:sldId id="381"/>
            <p14:sldId id="382"/>
            <p14:sldId id="318"/>
            <p14:sldId id="330"/>
            <p14:sldId id="371"/>
            <p14:sldId id="315"/>
            <p14:sldId id="376"/>
            <p14:sldId id="377"/>
            <p14:sldId id="314"/>
            <p14:sldId id="364"/>
            <p14:sldId id="372"/>
            <p14:sldId id="281"/>
          </p14:sldIdLst>
        </p14:section>
        <p14:section name="backup" id="{182E4BD8-7A62-FF45-B4E5-E614F9228C11}">
          <p14:sldIdLst>
            <p14:sldId id="352"/>
            <p14:sldId id="342"/>
            <p14:sldId id="338"/>
            <p14:sldId id="349"/>
            <p14:sldId id="336"/>
            <p14:sldId id="355"/>
            <p14:sldId id="359"/>
            <p14:sldId id="354"/>
            <p14:sldId id="362"/>
            <p14:sldId id="353"/>
            <p14:sldId id="345"/>
            <p14:sldId id="363"/>
            <p14:sldId id="358"/>
            <p14:sldId id="357"/>
            <p14:sldId id="269"/>
            <p14:sldId id="287"/>
            <p14:sldId id="304"/>
            <p14:sldId id="27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893E396-B0DE-3088-DFFA-CFAE8327FAC8}" name="Christian Majenz" initials="CM" userId="S::chmaj@dtu.dk::d0407fe0-21e7-4813-bad3-35531c6061d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B00000"/>
    <a:srgbClr val="1F00FF"/>
    <a:srgbClr val="485A7F"/>
    <a:srgbClr val="F5B2C5"/>
    <a:srgbClr val="F5D8EB"/>
    <a:srgbClr val="EFB9D2"/>
    <a:srgbClr val="D7E6E0"/>
    <a:srgbClr val="D6C6F1"/>
    <a:srgbClr val="CBE5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FF04AC-3BAE-354A-A32C-C9A0FDF6F45E}" v="264" dt="2026-08-25T21:29:15.1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449"/>
    <p:restoredTop sz="72596"/>
  </p:normalViewPr>
  <p:slideViewPr>
    <p:cSldViewPr snapToGrid="0">
      <p:cViewPr varScale="1">
        <p:scale>
          <a:sx n="76" d="100"/>
          <a:sy n="76" d="100"/>
        </p:scale>
        <p:origin x="88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8/10/relationships/authors" Targe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an Majenz" userId="d0407fe0-21e7-4813-bad3-35531c6061d8" providerId="ADAL" clId="{3A21D961-D8CA-52CB-9545-CA6D7CEB25E8}"/>
    <pc:docChg chg="undo custSel addSld delSld modSld sldOrd modSection">
      <pc:chgData name="Christian Majenz" userId="d0407fe0-21e7-4813-bad3-35531c6061d8" providerId="ADAL" clId="{3A21D961-D8CA-52CB-9545-CA6D7CEB25E8}" dt="2026-08-26T13:16:02.888" v="1313" actId="1076"/>
      <pc:docMkLst>
        <pc:docMk/>
      </pc:docMkLst>
      <pc:sldChg chg="add del">
        <pc:chgData name="Christian Majenz" userId="d0407fe0-21e7-4813-bad3-35531c6061d8" providerId="ADAL" clId="{3A21D961-D8CA-52CB-9545-CA6D7CEB25E8}" dt="2026-08-24T09:14:27.611" v="260"/>
        <pc:sldMkLst>
          <pc:docMk/>
          <pc:sldMk cId="818793779" sldId="281"/>
        </pc:sldMkLst>
      </pc:sldChg>
      <pc:sldChg chg="modSp">
        <pc:chgData name="Christian Majenz" userId="d0407fe0-21e7-4813-bad3-35531c6061d8" providerId="ADAL" clId="{3A21D961-D8CA-52CB-9545-CA6D7CEB25E8}" dt="2026-08-25T11:13:24.500" v="284" actId="20577"/>
        <pc:sldMkLst>
          <pc:docMk/>
          <pc:sldMk cId="113225209" sldId="302"/>
        </pc:sldMkLst>
        <pc:spChg chg="mod">
          <ac:chgData name="Christian Majenz" userId="d0407fe0-21e7-4813-bad3-35531c6061d8" providerId="ADAL" clId="{3A21D961-D8CA-52CB-9545-CA6D7CEB25E8}" dt="2026-08-25T11:13:24.500" v="284" actId="20577"/>
          <ac:spMkLst>
            <pc:docMk/>
            <pc:sldMk cId="113225209" sldId="302"/>
            <ac:spMk id="4" creationId="{F279772D-4AC8-B14B-5098-40FADF7D657D}"/>
          </ac:spMkLst>
        </pc:spChg>
      </pc:sldChg>
      <pc:sldChg chg="modSp modAnim">
        <pc:chgData name="Christian Majenz" userId="d0407fe0-21e7-4813-bad3-35531c6061d8" providerId="ADAL" clId="{3A21D961-D8CA-52CB-9545-CA6D7CEB25E8}" dt="2026-08-25T11:15:52.900" v="455" actId="20577"/>
        <pc:sldMkLst>
          <pc:docMk/>
          <pc:sldMk cId="3418747089" sldId="305"/>
        </pc:sldMkLst>
        <pc:spChg chg="mod">
          <ac:chgData name="Christian Majenz" userId="d0407fe0-21e7-4813-bad3-35531c6061d8" providerId="ADAL" clId="{3A21D961-D8CA-52CB-9545-CA6D7CEB25E8}" dt="2026-08-25T11:15:52.900" v="455" actId="20577"/>
          <ac:spMkLst>
            <pc:docMk/>
            <pc:sldMk cId="3418747089" sldId="305"/>
            <ac:spMk id="3" creationId="{8F3A70E9-72F5-4E20-D367-51A3E5A866F3}"/>
          </ac:spMkLst>
        </pc:spChg>
      </pc:sldChg>
      <pc:sldChg chg="modSp mod">
        <pc:chgData name="Christian Majenz" userId="d0407fe0-21e7-4813-bad3-35531c6061d8" providerId="ADAL" clId="{3A21D961-D8CA-52CB-9545-CA6D7CEB25E8}" dt="2026-08-24T09:23:18.093" v="265" actId="20577"/>
        <pc:sldMkLst>
          <pc:docMk/>
          <pc:sldMk cId="2834236729" sldId="306"/>
        </pc:sldMkLst>
        <pc:spChg chg="mod">
          <ac:chgData name="Christian Majenz" userId="d0407fe0-21e7-4813-bad3-35531c6061d8" providerId="ADAL" clId="{3A21D961-D8CA-52CB-9545-CA6D7CEB25E8}" dt="2026-08-24T09:23:18.093" v="265" actId="20577"/>
          <ac:spMkLst>
            <pc:docMk/>
            <pc:sldMk cId="2834236729" sldId="306"/>
            <ac:spMk id="2" creationId="{0ACE3D0C-5F88-A9EA-4D83-232410DF4544}"/>
          </ac:spMkLst>
        </pc:spChg>
      </pc:sldChg>
      <pc:sldChg chg="modSp mod">
        <pc:chgData name="Christian Majenz" userId="d0407fe0-21e7-4813-bad3-35531c6061d8" providerId="ADAL" clId="{3A21D961-D8CA-52CB-9545-CA6D7CEB25E8}" dt="2026-08-25T11:16:32.584" v="463" actId="20577"/>
        <pc:sldMkLst>
          <pc:docMk/>
          <pc:sldMk cId="1255782763" sldId="307"/>
        </pc:sldMkLst>
        <pc:spChg chg="mod">
          <ac:chgData name="Christian Majenz" userId="d0407fe0-21e7-4813-bad3-35531c6061d8" providerId="ADAL" clId="{3A21D961-D8CA-52CB-9545-CA6D7CEB25E8}" dt="2026-08-25T11:16:32.584" v="463" actId="20577"/>
          <ac:spMkLst>
            <pc:docMk/>
            <pc:sldMk cId="1255782763" sldId="307"/>
            <ac:spMk id="3" creationId="{E4FC9C4E-EEF0-46BB-5267-2926CD22769F}"/>
          </ac:spMkLst>
        </pc:spChg>
      </pc:sldChg>
      <pc:sldChg chg="del">
        <pc:chgData name="Christian Majenz" userId="d0407fe0-21e7-4813-bad3-35531c6061d8" providerId="ADAL" clId="{3A21D961-D8CA-52CB-9545-CA6D7CEB25E8}" dt="2026-08-25T11:12:41.588" v="267" actId="2696"/>
        <pc:sldMkLst>
          <pc:docMk/>
          <pc:sldMk cId="4225634859" sldId="313"/>
        </pc:sldMkLst>
      </pc:sldChg>
      <pc:sldChg chg="delSp modSp mod">
        <pc:chgData name="Christian Majenz" userId="d0407fe0-21e7-4813-bad3-35531c6061d8" providerId="ADAL" clId="{3A21D961-D8CA-52CB-9545-CA6D7CEB25E8}" dt="2026-08-23T22:09:46.218" v="250" actId="478"/>
        <pc:sldMkLst>
          <pc:docMk/>
          <pc:sldMk cId="2450239685" sldId="315"/>
        </pc:sldMkLst>
        <pc:spChg chg="mod">
          <ac:chgData name="Christian Majenz" userId="d0407fe0-21e7-4813-bad3-35531c6061d8" providerId="ADAL" clId="{3A21D961-D8CA-52CB-9545-CA6D7CEB25E8}" dt="2026-08-23T22:09:44.235" v="249" actId="20577"/>
          <ac:spMkLst>
            <pc:docMk/>
            <pc:sldMk cId="2450239685" sldId="315"/>
            <ac:spMk id="3" creationId="{32275B66-8177-A3AA-E10E-84A0EA052799}"/>
          </ac:spMkLst>
        </pc:spChg>
      </pc:sldChg>
      <pc:sldChg chg="addSp modSp mod">
        <pc:chgData name="Christian Majenz" userId="d0407fe0-21e7-4813-bad3-35531c6061d8" providerId="ADAL" clId="{3A21D961-D8CA-52CB-9545-CA6D7CEB25E8}" dt="2026-08-25T21:01:21.303" v="975" actId="1035"/>
        <pc:sldMkLst>
          <pc:docMk/>
          <pc:sldMk cId="2876204716" sldId="323"/>
        </pc:sldMkLst>
        <pc:spChg chg="mod">
          <ac:chgData name="Christian Majenz" userId="d0407fe0-21e7-4813-bad3-35531c6061d8" providerId="ADAL" clId="{3A21D961-D8CA-52CB-9545-CA6D7CEB25E8}" dt="2026-08-25T21:01:17.288" v="972" actId="20577"/>
          <ac:spMkLst>
            <pc:docMk/>
            <pc:sldMk cId="2876204716" sldId="323"/>
            <ac:spMk id="7" creationId="{79066D58-4822-0A67-E230-50BA2E1BF379}"/>
          </ac:spMkLst>
        </pc:spChg>
        <pc:picChg chg="add mod">
          <ac:chgData name="Christian Majenz" userId="d0407fe0-21e7-4813-bad3-35531c6061d8" providerId="ADAL" clId="{3A21D961-D8CA-52CB-9545-CA6D7CEB25E8}" dt="2026-08-25T21:01:21.303" v="975" actId="1035"/>
          <ac:picMkLst>
            <pc:docMk/>
            <pc:sldMk cId="2876204716" sldId="323"/>
            <ac:picMk id="4" creationId="{3AF7AB2C-3B46-06FF-A484-37FA0C1F5C2C}"/>
          </ac:picMkLst>
        </pc:picChg>
      </pc:sldChg>
      <pc:sldChg chg="modSp mod">
        <pc:chgData name="Christian Majenz" userId="d0407fe0-21e7-4813-bad3-35531c6061d8" providerId="ADAL" clId="{3A21D961-D8CA-52CB-9545-CA6D7CEB25E8}" dt="2026-08-23T22:08:23.762" v="231" actId="20577"/>
        <pc:sldMkLst>
          <pc:docMk/>
          <pc:sldMk cId="1780556181" sldId="330"/>
        </pc:sldMkLst>
        <pc:spChg chg="mod">
          <ac:chgData name="Christian Majenz" userId="d0407fe0-21e7-4813-bad3-35531c6061d8" providerId="ADAL" clId="{3A21D961-D8CA-52CB-9545-CA6D7CEB25E8}" dt="2026-08-23T22:08:23.762" v="231" actId="20577"/>
          <ac:spMkLst>
            <pc:docMk/>
            <pc:sldMk cId="1780556181" sldId="330"/>
            <ac:spMk id="9" creationId="{27874DEA-4072-5132-3D32-42EC9AB6E70E}"/>
          </ac:spMkLst>
        </pc:spChg>
      </pc:sldChg>
      <pc:sldChg chg="modSp mod">
        <pc:chgData name="Christian Majenz" userId="d0407fe0-21e7-4813-bad3-35531c6061d8" providerId="ADAL" clId="{3A21D961-D8CA-52CB-9545-CA6D7CEB25E8}" dt="2026-08-23T21:59:13.661" v="217" actId="20577"/>
        <pc:sldMkLst>
          <pc:docMk/>
          <pc:sldMk cId="2375932744" sldId="334"/>
        </pc:sldMkLst>
        <pc:spChg chg="mod">
          <ac:chgData name="Christian Majenz" userId="d0407fe0-21e7-4813-bad3-35531c6061d8" providerId="ADAL" clId="{3A21D961-D8CA-52CB-9545-CA6D7CEB25E8}" dt="2026-08-23T21:59:13.661" v="217" actId="20577"/>
          <ac:spMkLst>
            <pc:docMk/>
            <pc:sldMk cId="2375932744" sldId="334"/>
            <ac:spMk id="3" creationId="{51753CF0-F3E1-FC8D-A3A7-A3DB06D6C500}"/>
          </ac:spMkLst>
        </pc:spChg>
      </pc:sldChg>
      <pc:sldChg chg="modSp del mod">
        <pc:chgData name="Christian Majenz" userId="d0407fe0-21e7-4813-bad3-35531c6061d8" providerId="ADAL" clId="{3A21D961-D8CA-52CB-9545-CA6D7CEB25E8}" dt="2026-08-25T11:16:11.624" v="456" actId="2696"/>
        <pc:sldMkLst>
          <pc:docMk/>
          <pc:sldMk cId="1696317945" sldId="344"/>
        </pc:sldMkLst>
      </pc:sldChg>
      <pc:sldChg chg="modSp mod">
        <pc:chgData name="Christian Majenz" userId="d0407fe0-21e7-4813-bad3-35531c6061d8" providerId="ADAL" clId="{3A21D961-D8CA-52CB-9545-CA6D7CEB25E8}" dt="2026-08-23T21:57:11.161" v="185" actId="20577"/>
        <pc:sldMkLst>
          <pc:docMk/>
          <pc:sldMk cId="3169794941" sldId="350"/>
        </pc:sldMkLst>
        <pc:spChg chg="mod">
          <ac:chgData name="Christian Majenz" userId="d0407fe0-21e7-4813-bad3-35531c6061d8" providerId="ADAL" clId="{3A21D961-D8CA-52CB-9545-CA6D7CEB25E8}" dt="2026-08-23T21:57:11.161" v="185" actId="20577"/>
          <ac:spMkLst>
            <pc:docMk/>
            <pc:sldMk cId="3169794941" sldId="350"/>
            <ac:spMk id="3" creationId="{1544407D-6650-E640-E548-12BADCEEB42D}"/>
          </ac:spMkLst>
        </pc:spChg>
      </pc:sldChg>
      <pc:sldChg chg="modSp mod ord">
        <pc:chgData name="Christian Majenz" userId="d0407fe0-21e7-4813-bad3-35531c6061d8" providerId="ADAL" clId="{3A21D961-D8CA-52CB-9545-CA6D7CEB25E8}" dt="2026-08-24T09:13:14.249" v="258" actId="20577"/>
        <pc:sldMkLst>
          <pc:docMk/>
          <pc:sldMk cId="2148525087" sldId="352"/>
        </pc:sldMkLst>
        <pc:spChg chg="mod">
          <ac:chgData name="Christian Majenz" userId="d0407fe0-21e7-4813-bad3-35531c6061d8" providerId="ADAL" clId="{3A21D961-D8CA-52CB-9545-CA6D7CEB25E8}" dt="2026-08-24T09:13:14.249" v="258" actId="20577"/>
          <ac:spMkLst>
            <pc:docMk/>
            <pc:sldMk cId="2148525087" sldId="352"/>
            <ac:spMk id="2" creationId="{A9748563-A0C6-85AE-8F3E-A23DEE28023F}"/>
          </ac:spMkLst>
        </pc:spChg>
      </pc:sldChg>
      <pc:sldChg chg="addSp delSp modSp mod">
        <pc:chgData name="Christian Majenz" userId="d0407fe0-21e7-4813-bad3-35531c6061d8" providerId="ADAL" clId="{3A21D961-D8CA-52CB-9545-CA6D7CEB25E8}" dt="2026-08-26T13:16:02.888" v="1313" actId="1076"/>
        <pc:sldMkLst>
          <pc:docMk/>
          <pc:sldMk cId="4169215966" sldId="365"/>
        </pc:sldMkLst>
        <pc:spChg chg="del">
          <ac:chgData name="Christian Majenz" userId="d0407fe0-21e7-4813-bad3-35531c6061d8" providerId="ADAL" clId="{3A21D961-D8CA-52CB-9545-CA6D7CEB25E8}" dt="2026-08-26T13:08:09.839" v="1307" actId="478"/>
          <ac:spMkLst>
            <pc:docMk/>
            <pc:sldMk cId="4169215966" sldId="365"/>
            <ac:spMk id="41" creationId="{7065FB49-D957-439D-3494-E9D49B81D7F1}"/>
          </ac:spMkLst>
        </pc:spChg>
        <pc:grpChg chg="del">
          <ac:chgData name="Christian Majenz" userId="d0407fe0-21e7-4813-bad3-35531c6061d8" providerId="ADAL" clId="{3A21D961-D8CA-52CB-9545-CA6D7CEB25E8}" dt="2026-08-26T13:08:06.793" v="1306" actId="478"/>
          <ac:grpSpMkLst>
            <pc:docMk/>
            <pc:sldMk cId="4169215966" sldId="365"/>
            <ac:grpSpMk id="4" creationId="{ACDBCE5D-D0B6-1BE4-4FD6-8BE8FF0595E8}"/>
          </ac:grpSpMkLst>
        </pc:grpChg>
        <pc:picChg chg="add mod">
          <ac:chgData name="Christian Majenz" userId="d0407fe0-21e7-4813-bad3-35531c6061d8" providerId="ADAL" clId="{3A21D961-D8CA-52CB-9545-CA6D7CEB25E8}" dt="2026-08-26T13:16:02.888" v="1313" actId="1076"/>
          <ac:picMkLst>
            <pc:docMk/>
            <pc:sldMk cId="4169215966" sldId="365"/>
            <ac:picMk id="42" creationId="{DBDEC815-8AC8-8068-A302-30B35E91524D}"/>
          </ac:picMkLst>
        </pc:picChg>
        <pc:cxnChg chg="mod">
          <ac:chgData name="Christian Majenz" userId="d0407fe0-21e7-4813-bad3-35531c6061d8" providerId="ADAL" clId="{3A21D961-D8CA-52CB-9545-CA6D7CEB25E8}" dt="2026-08-26T13:08:06.793" v="1306" actId="478"/>
          <ac:cxnSpMkLst>
            <pc:docMk/>
            <pc:sldMk cId="4169215966" sldId="365"/>
            <ac:cxnSpMk id="11" creationId="{CDAE61EA-142A-B62D-A5BE-53BBAC3C9F54}"/>
          </ac:cxnSpMkLst>
        </pc:cxnChg>
        <pc:cxnChg chg="mod">
          <ac:chgData name="Christian Majenz" userId="d0407fe0-21e7-4813-bad3-35531c6061d8" providerId="ADAL" clId="{3A21D961-D8CA-52CB-9545-CA6D7CEB25E8}" dt="2026-08-26T13:08:06.793" v="1306" actId="478"/>
          <ac:cxnSpMkLst>
            <pc:docMk/>
            <pc:sldMk cId="4169215966" sldId="365"/>
            <ac:cxnSpMk id="18" creationId="{2818EE31-5B90-3606-DB5C-F2ADC6CD6D73}"/>
          </ac:cxnSpMkLst>
        </pc:cxnChg>
        <pc:cxnChg chg="mod">
          <ac:chgData name="Christian Majenz" userId="d0407fe0-21e7-4813-bad3-35531c6061d8" providerId="ADAL" clId="{3A21D961-D8CA-52CB-9545-CA6D7CEB25E8}" dt="2026-08-26T13:08:06.793" v="1306" actId="478"/>
          <ac:cxnSpMkLst>
            <pc:docMk/>
            <pc:sldMk cId="4169215966" sldId="365"/>
            <ac:cxnSpMk id="25" creationId="{1E14B770-044F-347C-8766-0DFC01D55705}"/>
          </ac:cxnSpMkLst>
        </pc:cxnChg>
        <pc:cxnChg chg="mod">
          <ac:chgData name="Christian Majenz" userId="d0407fe0-21e7-4813-bad3-35531c6061d8" providerId="ADAL" clId="{3A21D961-D8CA-52CB-9545-CA6D7CEB25E8}" dt="2026-08-26T13:08:06.793" v="1306" actId="478"/>
          <ac:cxnSpMkLst>
            <pc:docMk/>
            <pc:sldMk cId="4169215966" sldId="365"/>
            <ac:cxnSpMk id="30" creationId="{1F5CE6C6-F47A-953D-F861-467003140C9E}"/>
          </ac:cxnSpMkLst>
        </pc:cxnChg>
        <pc:cxnChg chg="mod">
          <ac:chgData name="Christian Majenz" userId="d0407fe0-21e7-4813-bad3-35531c6061d8" providerId="ADAL" clId="{3A21D961-D8CA-52CB-9545-CA6D7CEB25E8}" dt="2026-08-26T13:08:06.793" v="1306" actId="478"/>
          <ac:cxnSpMkLst>
            <pc:docMk/>
            <pc:sldMk cId="4169215966" sldId="365"/>
            <ac:cxnSpMk id="31" creationId="{CE45C674-6518-E445-ECB4-B8E1A6C37CCB}"/>
          </ac:cxnSpMkLst>
        </pc:cxnChg>
        <pc:cxnChg chg="mod">
          <ac:chgData name="Christian Majenz" userId="d0407fe0-21e7-4813-bad3-35531c6061d8" providerId="ADAL" clId="{3A21D961-D8CA-52CB-9545-CA6D7CEB25E8}" dt="2026-08-26T13:08:06.793" v="1306" actId="478"/>
          <ac:cxnSpMkLst>
            <pc:docMk/>
            <pc:sldMk cId="4169215966" sldId="365"/>
            <ac:cxnSpMk id="33" creationId="{3C8D30BF-8C10-6A40-B1FD-C115BBBFCDB2}"/>
          </ac:cxnSpMkLst>
        </pc:cxnChg>
      </pc:sldChg>
      <pc:sldChg chg="modSp mod">
        <pc:chgData name="Christian Majenz" userId="d0407fe0-21e7-4813-bad3-35531c6061d8" providerId="ADAL" clId="{3A21D961-D8CA-52CB-9545-CA6D7CEB25E8}" dt="2026-08-25T21:29:23.357" v="1305" actId="20577"/>
        <pc:sldMkLst>
          <pc:docMk/>
          <pc:sldMk cId="1460645346" sldId="372"/>
        </pc:sldMkLst>
        <pc:spChg chg="mod">
          <ac:chgData name="Christian Majenz" userId="d0407fe0-21e7-4813-bad3-35531c6061d8" providerId="ADAL" clId="{3A21D961-D8CA-52CB-9545-CA6D7CEB25E8}" dt="2026-08-25T21:29:23.357" v="1305" actId="20577"/>
          <ac:spMkLst>
            <pc:docMk/>
            <pc:sldMk cId="1460645346" sldId="372"/>
            <ac:spMk id="3" creationId="{2238AF4D-2646-7610-F740-9A49794F566A}"/>
          </ac:spMkLst>
        </pc:spChg>
      </pc:sldChg>
      <pc:sldChg chg="modSp mod">
        <pc:chgData name="Christian Majenz" userId="d0407fe0-21e7-4813-bad3-35531c6061d8" providerId="ADAL" clId="{3A21D961-D8CA-52CB-9545-CA6D7CEB25E8}" dt="2026-08-24T09:24:20.269" v="266" actId="20577"/>
        <pc:sldMkLst>
          <pc:docMk/>
          <pc:sldMk cId="3668305883" sldId="373"/>
        </pc:sldMkLst>
        <pc:spChg chg="mod">
          <ac:chgData name="Christian Majenz" userId="d0407fe0-21e7-4813-bad3-35531c6061d8" providerId="ADAL" clId="{3A21D961-D8CA-52CB-9545-CA6D7CEB25E8}" dt="2026-08-24T09:24:20.269" v="266" actId="20577"/>
          <ac:spMkLst>
            <pc:docMk/>
            <pc:sldMk cId="3668305883" sldId="373"/>
            <ac:spMk id="2" creationId="{910BCAE1-1B3A-3451-2A8F-84E0EA90998B}"/>
          </ac:spMkLst>
        </pc:spChg>
      </pc:sldChg>
      <pc:sldChg chg="delSp add mod">
        <pc:chgData name="Christian Majenz" userId="d0407fe0-21e7-4813-bad3-35531c6061d8" providerId="ADAL" clId="{3A21D961-D8CA-52CB-9545-CA6D7CEB25E8}" dt="2026-08-23T22:10:02.498" v="253" actId="478"/>
        <pc:sldMkLst>
          <pc:docMk/>
          <pc:sldMk cId="2630084155" sldId="376"/>
        </pc:sldMkLst>
      </pc:sldChg>
      <pc:sldChg chg="add">
        <pc:chgData name="Christian Majenz" userId="d0407fe0-21e7-4813-bad3-35531c6061d8" providerId="ADAL" clId="{3A21D961-D8CA-52CB-9545-CA6D7CEB25E8}" dt="2026-08-23T22:09:51.059" v="251"/>
        <pc:sldMkLst>
          <pc:docMk/>
          <pc:sldMk cId="1607831727" sldId="377"/>
        </pc:sldMkLst>
      </pc:sldChg>
      <pc:sldChg chg="add ord">
        <pc:chgData name="Christian Majenz" userId="d0407fe0-21e7-4813-bad3-35531c6061d8" providerId="ADAL" clId="{3A21D961-D8CA-52CB-9545-CA6D7CEB25E8}" dt="2026-08-24T09:12:17.346" v="256" actId="20578"/>
        <pc:sldMkLst>
          <pc:docMk/>
          <pc:sldMk cId="376148116" sldId="378"/>
        </pc:sldMkLst>
      </pc:sldChg>
      <pc:sldChg chg="add del">
        <pc:chgData name="Christian Majenz" userId="d0407fe0-21e7-4813-bad3-35531c6061d8" providerId="ADAL" clId="{3A21D961-D8CA-52CB-9545-CA6D7CEB25E8}" dt="2026-08-25T21:26:02.494" v="1229" actId="2696"/>
        <pc:sldMkLst>
          <pc:docMk/>
          <pc:sldMk cId="3702732542" sldId="379"/>
        </pc:sldMkLst>
      </pc:sldChg>
      <pc:sldChg chg="modSp add mod">
        <pc:chgData name="Christian Majenz" userId="d0407fe0-21e7-4813-bad3-35531c6061d8" providerId="ADAL" clId="{3A21D961-D8CA-52CB-9545-CA6D7CEB25E8}" dt="2026-08-25T21:01:35.854" v="986" actId="1035"/>
        <pc:sldMkLst>
          <pc:docMk/>
          <pc:sldMk cId="2024949321" sldId="380"/>
        </pc:sldMkLst>
        <pc:spChg chg="mod">
          <ac:chgData name="Christian Majenz" userId="d0407fe0-21e7-4813-bad3-35531c6061d8" providerId="ADAL" clId="{3A21D961-D8CA-52CB-9545-CA6D7CEB25E8}" dt="2026-08-25T21:01:32.874" v="983" actId="27636"/>
          <ac:spMkLst>
            <pc:docMk/>
            <pc:sldMk cId="2024949321" sldId="380"/>
            <ac:spMk id="7" creationId="{6351A9D1-D00C-33A5-3EC4-312D2B6089EA}"/>
          </ac:spMkLst>
        </pc:spChg>
        <pc:picChg chg="mod">
          <ac:chgData name="Christian Majenz" userId="d0407fe0-21e7-4813-bad3-35531c6061d8" providerId="ADAL" clId="{3A21D961-D8CA-52CB-9545-CA6D7CEB25E8}" dt="2026-08-25T21:01:35.854" v="986" actId="1035"/>
          <ac:picMkLst>
            <pc:docMk/>
            <pc:sldMk cId="2024949321" sldId="380"/>
            <ac:picMk id="4" creationId="{4E3FA6C5-9356-E933-E2E4-5320C5C865B4}"/>
          </ac:picMkLst>
        </pc:picChg>
      </pc:sldChg>
      <pc:sldChg chg="modSp add mod">
        <pc:chgData name="Christian Majenz" userId="d0407fe0-21e7-4813-bad3-35531c6061d8" providerId="ADAL" clId="{3A21D961-D8CA-52CB-9545-CA6D7CEB25E8}" dt="2026-08-25T21:04:14.922" v="1191" actId="20577"/>
        <pc:sldMkLst>
          <pc:docMk/>
          <pc:sldMk cId="1449404692" sldId="381"/>
        </pc:sldMkLst>
        <pc:spChg chg="mod">
          <ac:chgData name="Christian Majenz" userId="d0407fe0-21e7-4813-bad3-35531c6061d8" providerId="ADAL" clId="{3A21D961-D8CA-52CB-9545-CA6D7CEB25E8}" dt="2026-08-25T21:04:14.922" v="1191" actId="20577"/>
          <ac:spMkLst>
            <pc:docMk/>
            <pc:sldMk cId="1449404692" sldId="381"/>
            <ac:spMk id="7" creationId="{4ADC7AFA-3324-14C4-E482-5A83F0FE6055}"/>
          </ac:spMkLst>
        </pc:spChg>
      </pc:sldChg>
      <pc:sldChg chg="modSp add mod">
        <pc:chgData name="Christian Majenz" userId="d0407fe0-21e7-4813-bad3-35531c6061d8" providerId="ADAL" clId="{3A21D961-D8CA-52CB-9545-CA6D7CEB25E8}" dt="2026-08-25T21:25:54.105" v="1228" actId="20577"/>
        <pc:sldMkLst>
          <pc:docMk/>
          <pc:sldMk cId="851435325" sldId="382"/>
        </pc:sldMkLst>
        <pc:spChg chg="mod">
          <ac:chgData name="Christian Majenz" userId="d0407fe0-21e7-4813-bad3-35531c6061d8" providerId="ADAL" clId="{3A21D961-D8CA-52CB-9545-CA6D7CEB25E8}" dt="2026-08-25T21:25:54.105" v="1228" actId="20577"/>
          <ac:spMkLst>
            <pc:docMk/>
            <pc:sldMk cId="851435325" sldId="382"/>
            <ac:spMk id="7" creationId="{23CD5E35-15A4-5895-008F-9F171327D92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6FBCF5-4E56-EA4B-A59E-5FA72F2EE4A8}" type="datetimeFigureOut">
              <a:rPr lang="en-US" smtClean="0"/>
              <a:t>8/26/26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BC4FAE-8EBF-984B-9311-F5DD61E40AFD}" type="slidenum">
              <a:rPr lang="en-US" smtClean="0"/>
              <a:t>‹#›</a:t>
            </a:fld>
            <a:endParaRPr lang="en-US"/>
          </a:p>
        </p:txBody>
      </p:sp>
    </p:spTree>
    <p:extLst>
      <p:ext uri="{BB962C8B-B14F-4D97-AF65-F5344CB8AC3E}">
        <p14:creationId xmlns:p14="http://schemas.microsoft.com/office/powerpoint/2010/main" val="777679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990B1C-24C1-1547-A65B-0D06D58EBEEE}" type="slidenum">
              <a:rPr lang="en-US" smtClean="0"/>
              <a:t>1</a:t>
            </a:fld>
            <a:endParaRPr lang="en-US"/>
          </a:p>
        </p:txBody>
      </p:sp>
    </p:spTree>
    <p:extLst>
      <p:ext uri="{BB962C8B-B14F-4D97-AF65-F5344CB8AC3E}">
        <p14:creationId xmlns:p14="http://schemas.microsoft.com/office/powerpoint/2010/main" val="18689706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BHT is quantum collision finding; </a:t>
            </a:r>
            <a:r>
              <a:rPr lang="en-US" dirty="0" err="1"/>
              <a:t>grover</a:t>
            </a:r>
            <a:r>
              <a:rPr lang="en-US" dirty="0"/>
              <a:t> for the block cipher and run quantum collision finding on the input-domain</a:t>
            </a:r>
          </a:p>
        </p:txBody>
      </p:sp>
      <p:sp>
        <p:nvSpPr>
          <p:cNvPr id="4" name="Slide Number Placeholder 3"/>
          <p:cNvSpPr>
            <a:spLocks noGrp="1"/>
          </p:cNvSpPr>
          <p:nvPr>
            <p:ph type="sldNum" sz="quarter" idx="5"/>
          </p:nvPr>
        </p:nvSpPr>
        <p:spPr/>
        <p:txBody>
          <a:bodyPr/>
          <a:lstStyle/>
          <a:p>
            <a:fld id="{37BC4FAE-8EBF-984B-9311-F5DD61E40AFD}" type="slidenum">
              <a:rPr lang="en-US" smtClean="0"/>
              <a:t>15</a:t>
            </a:fld>
            <a:endParaRPr lang="en-US"/>
          </a:p>
        </p:txBody>
      </p:sp>
    </p:spTree>
    <p:extLst>
      <p:ext uri="{BB962C8B-B14F-4D97-AF65-F5344CB8AC3E}">
        <p14:creationId xmlns:p14="http://schemas.microsoft.com/office/powerpoint/2010/main" val="3523706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BC4FAE-8EBF-984B-9311-F5DD61E40AFD}" type="slidenum">
              <a:rPr lang="en-US" smtClean="0"/>
              <a:t>17</a:t>
            </a:fld>
            <a:endParaRPr lang="en-US"/>
          </a:p>
        </p:txBody>
      </p:sp>
    </p:spTree>
    <p:extLst>
      <p:ext uri="{BB962C8B-B14F-4D97-AF65-F5344CB8AC3E}">
        <p14:creationId xmlns:p14="http://schemas.microsoft.com/office/powerpoint/2010/main" val="17222929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2EAFE-DBD7-065E-31E7-7E4058C2C9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70F64F-40C4-556B-2368-CF8FF820790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3A3ED08-A81D-5589-E616-4FD08F6419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01C81B-93D3-F479-5C23-6223622F7FC5}"/>
              </a:ext>
            </a:extLst>
          </p:cNvPr>
          <p:cNvSpPr>
            <a:spLocks noGrp="1"/>
          </p:cNvSpPr>
          <p:nvPr>
            <p:ph type="sldNum" sz="quarter" idx="5"/>
          </p:nvPr>
        </p:nvSpPr>
        <p:spPr/>
        <p:txBody>
          <a:bodyPr/>
          <a:lstStyle/>
          <a:p>
            <a:fld id="{37BC4FAE-8EBF-984B-9311-F5DD61E40AFD}" type="slidenum">
              <a:rPr lang="en-US" smtClean="0"/>
              <a:t>18</a:t>
            </a:fld>
            <a:endParaRPr lang="en-US"/>
          </a:p>
        </p:txBody>
      </p:sp>
    </p:spTree>
    <p:extLst>
      <p:ext uri="{BB962C8B-B14F-4D97-AF65-F5344CB8AC3E}">
        <p14:creationId xmlns:p14="http://schemas.microsoft.com/office/powerpoint/2010/main" val="3624400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6D7BF-31AA-7B88-9A14-880668A1B8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C9FF15-38A6-CE57-095C-8B2E79A80B7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00B6C52-D125-A9CC-A5C3-F358C2E809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CB89A2-F6EF-B369-6AF1-89F5ADC3D277}"/>
              </a:ext>
            </a:extLst>
          </p:cNvPr>
          <p:cNvSpPr>
            <a:spLocks noGrp="1"/>
          </p:cNvSpPr>
          <p:nvPr>
            <p:ph type="sldNum" sz="quarter" idx="5"/>
          </p:nvPr>
        </p:nvSpPr>
        <p:spPr/>
        <p:txBody>
          <a:bodyPr/>
          <a:lstStyle/>
          <a:p>
            <a:fld id="{37BC4FAE-8EBF-984B-9311-F5DD61E40AFD}" type="slidenum">
              <a:rPr lang="en-US" smtClean="0"/>
              <a:t>19</a:t>
            </a:fld>
            <a:endParaRPr lang="en-US"/>
          </a:p>
        </p:txBody>
      </p:sp>
    </p:spTree>
    <p:extLst>
      <p:ext uri="{BB962C8B-B14F-4D97-AF65-F5344CB8AC3E}">
        <p14:creationId xmlns:p14="http://schemas.microsoft.com/office/powerpoint/2010/main" val="113840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7B02D-FDDE-258C-4037-541C398FBD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1E1D11-62DF-A15A-4F6A-1162A2D1252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724B101-EE32-785F-7BC0-EF574DE03A3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2D2B5B-3AD7-8C21-3BDC-CBB67F56DFAE}"/>
              </a:ext>
            </a:extLst>
          </p:cNvPr>
          <p:cNvSpPr>
            <a:spLocks noGrp="1"/>
          </p:cNvSpPr>
          <p:nvPr>
            <p:ph type="sldNum" sz="quarter" idx="5"/>
          </p:nvPr>
        </p:nvSpPr>
        <p:spPr/>
        <p:txBody>
          <a:bodyPr/>
          <a:lstStyle/>
          <a:p>
            <a:fld id="{37BC4FAE-8EBF-984B-9311-F5DD61E40AFD}" type="slidenum">
              <a:rPr lang="en-US" smtClean="0"/>
              <a:t>20</a:t>
            </a:fld>
            <a:endParaRPr lang="en-US"/>
          </a:p>
        </p:txBody>
      </p:sp>
    </p:spTree>
    <p:extLst>
      <p:ext uri="{BB962C8B-B14F-4D97-AF65-F5344CB8AC3E}">
        <p14:creationId xmlns:p14="http://schemas.microsoft.com/office/powerpoint/2010/main" val="11458084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dirty="0"/>
                  <a:t>To prove security, we use a standard hybrid argument.</a:t>
                </a:r>
              </a:p>
              <a:p>
                <a:endParaRPr lang="en-US" dirty="0"/>
              </a:p>
              <a:p>
                <a:r>
                  <a:rPr lang="en-US" dirty="0"/>
                  <a:t>We define a sequence of experiments, starting from the real world </a:t>
                </a:r>
                <a14:m>
                  <m:oMath xmlns:m="http://schemas.openxmlformats.org/officeDocument/2006/math">
                    <m:sSub>
                      <m:sSubPr>
                        <m:ctrlPr>
                          <a:rPr lang="ar-AE" sz="1200" i="1" kern="1200">
                            <a:solidFill>
                              <a:schemeClr val="tx1"/>
                            </a:solidFill>
                            <a:latin typeface="Cambria Math" panose="02040503050406030204" pitchFamily="18" charset="0"/>
                            <a:ea typeface="+mn-ea"/>
                            <a:cs typeface="+mn-cs"/>
                          </a:rPr>
                        </m:ctrlPr>
                      </m:sSubPr>
                      <m:e>
                        <m:r>
                          <a:rPr lang="ar-AE" sz="1200" i="1" kern="1200">
                            <a:solidFill>
                              <a:schemeClr val="tx1"/>
                            </a:solidFill>
                            <a:latin typeface="Cambria Math" panose="02040503050406030204" pitchFamily="18" charset="0"/>
                            <a:ea typeface="+mn-ea"/>
                            <a:cs typeface="+mn-cs"/>
                          </a:rPr>
                          <m:t>𝐻</m:t>
                        </m:r>
                      </m:e>
                      <m:sub>
                        <m:r>
                          <a:rPr lang="ar-AE" sz="1200" i="0" kern="1200">
                            <a:solidFill>
                              <a:schemeClr val="tx1"/>
                            </a:solidFill>
                            <a:latin typeface="Cambria Math" panose="02040503050406030204" pitchFamily="18" charset="0"/>
                            <a:ea typeface="+mn-ea"/>
                            <a:cs typeface="+mn-cs"/>
                          </a:rPr>
                          <m:t>0</m:t>
                        </m:r>
                      </m:sub>
                    </m:sSub>
                  </m:oMath>
                </a14:m>
                <a:r>
                  <a:rPr lang="ar-AE" dirty="0"/>
                  <a:t>,</a:t>
                </a:r>
                <a:br>
                  <a:rPr lang="ar-AE" dirty="0"/>
                </a:br>
                <a:r>
                  <a:rPr lang="en-US" dirty="0"/>
                  <a:t>and gradually modifying the system until we reach an ideal world.</a:t>
                </a:r>
              </a:p>
              <a:p>
                <a:endParaRPr lang="en-US" dirty="0"/>
              </a:p>
              <a:p>
                <a:r>
                  <a:rPr lang="en-US" dirty="0"/>
                  <a:t>Step by step, we replace each instance of the construction</a:t>
                </a:r>
                <a:br>
                  <a:rPr lang="en-US" dirty="0"/>
                </a:br>
                <a:r>
                  <a:rPr lang="en-US" dirty="0"/>
                  <a:t>with a truly random permutation </a:t>
                </a:r>
                <a14:m>
                  <m:oMath xmlns:m="http://schemas.openxmlformats.org/officeDocument/2006/math">
                    <m:r>
                      <a:rPr lang="en-US" sz="1200" i="1" kern="1200">
                        <a:solidFill>
                          <a:schemeClr val="tx1"/>
                        </a:solidFill>
                        <a:latin typeface="Cambria Math" panose="02040503050406030204" pitchFamily="18" charset="0"/>
                        <a:ea typeface="+mn-ea"/>
                        <a:cs typeface="+mn-cs"/>
                      </a:rPr>
                      <m:t>𝑅</m:t>
                    </m:r>
                  </m:oMath>
                </a14:m>
                <a:r>
                  <a:rPr lang="en-US" dirty="0"/>
                  <a:t>.</a:t>
                </a:r>
              </a:p>
              <a:p>
                <a:endParaRPr lang="en-US" dirty="0"/>
              </a:p>
              <a:p>
                <a:r>
                  <a:rPr lang="en-US" dirty="0"/>
                  <a:t>This gives us a sequence of hybrids </a:t>
                </a:r>
                <a14:m>
                  <m:oMath xmlns:m="http://schemas.openxmlformats.org/officeDocument/2006/math">
                    <m:sSub>
                      <m:sSubPr>
                        <m:ctrlPr>
                          <a:rPr lang="ar-AE" sz="1200" i="1" kern="1200">
                            <a:solidFill>
                              <a:schemeClr val="tx1"/>
                            </a:solidFill>
                            <a:latin typeface="Cambria Math" panose="02040503050406030204" pitchFamily="18" charset="0"/>
                            <a:ea typeface="+mn-ea"/>
                            <a:cs typeface="+mn-cs"/>
                          </a:rPr>
                        </m:ctrlPr>
                      </m:sSubPr>
                      <m:e>
                        <m:r>
                          <a:rPr lang="ar-AE" sz="1200" i="1" kern="1200">
                            <a:solidFill>
                              <a:schemeClr val="tx1"/>
                            </a:solidFill>
                            <a:latin typeface="Cambria Math" panose="02040503050406030204" pitchFamily="18" charset="0"/>
                            <a:ea typeface="+mn-ea"/>
                            <a:cs typeface="+mn-cs"/>
                          </a:rPr>
                          <m:t>𝐻</m:t>
                        </m:r>
                      </m:e>
                      <m:sub>
                        <m:r>
                          <a:rPr lang="ar-AE" sz="1200" i="0" kern="1200">
                            <a:solidFill>
                              <a:schemeClr val="tx1"/>
                            </a:solidFill>
                            <a:latin typeface="Cambria Math" panose="02040503050406030204" pitchFamily="18" charset="0"/>
                            <a:ea typeface="+mn-ea"/>
                            <a:cs typeface="+mn-cs"/>
                          </a:rPr>
                          <m:t>0</m:t>
                        </m:r>
                      </m:sub>
                    </m:sSub>
                    <m:r>
                      <a:rPr lang="ar-AE" sz="1200" i="0" kern="1200">
                        <a:solidFill>
                          <a:schemeClr val="tx1"/>
                        </a:solidFill>
                        <a:latin typeface="Cambria Math" panose="02040503050406030204" pitchFamily="18" charset="0"/>
                        <a:ea typeface="+mn-ea"/>
                        <a:cs typeface="+mn-cs"/>
                      </a:rPr>
                      <m:t>,</m:t>
                    </m:r>
                    <m:sSub>
                      <m:sSubPr>
                        <m:ctrlPr>
                          <a:rPr lang="ar-AE" sz="1200" i="1" kern="1200">
                            <a:solidFill>
                              <a:schemeClr val="tx1"/>
                            </a:solidFill>
                            <a:latin typeface="Cambria Math" panose="02040503050406030204" pitchFamily="18" charset="0"/>
                            <a:ea typeface="+mn-ea"/>
                            <a:cs typeface="+mn-cs"/>
                          </a:rPr>
                        </m:ctrlPr>
                      </m:sSubPr>
                      <m:e>
                        <m:r>
                          <a:rPr lang="ar-AE" sz="1200" i="1" kern="1200">
                            <a:solidFill>
                              <a:schemeClr val="tx1"/>
                            </a:solidFill>
                            <a:latin typeface="Cambria Math" panose="02040503050406030204" pitchFamily="18" charset="0"/>
                            <a:ea typeface="+mn-ea"/>
                            <a:cs typeface="+mn-cs"/>
                          </a:rPr>
                          <m:t>𝐻</m:t>
                        </m:r>
                      </m:e>
                      <m:sub>
                        <m:r>
                          <a:rPr lang="ar-AE" sz="1200" i="0" kern="1200">
                            <a:solidFill>
                              <a:schemeClr val="tx1"/>
                            </a:solidFill>
                            <a:latin typeface="Cambria Math" panose="02040503050406030204" pitchFamily="18" charset="0"/>
                            <a:ea typeface="+mn-ea"/>
                            <a:cs typeface="+mn-cs"/>
                          </a:rPr>
                          <m:t>1</m:t>
                        </m:r>
                      </m:sub>
                    </m:sSub>
                    <m:r>
                      <a:rPr lang="ar-AE" sz="1200" i="0" kern="1200">
                        <a:solidFill>
                          <a:schemeClr val="tx1"/>
                        </a:solidFill>
                        <a:latin typeface="Cambria Math" panose="02040503050406030204" pitchFamily="18" charset="0"/>
                        <a:ea typeface="+mn-ea"/>
                        <a:cs typeface="+mn-cs"/>
                      </a:rPr>
                      <m:t>,…,</m:t>
                    </m:r>
                    <m:sSub>
                      <m:sSubPr>
                        <m:ctrlPr>
                          <a:rPr lang="ar-AE" sz="1200" i="1" kern="1200">
                            <a:solidFill>
                              <a:schemeClr val="tx1"/>
                            </a:solidFill>
                            <a:latin typeface="Cambria Math" panose="02040503050406030204" pitchFamily="18" charset="0"/>
                            <a:ea typeface="+mn-ea"/>
                            <a:cs typeface="+mn-cs"/>
                          </a:rPr>
                        </m:ctrlPr>
                      </m:sSubPr>
                      <m:e>
                        <m:r>
                          <a:rPr lang="ar-AE" sz="1200" i="1" kern="1200">
                            <a:solidFill>
                              <a:schemeClr val="tx1"/>
                            </a:solidFill>
                            <a:latin typeface="Cambria Math" panose="02040503050406030204" pitchFamily="18" charset="0"/>
                            <a:ea typeface="+mn-ea"/>
                            <a:cs typeface="+mn-cs"/>
                          </a:rPr>
                          <m:t>𝐻</m:t>
                        </m:r>
                      </m:e>
                      <m:sub>
                        <m:sSub>
                          <m:sSubPr>
                            <m:ctrlPr>
                              <a:rPr lang="ar-AE" sz="1200" i="1" kern="1200">
                                <a:solidFill>
                                  <a:schemeClr val="tx1"/>
                                </a:solidFill>
                                <a:latin typeface="Cambria Math" panose="02040503050406030204" pitchFamily="18" charset="0"/>
                                <a:ea typeface="+mn-ea"/>
                                <a:cs typeface="+mn-cs"/>
                              </a:rPr>
                            </m:ctrlPr>
                          </m:sSubPr>
                          <m:e>
                            <m:r>
                              <a:rPr lang="ar-AE" sz="1200" i="1" kern="1200">
                                <a:solidFill>
                                  <a:schemeClr val="tx1"/>
                                </a:solidFill>
                                <a:latin typeface="Cambria Math" panose="02040503050406030204" pitchFamily="18" charset="0"/>
                                <a:ea typeface="+mn-ea"/>
                                <a:cs typeface="+mn-cs"/>
                              </a:rPr>
                              <m:t>𝑞</m:t>
                            </m:r>
                          </m:e>
                          <m:sub>
                            <m:r>
                              <a:rPr lang="ar-AE" sz="1200" i="1" kern="1200">
                                <a:solidFill>
                                  <a:schemeClr val="tx1"/>
                                </a:solidFill>
                                <a:latin typeface="Cambria Math" panose="02040503050406030204" pitchFamily="18" charset="0"/>
                                <a:ea typeface="+mn-ea"/>
                                <a:cs typeface="+mn-cs"/>
                              </a:rPr>
                              <m:t>𝑐</m:t>
                            </m:r>
                          </m:sub>
                        </m:sSub>
                      </m:sub>
                    </m:sSub>
                  </m:oMath>
                </a14:m>
                <a:r>
                  <a:rPr lang="ar-AE" dirty="0"/>
                  <a:t>,</a:t>
                </a:r>
                <a:br>
                  <a:rPr lang="ar-AE" dirty="0"/>
                </a:br>
                <a:r>
                  <a:rPr lang="en-US" dirty="0"/>
                  <a:t>where in each step, one more instance is replaced.</a:t>
                </a:r>
              </a:p>
              <a:p>
                <a:endParaRPr lang="en-US" dirty="0"/>
              </a:p>
              <a:p>
                <a:r>
                  <a:rPr lang="en-US" dirty="0"/>
                  <a:t>Finally, in </a:t>
                </a:r>
                <a14:m>
                  <m:oMath xmlns:m="http://schemas.openxmlformats.org/officeDocument/2006/math">
                    <m:sSub>
                      <m:sSubPr>
                        <m:ctrlPr>
                          <a:rPr lang="ar-AE" sz="1200" i="1" kern="1200">
                            <a:solidFill>
                              <a:schemeClr val="tx1"/>
                            </a:solidFill>
                            <a:latin typeface="Cambria Math" panose="02040503050406030204" pitchFamily="18" charset="0"/>
                            <a:ea typeface="+mn-ea"/>
                            <a:cs typeface="+mn-cs"/>
                          </a:rPr>
                        </m:ctrlPr>
                      </m:sSubPr>
                      <m:e>
                        <m:r>
                          <a:rPr lang="ar-AE" sz="1200" i="1" kern="1200">
                            <a:solidFill>
                              <a:schemeClr val="tx1"/>
                            </a:solidFill>
                            <a:latin typeface="Cambria Math" panose="02040503050406030204" pitchFamily="18" charset="0"/>
                            <a:ea typeface="+mn-ea"/>
                            <a:cs typeface="+mn-cs"/>
                          </a:rPr>
                          <m:t>𝐻</m:t>
                        </m:r>
                      </m:e>
                      <m:sub>
                        <m:sSub>
                          <m:sSubPr>
                            <m:ctrlPr>
                              <a:rPr lang="ar-AE" sz="1200" i="1" kern="1200">
                                <a:solidFill>
                                  <a:schemeClr val="tx1"/>
                                </a:solidFill>
                                <a:latin typeface="Cambria Math" panose="02040503050406030204" pitchFamily="18" charset="0"/>
                                <a:ea typeface="+mn-ea"/>
                                <a:cs typeface="+mn-cs"/>
                              </a:rPr>
                            </m:ctrlPr>
                          </m:sSubPr>
                          <m:e>
                            <m:r>
                              <a:rPr lang="ar-AE" sz="1200" i="1" kern="1200">
                                <a:solidFill>
                                  <a:schemeClr val="tx1"/>
                                </a:solidFill>
                                <a:latin typeface="Cambria Math" panose="02040503050406030204" pitchFamily="18" charset="0"/>
                                <a:ea typeface="+mn-ea"/>
                                <a:cs typeface="+mn-cs"/>
                              </a:rPr>
                              <m:t>𝑞</m:t>
                            </m:r>
                          </m:e>
                          <m:sub>
                            <m:r>
                              <a:rPr lang="ar-AE" sz="1200" i="1" kern="1200">
                                <a:solidFill>
                                  <a:schemeClr val="tx1"/>
                                </a:solidFill>
                                <a:latin typeface="Cambria Math" panose="02040503050406030204" pitchFamily="18" charset="0"/>
                                <a:ea typeface="+mn-ea"/>
                                <a:cs typeface="+mn-cs"/>
                              </a:rPr>
                              <m:t>𝑐</m:t>
                            </m:r>
                          </m:sub>
                        </m:sSub>
                      </m:sub>
                    </m:sSub>
                  </m:oMath>
                </a14:m>
                <a:r>
                  <a:rPr lang="ar-AE" dirty="0"/>
                  <a:t>, </a:t>
                </a:r>
                <a:r>
                  <a:rPr lang="en-US" dirty="0"/>
                  <a:t>all instances have been replaced by random permutations.</a:t>
                </a:r>
              </a:p>
              <a:p>
                <a:endParaRPr lang="en-US" dirty="0"/>
              </a:p>
            </p:txBody>
          </p:sp>
        </mc:Choice>
        <mc:Fallback xmlns="">
          <p:sp>
            <p:nvSpPr>
              <p:cNvPr id="3" name="Notes Placeholder 2"/>
              <p:cNvSpPr>
                <a:spLocks noGrp="1"/>
              </p:cNvSpPr>
              <p:nvPr>
                <p:ph type="body" idx="1"/>
              </p:nvPr>
            </p:nvSpPr>
            <p:spPr/>
            <p:txBody>
              <a:bodyPr/>
              <a:lstStyle/>
              <a:p>
                <a:r>
                  <a:rPr lang="en-US" dirty="0"/>
                  <a:t>To prove security, we use a standard hybrid argument.</a:t>
                </a:r>
              </a:p>
              <a:p>
                <a:endParaRPr lang="en-US" dirty="0"/>
              </a:p>
              <a:p>
                <a:r>
                  <a:rPr lang="en-US" dirty="0"/>
                  <a:t>We define a sequence of experiments, starting from the real world </a:t>
                </a:r>
                <a:r>
                  <a:rPr lang="ar-AE" sz="1200" i="0" kern="1200">
                    <a:solidFill>
                      <a:schemeClr val="tx1"/>
                    </a:solidFill>
                    <a:latin typeface="Cambria Math" panose="02040503050406030204" pitchFamily="18" charset="0"/>
                    <a:ea typeface="+mn-ea"/>
                    <a:cs typeface="+mn-cs"/>
                  </a:rPr>
                  <a:t>𝐻_0</a:t>
                </a:r>
                <a:r>
                  <a:rPr lang="ar-AE" dirty="0"/>
                  <a:t>,</a:t>
                </a:r>
                <a:br>
                  <a:rPr lang="ar-AE" dirty="0"/>
                </a:br>
                <a:r>
                  <a:rPr lang="en-US" dirty="0"/>
                  <a:t>and gradually modifying the system until we reach an ideal world.</a:t>
                </a:r>
              </a:p>
              <a:p>
                <a:endParaRPr lang="en-US" dirty="0"/>
              </a:p>
              <a:p>
                <a:r>
                  <a:rPr lang="en-US" dirty="0"/>
                  <a:t>Step by step, we replace each instance of the construction</a:t>
                </a:r>
                <a:br>
                  <a:rPr lang="en-US" dirty="0"/>
                </a:br>
                <a:r>
                  <a:rPr lang="en-US" dirty="0"/>
                  <a:t>with a truly random permutation </a:t>
                </a:r>
                <a:r>
                  <a:rPr lang="en-US" sz="1200" i="0" kern="1200">
                    <a:solidFill>
                      <a:schemeClr val="tx1"/>
                    </a:solidFill>
                    <a:latin typeface="Cambria Math" panose="02040503050406030204" pitchFamily="18" charset="0"/>
                    <a:ea typeface="+mn-ea"/>
                    <a:cs typeface="+mn-cs"/>
                  </a:rPr>
                  <a:t>𝑅</a:t>
                </a:r>
                <a:r>
                  <a:rPr lang="en-US" dirty="0"/>
                  <a:t>.</a:t>
                </a:r>
              </a:p>
              <a:p>
                <a:endParaRPr lang="en-US" dirty="0"/>
              </a:p>
              <a:p>
                <a:r>
                  <a:rPr lang="en-US" dirty="0"/>
                  <a:t>This gives us a sequence of hybrids </a:t>
                </a:r>
                <a:r>
                  <a:rPr lang="ar-AE" sz="1200" i="0" kern="1200">
                    <a:solidFill>
                      <a:schemeClr val="tx1"/>
                    </a:solidFill>
                    <a:latin typeface="Cambria Math" panose="02040503050406030204" pitchFamily="18" charset="0"/>
                    <a:ea typeface="+mn-ea"/>
                    <a:cs typeface="+mn-cs"/>
                  </a:rPr>
                  <a:t>𝐻_0,𝐻_1,…,𝐻_(𝑞_𝑐 )</a:t>
                </a:r>
                <a:r>
                  <a:rPr lang="ar-AE" dirty="0"/>
                  <a:t>,</a:t>
                </a:r>
                <a:br>
                  <a:rPr lang="ar-AE" dirty="0"/>
                </a:br>
                <a:r>
                  <a:rPr lang="en-US" dirty="0"/>
                  <a:t>where in each step, one more instance is replaced.</a:t>
                </a:r>
              </a:p>
              <a:p>
                <a:endParaRPr lang="en-US" dirty="0"/>
              </a:p>
              <a:p>
                <a:r>
                  <a:rPr lang="en-US" dirty="0"/>
                  <a:t>Finally, in </a:t>
                </a:r>
                <a:r>
                  <a:rPr lang="ar-AE" sz="1200" i="0" kern="1200">
                    <a:solidFill>
                      <a:schemeClr val="tx1"/>
                    </a:solidFill>
                    <a:latin typeface="Cambria Math" panose="02040503050406030204" pitchFamily="18" charset="0"/>
                    <a:ea typeface="+mn-ea"/>
                    <a:cs typeface="+mn-cs"/>
                  </a:rPr>
                  <a:t>𝐻_(𝑞_𝑐 )</a:t>
                </a:r>
                <a:r>
                  <a:rPr lang="ar-AE" dirty="0"/>
                  <a:t>, </a:t>
                </a:r>
                <a:r>
                  <a:rPr lang="en-US" dirty="0"/>
                  <a:t>all instances have been replaced by random permutations.</a:t>
                </a:r>
              </a:p>
              <a:p>
                <a:endParaRPr lang="en-US" dirty="0"/>
              </a:p>
            </p:txBody>
          </p:sp>
        </mc:Fallback>
      </mc:AlternateContent>
      <p:sp>
        <p:nvSpPr>
          <p:cNvPr id="4" name="Slide Number Placeholder 3"/>
          <p:cNvSpPr>
            <a:spLocks noGrp="1"/>
          </p:cNvSpPr>
          <p:nvPr>
            <p:ph type="sldNum" sz="quarter" idx="5"/>
          </p:nvPr>
        </p:nvSpPr>
        <p:spPr/>
        <p:txBody>
          <a:bodyPr/>
          <a:lstStyle/>
          <a:p>
            <a:fld id="{37BC4FAE-8EBF-984B-9311-F5DD61E40AFD}" type="slidenum">
              <a:rPr lang="en-US" smtClean="0"/>
              <a:t>21</a:t>
            </a:fld>
            <a:endParaRPr lang="en-US"/>
          </a:p>
        </p:txBody>
      </p:sp>
    </p:spTree>
    <p:extLst>
      <p:ext uri="{BB962C8B-B14F-4D97-AF65-F5344CB8AC3E}">
        <p14:creationId xmlns:p14="http://schemas.microsoft.com/office/powerpoint/2010/main" val="519014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BC4FAE-8EBF-984B-9311-F5DD61E40AFD}" type="slidenum">
              <a:rPr lang="en-US" smtClean="0"/>
              <a:t>22</a:t>
            </a:fld>
            <a:endParaRPr lang="en-US"/>
          </a:p>
        </p:txBody>
      </p:sp>
    </p:spTree>
    <p:extLst>
      <p:ext uri="{BB962C8B-B14F-4D97-AF65-F5344CB8AC3E}">
        <p14:creationId xmlns:p14="http://schemas.microsoft.com/office/powerpoint/2010/main" val="24369202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0511E-64CA-B3E7-A228-77F8EF56EE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367A01-B0FF-712F-B41A-AA3FF14859B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CA4481A-3A96-055F-2DC1-3C0DF8706C6A}"/>
              </a:ext>
            </a:extLst>
          </p:cNvPr>
          <p:cNvSpPr>
            <a:spLocks noGrp="1"/>
          </p:cNvSpPr>
          <p:nvPr>
            <p:ph type="body" idx="1"/>
          </p:nvPr>
        </p:nvSpPr>
        <p:spPr/>
        <p:txBody>
          <a:bodyPr/>
          <a:lstStyle/>
          <a:p>
            <a:r>
              <a:rPr lang="en-US" b="0" i="0" dirty="0">
                <a:effectLst/>
                <a:highlight>
                  <a:srgbClr val="FFFFFF"/>
                </a:highlight>
                <a:latin typeface="Arial" panose="020B0604020202020204" pitchFamily="34" charset="0"/>
              </a:rPr>
              <a:t>Collision-finding attack: in the Q1 model</a:t>
            </a:r>
          </a:p>
        </p:txBody>
      </p:sp>
      <p:sp>
        <p:nvSpPr>
          <p:cNvPr id="4" name="Slide Number Placeholder 3">
            <a:extLst>
              <a:ext uri="{FF2B5EF4-FFF2-40B4-BE49-F238E27FC236}">
                <a16:creationId xmlns:a16="http://schemas.microsoft.com/office/drawing/2014/main" id="{C37FCC5A-341B-D000-9C03-556175855B57}"/>
              </a:ext>
            </a:extLst>
          </p:cNvPr>
          <p:cNvSpPr>
            <a:spLocks noGrp="1"/>
          </p:cNvSpPr>
          <p:nvPr>
            <p:ph type="sldNum" sz="quarter" idx="5"/>
          </p:nvPr>
        </p:nvSpPr>
        <p:spPr/>
        <p:txBody>
          <a:bodyPr/>
          <a:lstStyle/>
          <a:p>
            <a:fld id="{35990B1C-24C1-1547-A65B-0D06D58EBEEE}" type="slidenum">
              <a:rPr lang="en-US" smtClean="0"/>
              <a:t>24</a:t>
            </a:fld>
            <a:endParaRPr lang="en-US"/>
          </a:p>
        </p:txBody>
      </p:sp>
    </p:spTree>
    <p:extLst>
      <p:ext uri="{BB962C8B-B14F-4D97-AF65-F5344CB8AC3E}">
        <p14:creationId xmlns:p14="http://schemas.microsoft.com/office/powerpoint/2010/main" val="3262510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705EF-3162-8695-C618-5BC02183DC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79482D-AFF9-FF7A-24BF-AB40137B3E6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6F758D6-9886-0400-4E2C-DC39E5801717}"/>
              </a:ext>
            </a:extLst>
          </p:cNvPr>
          <p:cNvSpPr>
            <a:spLocks noGrp="1"/>
          </p:cNvSpPr>
          <p:nvPr>
            <p:ph type="body" idx="1"/>
          </p:nvPr>
        </p:nvSpPr>
        <p:spPr/>
        <p:txBody>
          <a:bodyPr/>
          <a:lstStyle/>
          <a:p>
            <a:r>
              <a:rPr lang="en-US" b="0" i="0" dirty="0">
                <a:effectLst/>
                <a:highlight>
                  <a:srgbClr val="FFFFFF"/>
                </a:highlight>
                <a:latin typeface="Arial" panose="020B0604020202020204" pitchFamily="34" charset="0"/>
              </a:rPr>
              <a:t>Collision-finding attack: in the Q1 model</a:t>
            </a:r>
          </a:p>
        </p:txBody>
      </p:sp>
      <p:sp>
        <p:nvSpPr>
          <p:cNvPr id="4" name="Slide Number Placeholder 3">
            <a:extLst>
              <a:ext uri="{FF2B5EF4-FFF2-40B4-BE49-F238E27FC236}">
                <a16:creationId xmlns:a16="http://schemas.microsoft.com/office/drawing/2014/main" id="{D8D3DC05-9DB6-E9C1-8C93-3122E5578659}"/>
              </a:ext>
            </a:extLst>
          </p:cNvPr>
          <p:cNvSpPr>
            <a:spLocks noGrp="1"/>
          </p:cNvSpPr>
          <p:nvPr>
            <p:ph type="sldNum" sz="quarter" idx="5"/>
          </p:nvPr>
        </p:nvSpPr>
        <p:spPr/>
        <p:txBody>
          <a:bodyPr/>
          <a:lstStyle/>
          <a:p>
            <a:fld id="{35990B1C-24C1-1547-A65B-0D06D58EBEEE}" type="slidenum">
              <a:rPr lang="en-US" smtClean="0"/>
              <a:t>25</a:t>
            </a:fld>
            <a:endParaRPr lang="en-US"/>
          </a:p>
        </p:txBody>
      </p:sp>
    </p:spTree>
    <p:extLst>
      <p:ext uri="{BB962C8B-B14F-4D97-AF65-F5344CB8AC3E}">
        <p14:creationId xmlns:p14="http://schemas.microsoft.com/office/powerpoint/2010/main" val="6937820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96E7A-1CC3-664A-87D6-F377ECC95F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9A121B-A028-D3A6-87FC-9980DC11D5A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936CCE9-79C6-1A7D-1452-69D82444D68A}"/>
              </a:ext>
            </a:extLst>
          </p:cNvPr>
          <p:cNvSpPr>
            <a:spLocks noGrp="1"/>
          </p:cNvSpPr>
          <p:nvPr>
            <p:ph type="body" idx="1"/>
          </p:nvPr>
        </p:nvSpPr>
        <p:spPr/>
        <p:txBody>
          <a:bodyPr/>
          <a:lstStyle/>
          <a:p>
            <a:r>
              <a:rPr lang="en-US" b="0" i="0" dirty="0">
                <a:effectLst/>
                <a:highlight>
                  <a:srgbClr val="FFFFFF"/>
                </a:highlight>
                <a:latin typeface="Arial" panose="020B0604020202020204" pitchFamily="34" charset="0"/>
              </a:rPr>
              <a:t>Collision-finding attack: in the Q1 model</a:t>
            </a:r>
          </a:p>
        </p:txBody>
      </p:sp>
      <p:sp>
        <p:nvSpPr>
          <p:cNvPr id="4" name="Slide Number Placeholder 3">
            <a:extLst>
              <a:ext uri="{FF2B5EF4-FFF2-40B4-BE49-F238E27FC236}">
                <a16:creationId xmlns:a16="http://schemas.microsoft.com/office/drawing/2014/main" id="{58C3104D-3297-C356-1899-40965C666501}"/>
              </a:ext>
            </a:extLst>
          </p:cNvPr>
          <p:cNvSpPr>
            <a:spLocks noGrp="1"/>
          </p:cNvSpPr>
          <p:nvPr>
            <p:ph type="sldNum" sz="quarter" idx="5"/>
          </p:nvPr>
        </p:nvSpPr>
        <p:spPr/>
        <p:txBody>
          <a:bodyPr/>
          <a:lstStyle/>
          <a:p>
            <a:fld id="{35990B1C-24C1-1547-A65B-0D06D58EBEEE}" type="slidenum">
              <a:rPr lang="en-US" smtClean="0"/>
              <a:t>26</a:t>
            </a:fld>
            <a:endParaRPr lang="en-US"/>
          </a:p>
        </p:txBody>
      </p:sp>
    </p:spTree>
    <p:extLst>
      <p:ext uri="{BB962C8B-B14F-4D97-AF65-F5344CB8AC3E}">
        <p14:creationId xmlns:p14="http://schemas.microsoft.com/office/powerpoint/2010/main" val="2594225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dirty="0"/>
                  <a:t>Introduce  what block cipher is</a:t>
                </a:r>
              </a:p>
              <a:p>
                <a:r>
                  <a:rPr lang="en-US" dirty="0"/>
                  <a:t>That is, for each key </a:t>
                </a:r>
                <a14:m>
                  <m:oMath xmlns:m="http://schemas.openxmlformats.org/officeDocument/2006/math">
                    <m:r>
                      <a:rPr lang="en-US" sz="1200" i="1" kern="1200">
                        <a:solidFill>
                          <a:schemeClr val="tx1"/>
                        </a:solidFill>
                        <a:latin typeface="Cambria Math" panose="02040503050406030204" pitchFamily="18" charset="0"/>
                        <a:ea typeface="+mn-ea"/>
                        <a:cs typeface="+mn-cs"/>
                      </a:rPr>
                      <m:t>𝑘</m:t>
                    </m:r>
                  </m:oMath>
                </a14:m>
                <a:r>
                  <a:rPr lang="en-US" dirty="0"/>
                  <a:t>, the function </a:t>
                </a:r>
                <a14:m>
                  <m:oMath xmlns:m="http://schemas.openxmlformats.org/officeDocument/2006/math">
                    <m:sSub>
                      <m:sSubPr>
                        <m:ctrlPr>
                          <a:rPr lang="ar-AE" sz="1200" i="1" kern="1200">
                            <a:solidFill>
                              <a:schemeClr val="tx1"/>
                            </a:solidFill>
                            <a:latin typeface="Cambria Math" panose="02040503050406030204" pitchFamily="18" charset="0"/>
                            <a:ea typeface="+mn-ea"/>
                            <a:cs typeface="+mn-cs"/>
                          </a:rPr>
                        </m:ctrlPr>
                      </m:sSubPr>
                      <m:e>
                        <m:r>
                          <a:rPr lang="ar-AE" sz="1200" i="1" kern="1200">
                            <a:solidFill>
                              <a:schemeClr val="tx1"/>
                            </a:solidFill>
                            <a:latin typeface="Cambria Math" panose="02040503050406030204" pitchFamily="18" charset="0"/>
                            <a:ea typeface="+mn-ea"/>
                            <a:cs typeface="+mn-cs"/>
                          </a:rPr>
                          <m:t>𝐸</m:t>
                        </m:r>
                      </m:e>
                      <m:sub>
                        <m:r>
                          <a:rPr lang="ar-AE" sz="1200" i="1" kern="1200">
                            <a:solidFill>
                              <a:schemeClr val="tx1"/>
                            </a:solidFill>
                            <a:latin typeface="Cambria Math" panose="02040503050406030204" pitchFamily="18" charset="0"/>
                            <a:ea typeface="+mn-ea"/>
                            <a:cs typeface="+mn-cs"/>
                          </a:rPr>
                          <m:t>𝑘</m:t>
                        </m:r>
                      </m:sub>
                    </m:sSub>
                    <m:d>
                      <m:dPr>
                        <m:ctrlPr>
                          <a:rPr lang="ar-AE" sz="1200" i="0" kern="1200">
                            <a:solidFill>
                              <a:schemeClr val="tx1"/>
                            </a:solidFill>
                            <a:latin typeface="Cambria Math" panose="02040503050406030204" pitchFamily="18" charset="0"/>
                            <a:ea typeface="+mn-ea"/>
                            <a:cs typeface="+mn-cs"/>
                          </a:rPr>
                        </m:ctrlPr>
                      </m:dPr>
                      <m:e>
                        <m:r>
                          <a:rPr lang="ar-AE" sz="1200" i="0" kern="1200">
                            <a:solidFill>
                              <a:schemeClr val="tx1"/>
                            </a:solidFill>
                            <a:latin typeface="Cambria Math" panose="02040503050406030204" pitchFamily="18" charset="0"/>
                            <a:ea typeface="+mn-ea"/>
                            <a:cs typeface="+mn-cs"/>
                          </a:rPr>
                          <m:t>⋅</m:t>
                        </m:r>
                      </m:e>
                    </m:d>
                  </m:oMath>
                </a14:m>
                <a:r>
                  <a:rPr lang="en-US" dirty="0"/>
                  <a:t>acts as a permutation over </a:t>
                </a:r>
                <a14:m>
                  <m:oMath xmlns:m="http://schemas.openxmlformats.org/officeDocument/2006/math">
                    <m:r>
                      <a:rPr lang="en-US" sz="1200" i="1" kern="1200">
                        <a:solidFill>
                          <a:schemeClr val="tx1"/>
                        </a:solidFill>
                        <a:latin typeface="Cambria Math" panose="02040503050406030204" pitchFamily="18" charset="0"/>
                        <a:ea typeface="+mn-ea"/>
                        <a:cs typeface="+mn-cs"/>
                      </a:rPr>
                      <m:t>𝑛</m:t>
                    </m:r>
                  </m:oMath>
                </a14:m>
                <a:r>
                  <a:rPr lang="en-US" dirty="0"/>
                  <a:t>-bit strings.</a:t>
                </a:r>
              </a:p>
              <a:p>
                <a:endParaRPr lang="en-US" dirty="0"/>
              </a:p>
              <a:p>
                <a:r>
                  <a:rPr lang="en-US" dirty="0"/>
                  <a:t>Standard</a:t>
                </a:r>
              </a:p>
              <a:p>
                <a:endParaRPr lang="en-US" dirty="0"/>
              </a:p>
            </p:txBody>
          </p:sp>
        </mc:Choice>
        <mc:Fallback xmlns="">
          <p:sp>
            <p:nvSpPr>
              <p:cNvPr id="3" name="Notes Placeholder 2"/>
              <p:cNvSpPr>
                <a:spLocks noGrp="1"/>
              </p:cNvSpPr>
              <p:nvPr>
                <p:ph type="body" idx="1"/>
              </p:nvPr>
            </p:nvSpPr>
            <p:spPr/>
            <p:txBody>
              <a:bodyPr/>
              <a:lstStyle/>
              <a:p>
                <a:r>
                  <a:rPr lang="en-US" dirty="0"/>
                  <a:t>Introduce  what block cipher is</a:t>
                </a:r>
              </a:p>
              <a:p>
                <a:r>
                  <a:rPr lang="en-US" dirty="0"/>
                  <a:t>That is, for each key </a:t>
                </a:r>
                <a:r>
                  <a:rPr lang="en-US" sz="1200" i="0" kern="1200">
                    <a:solidFill>
                      <a:schemeClr val="tx1"/>
                    </a:solidFill>
                    <a:latin typeface="+mn-lt"/>
                    <a:ea typeface="+mn-ea"/>
                    <a:cs typeface="+mn-cs"/>
                  </a:rPr>
                  <a:t>𝑘</a:t>
                </a:r>
                <a:r>
                  <a:rPr lang="en-US" dirty="0"/>
                  <a:t>, the function </a:t>
                </a:r>
                <a:r>
                  <a:rPr lang="ar-AE" sz="1200" i="0" kern="1200">
                    <a:solidFill>
                      <a:schemeClr val="tx1"/>
                    </a:solidFill>
                    <a:latin typeface="+mn-lt"/>
                    <a:ea typeface="+mn-ea"/>
                    <a:cs typeface="+mn-cs"/>
                  </a:rPr>
                  <a:t>𝐸_𝑘 (⋅)</a:t>
                </a:r>
                <a:r>
                  <a:rPr lang="en-US" dirty="0"/>
                  <a:t>acts as a permutation over </a:t>
                </a:r>
                <a:r>
                  <a:rPr lang="en-US" sz="1200" i="0" kern="1200">
                    <a:solidFill>
                      <a:schemeClr val="tx1"/>
                    </a:solidFill>
                    <a:latin typeface="+mn-lt"/>
                    <a:ea typeface="+mn-ea"/>
                    <a:cs typeface="+mn-cs"/>
                  </a:rPr>
                  <a:t>𝑛</a:t>
                </a:r>
                <a:r>
                  <a:rPr lang="en-US" dirty="0"/>
                  <a:t>-bit strings.</a:t>
                </a:r>
              </a:p>
              <a:p>
                <a:endParaRPr lang="en-US" dirty="0"/>
              </a:p>
              <a:p>
                <a:r>
                  <a:rPr lang="en-US" dirty="0"/>
                  <a:t>Standard</a:t>
                </a:r>
              </a:p>
              <a:p>
                <a:endParaRPr lang="en-US" dirty="0"/>
              </a:p>
            </p:txBody>
          </p:sp>
        </mc:Fallback>
      </mc:AlternateContent>
      <p:sp>
        <p:nvSpPr>
          <p:cNvPr id="4" name="Slide Number Placeholder 3"/>
          <p:cNvSpPr>
            <a:spLocks noGrp="1"/>
          </p:cNvSpPr>
          <p:nvPr>
            <p:ph type="sldNum" sz="quarter" idx="5"/>
          </p:nvPr>
        </p:nvSpPr>
        <p:spPr/>
        <p:txBody>
          <a:bodyPr/>
          <a:lstStyle/>
          <a:p>
            <a:fld id="{35990B1C-24C1-1547-A65B-0D06D58EBEEE}" type="slidenum">
              <a:rPr lang="en-US" smtClean="0"/>
              <a:t>3</a:t>
            </a:fld>
            <a:endParaRPr lang="en-US"/>
          </a:p>
        </p:txBody>
      </p:sp>
    </p:spTree>
    <p:extLst>
      <p:ext uri="{BB962C8B-B14F-4D97-AF65-F5344CB8AC3E}">
        <p14:creationId xmlns:p14="http://schemas.microsoft.com/office/powerpoint/2010/main" val="33213406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Quantum collision finding elsewhere: here in public ideal cipher oracle</a:t>
            </a:r>
          </a:p>
        </p:txBody>
      </p:sp>
      <p:sp>
        <p:nvSpPr>
          <p:cNvPr id="4" name="Slide Number Placeholder 3"/>
          <p:cNvSpPr>
            <a:spLocks noGrp="1"/>
          </p:cNvSpPr>
          <p:nvPr>
            <p:ph type="sldNum" sz="quarter" idx="5"/>
          </p:nvPr>
        </p:nvSpPr>
        <p:spPr/>
        <p:txBody>
          <a:bodyPr/>
          <a:lstStyle/>
          <a:p>
            <a:fld id="{37BC4FAE-8EBF-984B-9311-F5DD61E40AFD}" type="slidenum">
              <a:rPr lang="en-US" smtClean="0"/>
              <a:t>27</a:t>
            </a:fld>
            <a:endParaRPr lang="en-US"/>
          </a:p>
        </p:txBody>
      </p:sp>
    </p:spTree>
    <p:extLst>
      <p:ext uri="{BB962C8B-B14F-4D97-AF65-F5344CB8AC3E}">
        <p14:creationId xmlns:p14="http://schemas.microsoft.com/office/powerpoint/2010/main" val="42451347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BC4FAE-8EBF-984B-9311-F5DD61E40AFD}" type="slidenum">
              <a:rPr lang="en-US" smtClean="0"/>
              <a:t>30</a:t>
            </a:fld>
            <a:endParaRPr lang="en-US"/>
          </a:p>
        </p:txBody>
      </p:sp>
    </p:spTree>
    <p:extLst>
      <p:ext uri="{BB962C8B-B14F-4D97-AF65-F5344CB8AC3E}">
        <p14:creationId xmlns:p14="http://schemas.microsoft.com/office/powerpoint/2010/main" val="30426938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fld id="{37BC4FAE-8EBF-984B-9311-F5DD61E40AFD}" type="slidenum">
              <a:rPr lang="en-US" smtClean="0"/>
              <a:t>31</a:t>
            </a:fld>
            <a:endParaRPr lang="en-US"/>
          </a:p>
        </p:txBody>
      </p:sp>
    </p:spTree>
    <p:extLst>
      <p:ext uri="{BB962C8B-B14F-4D97-AF65-F5344CB8AC3E}">
        <p14:creationId xmlns:p14="http://schemas.microsoft.com/office/powerpoint/2010/main" val="11022841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BC4FAE-8EBF-984B-9311-F5DD61E40AFD}" type="slidenum">
              <a:rPr lang="en-US" smtClean="0"/>
              <a:t>32</a:t>
            </a:fld>
            <a:endParaRPr lang="en-US"/>
          </a:p>
        </p:txBody>
      </p:sp>
    </p:spTree>
    <p:extLst>
      <p:ext uri="{BB962C8B-B14F-4D97-AF65-F5344CB8AC3E}">
        <p14:creationId xmlns:p14="http://schemas.microsoft.com/office/powerpoint/2010/main" val="2203839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BC4FAE-8EBF-984B-9311-F5DD61E40AFD}" type="slidenum">
              <a:rPr lang="en-US" smtClean="0"/>
              <a:t>34</a:t>
            </a:fld>
            <a:endParaRPr lang="en-US"/>
          </a:p>
        </p:txBody>
      </p:sp>
    </p:spTree>
    <p:extLst>
      <p:ext uri="{BB962C8B-B14F-4D97-AF65-F5344CB8AC3E}">
        <p14:creationId xmlns:p14="http://schemas.microsoft.com/office/powerpoint/2010/main" val="4335773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8B065-B155-36E3-2E03-5E6DAF822A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9BF367-FBBB-91AD-7F97-C7AD124057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FE3A7-6C5F-35E2-2E46-370FEA279366}"/>
              </a:ext>
            </a:extLst>
          </p:cNvPr>
          <p:cNvSpPr>
            <a:spLocks noGrp="1"/>
          </p:cNvSpPr>
          <p:nvPr>
            <p:ph type="body" idx="1"/>
          </p:nvPr>
        </p:nvSpPr>
        <p:spPr/>
        <p:txBody>
          <a:bodyPr/>
          <a:lstStyle/>
          <a:p>
            <a:r>
              <a:rPr lang="en-US" dirty="0"/>
              <a:t>Know more clearly about constraints</a:t>
            </a:r>
          </a:p>
          <a:p>
            <a:r>
              <a:rPr lang="en-US" dirty="0"/>
              <a:t>Poly qubits poly memory</a:t>
            </a:r>
          </a:p>
          <a:p>
            <a:r>
              <a:rPr lang="en-US" dirty="0"/>
              <a:t>Outside constraints??</a:t>
            </a:r>
          </a:p>
          <a:p>
            <a:endParaRPr lang="en-US" dirty="0"/>
          </a:p>
          <a:p>
            <a:endParaRPr lang="en-US" dirty="0"/>
          </a:p>
          <a:p>
            <a:r>
              <a:rPr lang="en-US" dirty="0"/>
              <a:t>Simon really requires quantum access to both oracles….</a:t>
            </a:r>
          </a:p>
          <a:p>
            <a:r>
              <a:rPr lang="en-US" dirty="0"/>
              <a:t>Classical access to classical oracles</a:t>
            </a:r>
          </a:p>
          <a:p>
            <a:r>
              <a:rPr lang="en-US" dirty="0"/>
              <a:t>How to get around that</a:t>
            </a:r>
          </a:p>
          <a:p>
            <a:r>
              <a:rPr lang="en-US" dirty="0"/>
              <a:t>Make a bunch of classical queries, to simulate some quantum queries..</a:t>
            </a:r>
          </a:p>
        </p:txBody>
      </p:sp>
      <p:sp>
        <p:nvSpPr>
          <p:cNvPr id="4" name="Slide Number Placeholder 3">
            <a:extLst>
              <a:ext uri="{FF2B5EF4-FFF2-40B4-BE49-F238E27FC236}">
                <a16:creationId xmlns:a16="http://schemas.microsoft.com/office/drawing/2014/main" id="{3E5ADF93-AAB9-47EC-0F26-83CB36DB8E9A}"/>
              </a:ext>
            </a:extLst>
          </p:cNvPr>
          <p:cNvSpPr>
            <a:spLocks noGrp="1"/>
          </p:cNvSpPr>
          <p:nvPr>
            <p:ph type="sldNum" sz="quarter" idx="5"/>
          </p:nvPr>
        </p:nvSpPr>
        <p:spPr/>
        <p:txBody>
          <a:bodyPr/>
          <a:lstStyle/>
          <a:p>
            <a:fld id="{35990B1C-24C1-1547-A65B-0D06D58EBEEE}" type="slidenum">
              <a:rPr lang="en-US" smtClean="0"/>
              <a:t>38</a:t>
            </a:fld>
            <a:endParaRPr lang="en-US"/>
          </a:p>
        </p:txBody>
      </p:sp>
    </p:spTree>
    <p:extLst>
      <p:ext uri="{BB962C8B-B14F-4D97-AF65-F5344CB8AC3E}">
        <p14:creationId xmlns:p14="http://schemas.microsoft.com/office/powerpoint/2010/main" val="1467558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adversary’s oracle state; purify the oracle and run the adversary</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isolate the portion of the adversary’s Phase 1 state that already has amplitude on the two locations that will later be swapped. The rest of the state is swap-invariant, so only that bad portion contributes to distinguishing, and its total weight is small.”</a:t>
            </a:r>
          </a:p>
          <a:p>
            <a:endParaRPr lang="en-US" dirty="0"/>
          </a:p>
          <a:p>
            <a:endParaRPr lang="en-US" dirty="0"/>
          </a:p>
          <a:p>
            <a:r>
              <a:rPr lang="en-US" dirty="0"/>
              <a:t>The bad subspace is defined by </a:t>
            </a:r>
            <a:r>
              <a:rPr lang="en-US" i="1" dirty="0"/>
              <a:t>query support</a:t>
            </a:r>
            <a:r>
              <a:rPr lang="en-US" dirty="0"/>
              <a:t>. It captures all branches where the adversary has become entangled with the oracle at the resampled points.</a:t>
            </a:r>
          </a:p>
        </p:txBody>
      </p:sp>
      <p:sp>
        <p:nvSpPr>
          <p:cNvPr id="4" name="Slide Number Placeholder 3"/>
          <p:cNvSpPr>
            <a:spLocks noGrp="1"/>
          </p:cNvSpPr>
          <p:nvPr>
            <p:ph type="sldNum" sz="quarter" idx="5"/>
          </p:nvPr>
        </p:nvSpPr>
        <p:spPr/>
        <p:txBody>
          <a:bodyPr/>
          <a:lstStyle/>
          <a:p>
            <a:fld id="{37BC4FAE-8EBF-984B-9311-F5DD61E40AFD}" type="slidenum">
              <a:rPr lang="en-US" smtClean="0"/>
              <a:t>41</a:t>
            </a:fld>
            <a:endParaRPr lang="en-US"/>
          </a:p>
        </p:txBody>
      </p:sp>
    </p:spTree>
    <p:extLst>
      <p:ext uri="{BB962C8B-B14F-4D97-AF65-F5344CB8AC3E}">
        <p14:creationId xmlns:p14="http://schemas.microsoft.com/office/powerpoint/2010/main" val="39301633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BC4FAE-8EBF-984B-9311-F5DD61E40AFD}" type="slidenum">
              <a:rPr lang="en-US" smtClean="0"/>
              <a:t>43</a:t>
            </a:fld>
            <a:endParaRPr lang="en-US"/>
          </a:p>
        </p:txBody>
      </p:sp>
    </p:spTree>
    <p:extLst>
      <p:ext uri="{BB962C8B-B14F-4D97-AF65-F5344CB8AC3E}">
        <p14:creationId xmlns:p14="http://schemas.microsoft.com/office/powerpoint/2010/main" val="37644197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intuition resembles the classical bound, but the proof is genuinely quantum. In the quantum setting, queries are in superposition, so we cannot talk about whether a point was queried or not. Instead, we track how much amplitude lands on those points and how the adversary becomes entangled with their values. The distinguishing advantage is then controlled by the norm of this “bad” amplitude, which introduces the square root behavior. So while the final bound looks classical, the reasoning is fundamentally quantum.</a:t>
            </a:r>
          </a:p>
        </p:txBody>
      </p:sp>
      <p:sp>
        <p:nvSpPr>
          <p:cNvPr id="4" name="Slide Number Placeholder 3"/>
          <p:cNvSpPr>
            <a:spLocks noGrp="1"/>
          </p:cNvSpPr>
          <p:nvPr>
            <p:ph type="sldNum" sz="quarter" idx="5"/>
          </p:nvPr>
        </p:nvSpPr>
        <p:spPr/>
        <p:txBody>
          <a:bodyPr/>
          <a:lstStyle/>
          <a:p>
            <a:fld id="{37BC4FAE-8EBF-984B-9311-F5DD61E40AFD}" type="slidenum">
              <a:rPr lang="en-US" smtClean="0"/>
              <a:t>44</a:t>
            </a:fld>
            <a:endParaRPr lang="en-US"/>
          </a:p>
        </p:txBody>
      </p:sp>
    </p:spTree>
    <p:extLst>
      <p:ext uri="{BB962C8B-B14F-4D97-AF65-F5344CB8AC3E}">
        <p14:creationId xmlns:p14="http://schemas.microsoft.com/office/powerpoint/2010/main" val="19051322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Write an example of standardized LRW</a:t>
            </a:r>
          </a:p>
        </p:txBody>
      </p:sp>
      <p:sp>
        <p:nvSpPr>
          <p:cNvPr id="4" name="Slide Number Placeholder 3"/>
          <p:cNvSpPr>
            <a:spLocks noGrp="1"/>
          </p:cNvSpPr>
          <p:nvPr>
            <p:ph type="sldNum" sz="quarter" idx="5"/>
          </p:nvPr>
        </p:nvSpPr>
        <p:spPr/>
        <p:txBody>
          <a:bodyPr/>
          <a:lstStyle/>
          <a:p>
            <a:fld id="{35990B1C-24C1-1547-A65B-0D06D58EBEEE}" type="slidenum">
              <a:rPr lang="en-US" smtClean="0"/>
              <a:t>45</a:t>
            </a:fld>
            <a:endParaRPr lang="en-US"/>
          </a:p>
        </p:txBody>
      </p:sp>
    </p:spTree>
    <p:extLst>
      <p:ext uri="{BB962C8B-B14F-4D97-AF65-F5344CB8AC3E}">
        <p14:creationId xmlns:p14="http://schemas.microsoft.com/office/powerpoint/2010/main" val="4180200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The main difference between a block cipher and a tweakable block cipher</a:t>
            </a:r>
            <a:br>
              <a:rPr lang="en-US" dirty="0"/>
            </a:br>
            <a:r>
              <a:rPr lang="en-US" dirty="0"/>
              <a:t>is that, in addition to the key, we also have this extra input called a </a:t>
            </a:r>
            <a:r>
              <a:rPr lang="en-US" i="1" dirty="0"/>
              <a:t>tweak</a:t>
            </a:r>
            <a:r>
              <a:rPr lang="en-US" dirty="0"/>
              <a:t>.</a:t>
            </a:r>
          </a:p>
          <a:p>
            <a:endParaRPr lang="en-US" dirty="0"/>
          </a:p>
          <a:p>
            <a:r>
              <a:rPr lang="en-US" dirty="0"/>
              <a:t>What's the difference between key and tau?</a:t>
            </a:r>
          </a:p>
          <a:p>
            <a:r>
              <a:rPr lang="en-US" dirty="0"/>
              <a:t>Why cant it be realized through extending keys?</a:t>
            </a:r>
          </a:p>
        </p:txBody>
      </p:sp>
      <p:sp>
        <p:nvSpPr>
          <p:cNvPr id="4" name="Slide Number Placeholder 3"/>
          <p:cNvSpPr>
            <a:spLocks noGrp="1"/>
          </p:cNvSpPr>
          <p:nvPr>
            <p:ph type="sldNum" sz="quarter" idx="5"/>
          </p:nvPr>
        </p:nvSpPr>
        <p:spPr/>
        <p:txBody>
          <a:bodyPr/>
          <a:lstStyle/>
          <a:p>
            <a:fld id="{35990B1C-24C1-1547-A65B-0D06D58EBEEE}" type="slidenum">
              <a:rPr lang="en-US" smtClean="0"/>
              <a:t>4</a:t>
            </a:fld>
            <a:endParaRPr lang="en-US"/>
          </a:p>
        </p:txBody>
      </p:sp>
    </p:spTree>
    <p:extLst>
      <p:ext uri="{BB962C8B-B14F-4D97-AF65-F5344CB8AC3E}">
        <p14:creationId xmlns:p14="http://schemas.microsoft.com/office/powerpoint/2010/main" val="32276853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Given two fixed tweaks, if the underlying oracle is LRW constructions, then one is the even Mansour of the other (P is the even-Mansour of another)</a:t>
            </a:r>
          </a:p>
          <a:p>
            <a:endParaRPr lang="en-US" dirty="0"/>
          </a:p>
          <a:p>
            <a:r>
              <a:rPr lang="en-US" dirty="0"/>
              <a:t>Maybe write down what is P and what is R and see why they are even-</a:t>
            </a:r>
            <a:r>
              <a:rPr lang="en-US" dirty="0" err="1"/>
              <a:t>manour</a:t>
            </a:r>
            <a:r>
              <a:rPr lang="en-US" dirty="0"/>
              <a:t> of another</a:t>
            </a:r>
          </a:p>
        </p:txBody>
      </p:sp>
      <p:sp>
        <p:nvSpPr>
          <p:cNvPr id="4" name="Slide Number Placeholder 3"/>
          <p:cNvSpPr>
            <a:spLocks noGrp="1"/>
          </p:cNvSpPr>
          <p:nvPr>
            <p:ph type="sldNum" sz="quarter" idx="5"/>
          </p:nvPr>
        </p:nvSpPr>
        <p:spPr/>
        <p:txBody>
          <a:bodyPr/>
          <a:lstStyle/>
          <a:p>
            <a:fld id="{35990B1C-24C1-1547-A65B-0D06D58EBEEE}" type="slidenum">
              <a:rPr lang="en-US" smtClean="0"/>
              <a:t>46</a:t>
            </a:fld>
            <a:endParaRPr lang="en-US"/>
          </a:p>
        </p:txBody>
      </p:sp>
    </p:spTree>
    <p:extLst>
      <p:ext uri="{BB962C8B-B14F-4D97-AF65-F5344CB8AC3E}">
        <p14:creationId xmlns:p14="http://schemas.microsoft.com/office/powerpoint/2010/main" val="2125649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DFF3C-0025-B819-0BFF-303ECADF91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65D72F-A85F-336B-823E-49B839885A8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68AFA2F-CDB9-299F-F029-E5E5B7FFBAD8}"/>
              </a:ext>
            </a:extLst>
          </p:cNvPr>
          <p:cNvSpPr>
            <a:spLocks noGrp="1"/>
          </p:cNvSpPr>
          <p:nvPr>
            <p:ph type="body" idx="1"/>
          </p:nvPr>
        </p:nvSpPr>
        <p:spPr/>
        <p:txBody>
          <a:bodyPr/>
          <a:lstStyle/>
          <a:p>
            <a:r>
              <a:rPr lang="en-US" dirty="0"/>
              <a:t>The main difference between a block cipher and a tweakable block cipher</a:t>
            </a:r>
            <a:br>
              <a:rPr lang="en-US" dirty="0"/>
            </a:br>
            <a:r>
              <a:rPr lang="en-US" dirty="0"/>
              <a:t>is that, in addition to the key, we also have this extra input called a </a:t>
            </a:r>
            <a:r>
              <a:rPr lang="en-US" i="1" dirty="0"/>
              <a:t>tweak</a:t>
            </a:r>
            <a:r>
              <a:rPr lang="en-US" dirty="0"/>
              <a:t>.</a:t>
            </a:r>
          </a:p>
          <a:p>
            <a:endParaRPr lang="en-US" dirty="0"/>
          </a:p>
          <a:p>
            <a:r>
              <a:rPr lang="en-US" dirty="0"/>
              <a:t>What's the difference between key and tau?</a:t>
            </a:r>
          </a:p>
          <a:p>
            <a:r>
              <a:rPr lang="en-US" dirty="0"/>
              <a:t>Why cant it be realized through extending keys?</a:t>
            </a:r>
          </a:p>
        </p:txBody>
      </p:sp>
      <p:sp>
        <p:nvSpPr>
          <p:cNvPr id="4" name="Slide Number Placeholder 3">
            <a:extLst>
              <a:ext uri="{FF2B5EF4-FFF2-40B4-BE49-F238E27FC236}">
                <a16:creationId xmlns:a16="http://schemas.microsoft.com/office/drawing/2014/main" id="{A0CDA641-CB06-4D34-BA84-B9EF8F70B3F1}"/>
              </a:ext>
            </a:extLst>
          </p:cNvPr>
          <p:cNvSpPr>
            <a:spLocks noGrp="1"/>
          </p:cNvSpPr>
          <p:nvPr>
            <p:ph type="sldNum" sz="quarter" idx="5"/>
          </p:nvPr>
        </p:nvSpPr>
        <p:spPr/>
        <p:txBody>
          <a:bodyPr/>
          <a:lstStyle/>
          <a:p>
            <a:fld id="{35990B1C-24C1-1547-A65B-0D06D58EBEEE}" type="slidenum">
              <a:rPr lang="en-US" smtClean="0"/>
              <a:t>5</a:t>
            </a:fld>
            <a:endParaRPr lang="en-US"/>
          </a:p>
        </p:txBody>
      </p:sp>
    </p:spTree>
    <p:extLst>
      <p:ext uri="{BB962C8B-B14F-4D97-AF65-F5344CB8AC3E}">
        <p14:creationId xmlns:p14="http://schemas.microsoft.com/office/powerpoint/2010/main" val="9129557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fld id="{37BC4FAE-8EBF-984B-9311-F5DD61E40AFD}" type="slidenum">
              <a:rPr lang="en-US" smtClean="0"/>
              <a:t>7</a:t>
            </a:fld>
            <a:endParaRPr lang="en-US"/>
          </a:p>
        </p:txBody>
      </p:sp>
    </p:spTree>
    <p:extLst>
      <p:ext uri="{BB962C8B-B14F-4D97-AF65-F5344CB8AC3E}">
        <p14:creationId xmlns:p14="http://schemas.microsoft.com/office/powerpoint/2010/main" val="449607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ideal cipher </a:t>
                </a:r>
                <a14:m>
                  <m:oMath xmlns:m="http://schemas.openxmlformats.org/officeDocument/2006/math">
                    <m:r>
                      <a:rPr lang="en-US" i="1" dirty="0">
                        <a:latin typeface="Cambria Math" panose="02040503050406030204" pitchFamily="18" charset="0"/>
                      </a:rPr>
                      <m:t>𝐸</m:t>
                    </m:r>
                  </m:oMath>
                </a14:m>
                <a:r>
                  <a:rPr lang="en-US" dirty="0"/>
                  <a:t> is available as a </a:t>
                </a:r>
                <a:r>
                  <a:rPr lang="en-US" dirty="0">
                    <a:solidFill>
                      <a:srgbClr val="FF0000"/>
                    </a:solidFill>
                  </a:rPr>
                  <a:t>public oracle</a:t>
                </a:r>
                <a:r>
                  <a:rPr lang="en-US" dirty="0"/>
                  <a:t>.</a:t>
                </a:r>
                <a:endParaRPr lang="en-US" dirty="0">
                  <a:solidFill>
                    <a:schemeClr val="bg1">
                      <a:lumMod val="50000"/>
                    </a:schemeClr>
                  </a:solidFill>
                </a:endParaRPr>
              </a:p>
              <a:p>
                <a:endParaRPr lang="en-US" dirty="0"/>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ideal cipher </a:t>
                </a:r>
                <a:r>
                  <a:rPr lang="en-US" i="0" dirty="0">
                    <a:latin typeface="Cambria Math" panose="02040503050406030204" pitchFamily="18" charset="0"/>
                  </a:rPr>
                  <a:t>𝐸</a:t>
                </a:r>
                <a:r>
                  <a:rPr lang="en-US" dirty="0"/>
                  <a:t> is available as a </a:t>
                </a:r>
                <a:r>
                  <a:rPr lang="en-US" dirty="0">
                    <a:solidFill>
                      <a:srgbClr val="FF0000"/>
                    </a:solidFill>
                  </a:rPr>
                  <a:t>public oracle</a:t>
                </a:r>
                <a:r>
                  <a:rPr lang="en-US" dirty="0"/>
                  <a:t>.</a:t>
                </a:r>
                <a:endParaRPr lang="en-US" dirty="0">
                  <a:solidFill>
                    <a:schemeClr val="bg1">
                      <a:lumMod val="50000"/>
                    </a:schemeClr>
                  </a:solidFill>
                </a:endParaRPr>
              </a:p>
              <a:p>
                <a:endParaRPr lang="en-US" dirty="0"/>
              </a:p>
            </p:txBody>
          </p:sp>
        </mc:Fallback>
      </mc:AlternateContent>
      <p:sp>
        <p:nvSpPr>
          <p:cNvPr id="4" name="Slide Number Placeholder 3"/>
          <p:cNvSpPr>
            <a:spLocks noGrp="1"/>
          </p:cNvSpPr>
          <p:nvPr>
            <p:ph type="sldNum" sz="quarter" idx="5"/>
          </p:nvPr>
        </p:nvSpPr>
        <p:spPr/>
        <p:txBody>
          <a:bodyPr/>
          <a:lstStyle/>
          <a:p>
            <a:fld id="{37BC4FAE-8EBF-984B-9311-F5DD61E40AFD}" type="slidenum">
              <a:rPr lang="en-US" smtClean="0"/>
              <a:t>10</a:t>
            </a:fld>
            <a:endParaRPr lang="en-US"/>
          </a:p>
        </p:txBody>
      </p:sp>
    </p:spTree>
    <p:extLst>
      <p:ext uri="{BB962C8B-B14F-4D97-AF65-F5344CB8AC3E}">
        <p14:creationId xmlns:p14="http://schemas.microsoft.com/office/powerpoint/2010/main" val="33330182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dirty="0"/>
                  <a:t>When we talk about the quantum ideal cipher model,</a:t>
                </a:r>
                <a:br>
                  <a:rPr lang="en-US" dirty="0"/>
                </a:br>
                <a:r>
                  <a:rPr lang="en-US" dirty="0"/>
                  <a:t>we typically distinguish between two types of access: Q1 and Q2.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a:t>
                </a:r>
                <a:r>
                  <a:rPr lang="en-US" baseline="0" dirty="0"/>
                  <a:t> h</a:t>
                </a:r>
                <a:r>
                  <a:rPr lang="en-US" dirty="0"/>
                  <a:t>onest party samples a secret key</a:t>
                </a:r>
                <a:br>
                  <a:rPr lang="en-US" dirty="0"/>
                </a:br>
                <a:r>
                  <a:rPr lang="en-US" dirty="0"/>
                  <a:t>and gives the adversary oracle access to the keyed construction </a:t>
                </a:r>
                <a14:m>
                  <m:oMath xmlns:m="http://schemas.openxmlformats.org/officeDocument/2006/math">
                    <m:sSub>
                      <m:sSubPr>
                        <m:ctrlPr>
                          <a:rPr lang="ar-AE" sz="1200" i="1" kern="1200">
                            <a:solidFill>
                              <a:schemeClr val="tx1"/>
                            </a:solidFill>
                            <a:latin typeface="Cambria Math" panose="02040503050406030204" pitchFamily="18" charset="0"/>
                            <a:ea typeface="+mn-ea"/>
                            <a:cs typeface="+mn-cs"/>
                          </a:rPr>
                        </m:ctrlPr>
                      </m:sSubPr>
                      <m:e>
                        <m:r>
                          <a:rPr lang="ar-AE" sz="1200" i="1" kern="1200">
                            <a:solidFill>
                              <a:schemeClr val="tx1"/>
                            </a:solidFill>
                            <a:latin typeface="Cambria Math" panose="02040503050406030204" pitchFamily="18" charset="0"/>
                            <a:ea typeface="+mn-ea"/>
                            <a:cs typeface="+mn-cs"/>
                          </a:rPr>
                          <m:t>𝐸</m:t>
                        </m:r>
                      </m:e>
                      <m:sub>
                        <m:r>
                          <a:rPr lang="ar-AE" sz="1200" i="1" kern="1200">
                            <a:solidFill>
                              <a:schemeClr val="tx1"/>
                            </a:solidFill>
                            <a:latin typeface="Cambria Math" panose="02040503050406030204" pitchFamily="18" charset="0"/>
                            <a:ea typeface="+mn-ea"/>
                            <a:cs typeface="+mn-cs"/>
                          </a:rPr>
                          <m:t>𝑘</m:t>
                        </m:r>
                      </m:sub>
                    </m:sSub>
                  </m:oMath>
                </a14:m>
                <a:r>
                  <a:rPr lang="ar-AE" dirty="0"/>
                  <a:t>.</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Lunch time attack – oracle is classical since the computer is classical;</a:t>
                </a:r>
              </a:p>
              <a:p>
                <a:r>
                  <a:rPr lang="en-US" dirty="0"/>
                  <a:t>(distinction between Q1 and Q2)</a:t>
                </a:r>
              </a:p>
              <a:p>
                <a:endParaRPr lang="en-US" dirty="0"/>
              </a:p>
              <a:p>
                <a:r>
                  <a:rPr lang="en-US" dirty="0"/>
                  <a:t>The idea is that the adversary gets temporary access to the encryption device—</a:t>
                </a:r>
                <a:br>
                  <a:rPr lang="en-US" dirty="0"/>
                </a:br>
                <a:r>
                  <a:rPr lang="en-US" dirty="0"/>
                  <a:t>for example, during a short period of time—and can query it on inputs of its choice.</a:t>
                </a:r>
              </a:p>
              <a:p>
                <a:r>
                  <a:rPr lang="en-US" dirty="0"/>
                  <a:t>Importantly, this access is through a classical interface,</a:t>
                </a:r>
                <a:br>
                  <a:rPr lang="en-US" dirty="0"/>
                </a:br>
                <a:r>
                  <a:rPr lang="en-US" dirty="0"/>
                  <a:t>so all queries are classical.</a:t>
                </a:r>
              </a:p>
              <a:p>
                <a:endParaRPr lang="en-US" dirty="0"/>
              </a:p>
            </p:txBody>
          </p:sp>
        </mc:Choice>
        <mc:Fallback xmlns="">
          <p:sp>
            <p:nvSpPr>
              <p:cNvPr id="3" name="Notes Placeholder 2"/>
              <p:cNvSpPr>
                <a:spLocks noGrp="1"/>
              </p:cNvSpPr>
              <p:nvPr>
                <p:ph type="body" idx="1"/>
              </p:nvPr>
            </p:nvSpPr>
            <p:spPr/>
            <p:txBody>
              <a:bodyPr/>
              <a:lstStyle/>
              <a:p>
                <a:r>
                  <a:rPr lang="en-US" dirty="0"/>
                  <a:t>When we talk about the quantum ideal cipher model,</a:t>
                </a:r>
                <a:br>
                  <a:rPr lang="en-US" dirty="0"/>
                </a:br>
                <a:r>
                  <a:rPr lang="en-US" dirty="0"/>
                  <a:t>we typically distinguish between two types of access: Q1 and Q2.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a:t>
                </a:r>
                <a:r>
                  <a:rPr lang="en-US" baseline="0" dirty="0"/>
                  <a:t> h</a:t>
                </a:r>
                <a:r>
                  <a:rPr lang="en-US" dirty="0"/>
                  <a:t>onest party samples a secret key</a:t>
                </a:r>
                <a:br>
                  <a:rPr lang="en-US" dirty="0"/>
                </a:br>
                <a:r>
                  <a:rPr lang="en-US" dirty="0"/>
                  <a:t>and gives the adversary oracle access to the keyed construction </a:t>
                </a:r>
                <a:r>
                  <a:rPr lang="ar-AE" sz="1200" i="0" kern="1200">
                    <a:solidFill>
                      <a:schemeClr val="tx1"/>
                    </a:solidFill>
                    <a:latin typeface="+mn-lt"/>
                    <a:ea typeface="+mn-ea"/>
                    <a:cs typeface="+mn-cs"/>
                  </a:rPr>
                  <a:t>𝐸_𝑘</a:t>
                </a:r>
                <a:r>
                  <a:rPr lang="ar-AE" dirty="0"/>
                  <a:t>.</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Lunch time attack – oracle is classical since the computer is classical;</a:t>
                </a:r>
              </a:p>
              <a:p>
                <a:r>
                  <a:rPr lang="en-US" dirty="0"/>
                  <a:t>(distinction between Q1 and Q2)</a:t>
                </a:r>
              </a:p>
              <a:p>
                <a:endParaRPr lang="en-US" dirty="0"/>
              </a:p>
              <a:p>
                <a:r>
                  <a:rPr lang="en-US" dirty="0"/>
                  <a:t>The idea is that the adversary gets temporary access to the encryption device—</a:t>
                </a:r>
                <a:br>
                  <a:rPr lang="en-US" dirty="0"/>
                </a:br>
                <a:r>
                  <a:rPr lang="en-US" dirty="0"/>
                  <a:t>for example, during a short period of time—and can query it on inputs of its choice.</a:t>
                </a:r>
              </a:p>
              <a:p>
                <a:r>
                  <a:rPr lang="en-US" dirty="0"/>
                  <a:t>Importantly, this access is through a classical interface,</a:t>
                </a:r>
                <a:br>
                  <a:rPr lang="en-US" dirty="0"/>
                </a:br>
                <a:r>
                  <a:rPr lang="en-US" dirty="0"/>
                  <a:t>so all queries are classical.</a:t>
                </a:r>
              </a:p>
              <a:p>
                <a:endParaRPr lang="en-US" dirty="0"/>
              </a:p>
            </p:txBody>
          </p:sp>
        </mc:Fallback>
      </mc:AlternateContent>
      <p:sp>
        <p:nvSpPr>
          <p:cNvPr id="4" name="Slide Number Placeholder 3"/>
          <p:cNvSpPr>
            <a:spLocks noGrp="1"/>
          </p:cNvSpPr>
          <p:nvPr>
            <p:ph type="sldNum" sz="quarter" idx="5"/>
          </p:nvPr>
        </p:nvSpPr>
        <p:spPr/>
        <p:txBody>
          <a:bodyPr/>
          <a:lstStyle/>
          <a:p>
            <a:fld id="{37BC4FAE-8EBF-984B-9311-F5DD61E40AFD}" type="slidenum">
              <a:rPr lang="en-US" smtClean="0"/>
              <a:t>11</a:t>
            </a:fld>
            <a:endParaRPr lang="en-US"/>
          </a:p>
        </p:txBody>
      </p:sp>
    </p:spTree>
    <p:extLst>
      <p:ext uri="{BB962C8B-B14F-4D97-AF65-F5344CB8AC3E}">
        <p14:creationId xmlns:p14="http://schemas.microsoft.com/office/powerpoint/2010/main" val="1518763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88FAF-2926-AF6B-22C9-F3B27E8682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CA2025-3ECD-4815-9A69-C031ECD9E51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CBC88F3-4F43-5AAF-CE69-B3CC60029402}"/>
              </a:ext>
            </a:extLst>
          </p:cNvPr>
          <p:cNvSpPr>
            <a:spLocks noGrp="1"/>
          </p:cNvSpPr>
          <p:nvPr>
            <p:ph type="body" idx="1"/>
          </p:nvPr>
        </p:nvSpPr>
        <p:spPr/>
        <p:txBody>
          <a:bodyPr/>
          <a:lstStyle/>
          <a:p>
            <a:endParaRPr lang="en-US" b="0" i="0" dirty="0">
              <a:effectLst/>
              <a:highlight>
                <a:srgbClr val="FFFFFF"/>
              </a:highlight>
              <a:latin typeface="Arial" panose="020B0604020202020204" pitchFamily="34" charset="0"/>
            </a:endParaRPr>
          </a:p>
        </p:txBody>
      </p:sp>
      <p:sp>
        <p:nvSpPr>
          <p:cNvPr id="4" name="Slide Number Placeholder 3">
            <a:extLst>
              <a:ext uri="{FF2B5EF4-FFF2-40B4-BE49-F238E27FC236}">
                <a16:creationId xmlns:a16="http://schemas.microsoft.com/office/drawing/2014/main" id="{7CAD5200-AAAC-1389-5F1F-499ABCBBF795}"/>
              </a:ext>
            </a:extLst>
          </p:cNvPr>
          <p:cNvSpPr>
            <a:spLocks noGrp="1"/>
          </p:cNvSpPr>
          <p:nvPr>
            <p:ph type="sldNum" sz="quarter" idx="5"/>
          </p:nvPr>
        </p:nvSpPr>
        <p:spPr/>
        <p:txBody>
          <a:bodyPr/>
          <a:lstStyle/>
          <a:p>
            <a:fld id="{35990B1C-24C1-1547-A65B-0D06D58EBEEE}" type="slidenum">
              <a:rPr lang="en-US" smtClean="0"/>
              <a:t>13</a:t>
            </a:fld>
            <a:endParaRPr lang="en-US"/>
          </a:p>
        </p:txBody>
      </p:sp>
    </p:spTree>
    <p:extLst>
      <p:ext uri="{BB962C8B-B14F-4D97-AF65-F5344CB8AC3E}">
        <p14:creationId xmlns:p14="http://schemas.microsoft.com/office/powerpoint/2010/main" val="3194881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915A4-E254-6F86-6117-DCD247B1A6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C1E26F-20BF-B9D3-1B72-57D6B7CE8AE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B1F05DC-D36B-8F0E-F617-B379CC9D54D3}"/>
              </a:ext>
            </a:extLst>
          </p:cNvPr>
          <p:cNvSpPr>
            <a:spLocks noGrp="1"/>
          </p:cNvSpPr>
          <p:nvPr>
            <p:ph type="body" idx="1"/>
          </p:nvPr>
        </p:nvSpPr>
        <p:spPr/>
        <p:txBody>
          <a:bodyPr/>
          <a:lstStyle/>
          <a:p>
            <a:endParaRPr lang="en-US" b="0" i="0" dirty="0">
              <a:effectLst/>
              <a:highlight>
                <a:srgbClr val="FFFFFF"/>
              </a:highlight>
              <a:latin typeface="Arial" panose="020B0604020202020204" pitchFamily="34" charset="0"/>
            </a:endParaRPr>
          </a:p>
        </p:txBody>
      </p:sp>
      <p:sp>
        <p:nvSpPr>
          <p:cNvPr id="4" name="Slide Number Placeholder 3">
            <a:extLst>
              <a:ext uri="{FF2B5EF4-FFF2-40B4-BE49-F238E27FC236}">
                <a16:creationId xmlns:a16="http://schemas.microsoft.com/office/drawing/2014/main" id="{A509F801-CDA3-8092-F069-FE7C13EC55ED}"/>
              </a:ext>
            </a:extLst>
          </p:cNvPr>
          <p:cNvSpPr>
            <a:spLocks noGrp="1"/>
          </p:cNvSpPr>
          <p:nvPr>
            <p:ph type="sldNum" sz="quarter" idx="5"/>
          </p:nvPr>
        </p:nvSpPr>
        <p:spPr/>
        <p:txBody>
          <a:bodyPr/>
          <a:lstStyle/>
          <a:p>
            <a:fld id="{35990B1C-24C1-1547-A65B-0D06D58EBEEE}" type="slidenum">
              <a:rPr lang="en-US" smtClean="0"/>
              <a:t>14</a:t>
            </a:fld>
            <a:endParaRPr lang="en-US"/>
          </a:p>
        </p:txBody>
      </p:sp>
    </p:spTree>
    <p:extLst>
      <p:ext uri="{BB962C8B-B14F-4D97-AF65-F5344CB8AC3E}">
        <p14:creationId xmlns:p14="http://schemas.microsoft.com/office/powerpoint/2010/main" val="4213023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5018C-989A-F09B-DAB5-0AD65EA8571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3B5CBF-BCD0-ECC6-F270-FC038B90BB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D05ECDD-DBE5-C49C-70B4-BB7B036103ED}"/>
              </a:ext>
            </a:extLst>
          </p:cNvPr>
          <p:cNvSpPr>
            <a:spLocks noGrp="1"/>
          </p:cNvSpPr>
          <p:nvPr>
            <p:ph type="dt" sz="half" idx="10"/>
          </p:nvPr>
        </p:nvSpPr>
        <p:spPr/>
        <p:txBody>
          <a:bodyPr/>
          <a:lstStyle/>
          <a:p>
            <a:fld id="{7067BAFA-9D51-9049-939C-59900BB25417}" type="datetime1">
              <a:rPr lang="en-US" smtClean="0"/>
              <a:t>8/26/26</a:t>
            </a:fld>
            <a:endParaRPr lang="en-US"/>
          </a:p>
        </p:txBody>
      </p:sp>
      <p:sp>
        <p:nvSpPr>
          <p:cNvPr id="5" name="Footer Placeholder 4">
            <a:extLst>
              <a:ext uri="{FF2B5EF4-FFF2-40B4-BE49-F238E27FC236}">
                <a16:creationId xmlns:a16="http://schemas.microsoft.com/office/drawing/2014/main" id="{7569AA84-EA8F-9801-158C-1036CC1B4A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41C630-0FA7-6FD2-74F0-ED584937BDF1}"/>
              </a:ext>
            </a:extLst>
          </p:cNvPr>
          <p:cNvSpPr>
            <a:spLocks noGrp="1"/>
          </p:cNvSpPr>
          <p:nvPr>
            <p:ph type="sldNum" sz="quarter" idx="12"/>
          </p:nvPr>
        </p:nvSpPr>
        <p:spPr/>
        <p:txBody>
          <a:bodyPr/>
          <a:lstStyle/>
          <a:p>
            <a:fld id="{29CA9D21-7259-944D-81B9-B1838266EDDF}" type="slidenum">
              <a:rPr lang="en-US" smtClean="0"/>
              <a:t>‹#›</a:t>
            </a:fld>
            <a:endParaRPr lang="en-US"/>
          </a:p>
        </p:txBody>
      </p:sp>
    </p:spTree>
    <p:extLst>
      <p:ext uri="{BB962C8B-B14F-4D97-AF65-F5344CB8AC3E}">
        <p14:creationId xmlns:p14="http://schemas.microsoft.com/office/powerpoint/2010/main" val="846138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BEECD-C798-2E71-2D8D-81350C8741D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C35407A-10AD-8702-82A3-1D1F023770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9117AD-1AF0-8AD7-3B42-A58CFB07A157}"/>
              </a:ext>
            </a:extLst>
          </p:cNvPr>
          <p:cNvSpPr>
            <a:spLocks noGrp="1"/>
          </p:cNvSpPr>
          <p:nvPr>
            <p:ph type="dt" sz="half" idx="10"/>
          </p:nvPr>
        </p:nvSpPr>
        <p:spPr/>
        <p:txBody>
          <a:bodyPr/>
          <a:lstStyle/>
          <a:p>
            <a:fld id="{926419AA-F177-3D4A-9B2B-BFD845148033}" type="datetime1">
              <a:rPr lang="en-US" smtClean="0"/>
              <a:t>8/26/26</a:t>
            </a:fld>
            <a:endParaRPr lang="en-US"/>
          </a:p>
        </p:txBody>
      </p:sp>
      <p:sp>
        <p:nvSpPr>
          <p:cNvPr id="5" name="Footer Placeholder 4">
            <a:extLst>
              <a:ext uri="{FF2B5EF4-FFF2-40B4-BE49-F238E27FC236}">
                <a16:creationId xmlns:a16="http://schemas.microsoft.com/office/drawing/2014/main" id="{50DF5E84-D3B2-FCD8-DF9F-20A83277EF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4326B8-D5CB-C39A-85E8-34200B178F92}"/>
              </a:ext>
            </a:extLst>
          </p:cNvPr>
          <p:cNvSpPr>
            <a:spLocks noGrp="1"/>
          </p:cNvSpPr>
          <p:nvPr>
            <p:ph type="sldNum" sz="quarter" idx="12"/>
          </p:nvPr>
        </p:nvSpPr>
        <p:spPr/>
        <p:txBody>
          <a:bodyPr/>
          <a:lstStyle/>
          <a:p>
            <a:fld id="{29CA9D21-7259-944D-81B9-B1838266EDDF}" type="slidenum">
              <a:rPr lang="en-US" smtClean="0"/>
              <a:t>‹#›</a:t>
            </a:fld>
            <a:endParaRPr lang="en-US"/>
          </a:p>
        </p:txBody>
      </p:sp>
    </p:spTree>
    <p:extLst>
      <p:ext uri="{BB962C8B-B14F-4D97-AF65-F5344CB8AC3E}">
        <p14:creationId xmlns:p14="http://schemas.microsoft.com/office/powerpoint/2010/main" val="1192204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D17649-85C1-AB14-1044-FC61EA0B609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A1996F4-71B5-FCAF-CC97-5676971411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24287B-4C54-37A5-B11E-21344CD616E9}"/>
              </a:ext>
            </a:extLst>
          </p:cNvPr>
          <p:cNvSpPr>
            <a:spLocks noGrp="1"/>
          </p:cNvSpPr>
          <p:nvPr>
            <p:ph type="dt" sz="half" idx="10"/>
          </p:nvPr>
        </p:nvSpPr>
        <p:spPr/>
        <p:txBody>
          <a:bodyPr/>
          <a:lstStyle/>
          <a:p>
            <a:fld id="{476E6971-F924-644E-A3F3-018680AE8078}" type="datetime1">
              <a:rPr lang="en-US" smtClean="0"/>
              <a:t>8/26/26</a:t>
            </a:fld>
            <a:endParaRPr lang="en-US"/>
          </a:p>
        </p:txBody>
      </p:sp>
      <p:sp>
        <p:nvSpPr>
          <p:cNvPr id="5" name="Footer Placeholder 4">
            <a:extLst>
              <a:ext uri="{FF2B5EF4-FFF2-40B4-BE49-F238E27FC236}">
                <a16:creationId xmlns:a16="http://schemas.microsoft.com/office/drawing/2014/main" id="{69F1C5F7-F8E7-E5BB-A2AA-E6AD630AFD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773B7B-5204-2501-7870-F1406B7586B3}"/>
              </a:ext>
            </a:extLst>
          </p:cNvPr>
          <p:cNvSpPr>
            <a:spLocks noGrp="1"/>
          </p:cNvSpPr>
          <p:nvPr>
            <p:ph type="sldNum" sz="quarter" idx="12"/>
          </p:nvPr>
        </p:nvSpPr>
        <p:spPr/>
        <p:txBody>
          <a:bodyPr/>
          <a:lstStyle/>
          <a:p>
            <a:fld id="{29CA9D21-7259-944D-81B9-B1838266EDDF}" type="slidenum">
              <a:rPr lang="en-US" smtClean="0"/>
              <a:t>‹#›</a:t>
            </a:fld>
            <a:endParaRPr lang="en-US"/>
          </a:p>
        </p:txBody>
      </p:sp>
    </p:spTree>
    <p:extLst>
      <p:ext uri="{BB962C8B-B14F-4D97-AF65-F5344CB8AC3E}">
        <p14:creationId xmlns:p14="http://schemas.microsoft.com/office/powerpoint/2010/main" val="2646111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DEDEF-1ED7-E11E-8C88-0B103D0448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461F47-725B-3F79-587F-F6E50696F41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E8EECC-5DE8-81D2-7FEC-BA8FBAA49ED3}"/>
              </a:ext>
            </a:extLst>
          </p:cNvPr>
          <p:cNvSpPr>
            <a:spLocks noGrp="1"/>
          </p:cNvSpPr>
          <p:nvPr>
            <p:ph type="dt" sz="half" idx="10"/>
          </p:nvPr>
        </p:nvSpPr>
        <p:spPr/>
        <p:txBody>
          <a:bodyPr/>
          <a:lstStyle/>
          <a:p>
            <a:fld id="{552E8183-00B3-B94F-908F-8BF268B88337}" type="datetime1">
              <a:rPr lang="en-US" smtClean="0"/>
              <a:t>8/26/26</a:t>
            </a:fld>
            <a:endParaRPr lang="en-US"/>
          </a:p>
        </p:txBody>
      </p:sp>
      <p:sp>
        <p:nvSpPr>
          <p:cNvPr id="5" name="Footer Placeholder 4">
            <a:extLst>
              <a:ext uri="{FF2B5EF4-FFF2-40B4-BE49-F238E27FC236}">
                <a16:creationId xmlns:a16="http://schemas.microsoft.com/office/drawing/2014/main" id="{62AD37C9-360F-094F-7148-D8756C4451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570164-404E-44D0-BC46-7C4F7C89316B}"/>
              </a:ext>
            </a:extLst>
          </p:cNvPr>
          <p:cNvSpPr>
            <a:spLocks noGrp="1"/>
          </p:cNvSpPr>
          <p:nvPr>
            <p:ph type="sldNum" sz="quarter" idx="12"/>
          </p:nvPr>
        </p:nvSpPr>
        <p:spPr/>
        <p:txBody>
          <a:bodyPr/>
          <a:lstStyle/>
          <a:p>
            <a:fld id="{29CA9D21-7259-944D-81B9-B1838266EDDF}" type="slidenum">
              <a:rPr lang="en-US" smtClean="0"/>
              <a:t>‹#›</a:t>
            </a:fld>
            <a:endParaRPr lang="en-US"/>
          </a:p>
        </p:txBody>
      </p:sp>
    </p:spTree>
    <p:extLst>
      <p:ext uri="{BB962C8B-B14F-4D97-AF65-F5344CB8AC3E}">
        <p14:creationId xmlns:p14="http://schemas.microsoft.com/office/powerpoint/2010/main" val="2652263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25696-BF62-2C71-B4ED-0A4B346E20F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C0627DD-76E9-0EC4-D4BD-13AC209D696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FB7767C-6EE3-80DE-3D83-B517223D827C}"/>
              </a:ext>
            </a:extLst>
          </p:cNvPr>
          <p:cNvSpPr>
            <a:spLocks noGrp="1"/>
          </p:cNvSpPr>
          <p:nvPr>
            <p:ph type="dt" sz="half" idx="10"/>
          </p:nvPr>
        </p:nvSpPr>
        <p:spPr/>
        <p:txBody>
          <a:bodyPr/>
          <a:lstStyle/>
          <a:p>
            <a:fld id="{BA18F876-C141-114D-9B95-400CB5D50E05}" type="datetime1">
              <a:rPr lang="en-US" smtClean="0"/>
              <a:t>8/26/26</a:t>
            </a:fld>
            <a:endParaRPr lang="en-US"/>
          </a:p>
        </p:txBody>
      </p:sp>
      <p:sp>
        <p:nvSpPr>
          <p:cNvPr id="5" name="Footer Placeholder 4">
            <a:extLst>
              <a:ext uri="{FF2B5EF4-FFF2-40B4-BE49-F238E27FC236}">
                <a16:creationId xmlns:a16="http://schemas.microsoft.com/office/drawing/2014/main" id="{6D2AC800-528C-AF93-A56F-F5A6984251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232543-499D-5181-11B5-76D07405EFE0}"/>
              </a:ext>
            </a:extLst>
          </p:cNvPr>
          <p:cNvSpPr>
            <a:spLocks noGrp="1"/>
          </p:cNvSpPr>
          <p:nvPr>
            <p:ph type="sldNum" sz="quarter" idx="12"/>
          </p:nvPr>
        </p:nvSpPr>
        <p:spPr/>
        <p:txBody>
          <a:bodyPr/>
          <a:lstStyle/>
          <a:p>
            <a:fld id="{29CA9D21-7259-944D-81B9-B1838266EDDF}" type="slidenum">
              <a:rPr lang="en-US" smtClean="0"/>
              <a:t>‹#›</a:t>
            </a:fld>
            <a:endParaRPr lang="en-US"/>
          </a:p>
        </p:txBody>
      </p:sp>
    </p:spTree>
    <p:extLst>
      <p:ext uri="{BB962C8B-B14F-4D97-AF65-F5344CB8AC3E}">
        <p14:creationId xmlns:p14="http://schemas.microsoft.com/office/powerpoint/2010/main" val="4105646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7D62F-C2CF-A1C6-34FA-ED79B79513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FD46BF-B243-5556-D37D-051248C15D0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6ED1598-CC81-2199-EAA8-27481B15805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9A9C260-6B82-7674-0ED4-A56A404D19FC}"/>
              </a:ext>
            </a:extLst>
          </p:cNvPr>
          <p:cNvSpPr>
            <a:spLocks noGrp="1"/>
          </p:cNvSpPr>
          <p:nvPr>
            <p:ph type="dt" sz="half" idx="10"/>
          </p:nvPr>
        </p:nvSpPr>
        <p:spPr/>
        <p:txBody>
          <a:bodyPr/>
          <a:lstStyle/>
          <a:p>
            <a:fld id="{3DE91036-EA61-CB42-BA96-7FCAA7705042}" type="datetime1">
              <a:rPr lang="en-US" smtClean="0"/>
              <a:t>8/26/26</a:t>
            </a:fld>
            <a:endParaRPr lang="en-US"/>
          </a:p>
        </p:txBody>
      </p:sp>
      <p:sp>
        <p:nvSpPr>
          <p:cNvPr id="6" name="Footer Placeholder 5">
            <a:extLst>
              <a:ext uri="{FF2B5EF4-FFF2-40B4-BE49-F238E27FC236}">
                <a16:creationId xmlns:a16="http://schemas.microsoft.com/office/drawing/2014/main" id="{73BE70B3-7046-9B15-4DF6-F970E3A3C5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D1AA1B-7E6D-1C46-5AB5-662CA3A8F661}"/>
              </a:ext>
            </a:extLst>
          </p:cNvPr>
          <p:cNvSpPr>
            <a:spLocks noGrp="1"/>
          </p:cNvSpPr>
          <p:nvPr>
            <p:ph type="sldNum" sz="quarter" idx="12"/>
          </p:nvPr>
        </p:nvSpPr>
        <p:spPr/>
        <p:txBody>
          <a:bodyPr/>
          <a:lstStyle/>
          <a:p>
            <a:fld id="{29CA9D21-7259-944D-81B9-B1838266EDDF}" type="slidenum">
              <a:rPr lang="en-US" smtClean="0"/>
              <a:t>‹#›</a:t>
            </a:fld>
            <a:endParaRPr lang="en-US"/>
          </a:p>
        </p:txBody>
      </p:sp>
    </p:spTree>
    <p:extLst>
      <p:ext uri="{BB962C8B-B14F-4D97-AF65-F5344CB8AC3E}">
        <p14:creationId xmlns:p14="http://schemas.microsoft.com/office/powerpoint/2010/main" val="765793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98D36-AE8F-D6A7-C72E-EACA02A3D5B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B9737CC-3EC8-CE0A-2D21-EFAD62AC76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B26D139-2B58-C12C-666F-CADC466314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235991-CD69-AD86-4A39-D605A1943D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4A3454-5535-DB14-1099-D0C1015270F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0100BA8-2B89-25A6-AA61-0254C1F93D53}"/>
              </a:ext>
            </a:extLst>
          </p:cNvPr>
          <p:cNvSpPr>
            <a:spLocks noGrp="1"/>
          </p:cNvSpPr>
          <p:nvPr>
            <p:ph type="dt" sz="half" idx="10"/>
          </p:nvPr>
        </p:nvSpPr>
        <p:spPr/>
        <p:txBody>
          <a:bodyPr/>
          <a:lstStyle/>
          <a:p>
            <a:fld id="{423766EB-D8F0-5944-9A9B-A1FBA795B851}" type="datetime1">
              <a:rPr lang="en-US" smtClean="0"/>
              <a:t>8/26/26</a:t>
            </a:fld>
            <a:endParaRPr lang="en-US"/>
          </a:p>
        </p:txBody>
      </p:sp>
      <p:sp>
        <p:nvSpPr>
          <p:cNvPr id="8" name="Footer Placeholder 7">
            <a:extLst>
              <a:ext uri="{FF2B5EF4-FFF2-40B4-BE49-F238E27FC236}">
                <a16:creationId xmlns:a16="http://schemas.microsoft.com/office/drawing/2014/main" id="{71EEB0FC-4778-B2B1-8330-2D6D0CED082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4AFB7DD-7D5F-1C14-D9A5-6899B95DCE54}"/>
              </a:ext>
            </a:extLst>
          </p:cNvPr>
          <p:cNvSpPr>
            <a:spLocks noGrp="1"/>
          </p:cNvSpPr>
          <p:nvPr>
            <p:ph type="sldNum" sz="quarter" idx="12"/>
          </p:nvPr>
        </p:nvSpPr>
        <p:spPr/>
        <p:txBody>
          <a:bodyPr/>
          <a:lstStyle/>
          <a:p>
            <a:fld id="{29CA9D21-7259-944D-81B9-B1838266EDDF}" type="slidenum">
              <a:rPr lang="en-US" smtClean="0"/>
              <a:t>‹#›</a:t>
            </a:fld>
            <a:endParaRPr lang="en-US"/>
          </a:p>
        </p:txBody>
      </p:sp>
    </p:spTree>
    <p:extLst>
      <p:ext uri="{BB962C8B-B14F-4D97-AF65-F5344CB8AC3E}">
        <p14:creationId xmlns:p14="http://schemas.microsoft.com/office/powerpoint/2010/main" val="1135017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DA287-3B90-46FB-5C80-1C8B3BE76D9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B79BAB7-B9C3-970E-E3C0-CB0CD829E8C1}"/>
              </a:ext>
            </a:extLst>
          </p:cNvPr>
          <p:cNvSpPr>
            <a:spLocks noGrp="1"/>
          </p:cNvSpPr>
          <p:nvPr>
            <p:ph type="dt" sz="half" idx="10"/>
          </p:nvPr>
        </p:nvSpPr>
        <p:spPr/>
        <p:txBody>
          <a:bodyPr/>
          <a:lstStyle/>
          <a:p>
            <a:fld id="{359B53F1-65B5-2B4E-9E9C-941D8FC55CDD}" type="datetime1">
              <a:rPr lang="en-US" smtClean="0"/>
              <a:t>8/26/26</a:t>
            </a:fld>
            <a:endParaRPr lang="en-US"/>
          </a:p>
        </p:txBody>
      </p:sp>
      <p:sp>
        <p:nvSpPr>
          <p:cNvPr id="4" name="Footer Placeholder 3">
            <a:extLst>
              <a:ext uri="{FF2B5EF4-FFF2-40B4-BE49-F238E27FC236}">
                <a16:creationId xmlns:a16="http://schemas.microsoft.com/office/drawing/2014/main" id="{CB05FB48-50BD-B06F-682E-3DAE5D1941C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F20075E-B892-2D24-844B-6C30989EBE1C}"/>
              </a:ext>
            </a:extLst>
          </p:cNvPr>
          <p:cNvSpPr>
            <a:spLocks noGrp="1"/>
          </p:cNvSpPr>
          <p:nvPr>
            <p:ph type="sldNum" sz="quarter" idx="12"/>
          </p:nvPr>
        </p:nvSpPr>
        <p:spPr/>
        <p:txBody>
          <a:bodyPr/>
          <a:lstStyle/>
          <a:p>
            <a:fld id="{29CA9D21-7259-944D-81B9-B1838266EDDF}" type="slidenum">
              <a:rPr lang="en-US" smtClean="0"/>
              <a:t>‹#›</a:t>
            </a:fld>
            <a:endParaRPr lang="en-US"/>
          </a:p>
        </p:txBody>
      </p:sp>
    </p:spTree>
    <p:extLst>
      <p:ext uri="{BB962C8B-B14F-4D97-AF65-F5344CB8AC3E}">
        <p14:creationId xmlns:p14="http://schemas.microsoft.com/office/powerpoint/2010/main" val="3285689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8BCA9D-989F-ED38-EAC1-A446566486D6}"/>
              </a:ext>
            </a:extLst>
          </p:cNvPr>
          <p:cNvSpPr>
            <a:spLocks noGrp="1"/>
          </p:cNvSpPr>
          <p:nvPr>
            <p:ph type="dt" sz="half" idx="10"/>
          </p:nvPr>
        </p:nvSpPr>
        <p:spPr/>
        <p:txBody>
          <a:bodyPr/>
          <a:lstStyle/>
          <a:p>
            <a:fld id="{A403D82A-F62A-D54A-9134-4758E2A3CD5A}" type="datetime1">
              <a:rPr lang="en-US" smtClean="0"/>
              <a:t>8/26/26</a:t>
            </a:fld>
            <a:endParaRPr lang="en-US"/>
          </a:p>
        </p:txBody>
      </p:sp>
      <p:sp>
        <p:nvSpPr>
          <p:cNvPr id="3" name="Footer Placeholder 2">
            <a:extLst>
              <a:ext uri="{FF2B5EF4-FFF2-40B4-BE49-F238E27FC236}">
                <a16:creationId xmlns:a16="http://schemas.microsoft.com/office/drawing/2014/main" id="{E8109F6D-30CA-75AD-4288-60119D1A83D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277169-D5F2-240F-E00B-971DD2CE3CB1}"/>
              </a:ext>
            </a:extLst>
          </p:cNvPr>
          <p:cNvSpPr>
            <a:spLocks noGrp="1"/>
          </p:cNvSpPr>
          <p:nvPr>
            <p:ph type="sldNum" sz="quarter" idx="12"/>
          </p:nvPr>
        </p:nvSpPr>
        <p:spPr/>
        <p:txBody>
          <a:bodyPr/>
          <a:lstStyle/>
          <a:p>
            <a:fld id="{29CA9D21-7259-944D-81B9-B1838266EDDF}" type="slidenum">
              <a:rPr lang="en-US" smtClean="0"/>
              <a:t>‹#›</a:t>
            </a:fld>
            <a:endParaRPr lang="en-US"/>
          </a:p>
        </p:txBody>
      </p:sp>
    </p:spTree>
    <p:extLst>
      <p:ext uri="{BB962C8B-B14F-4D97-AF65-F5344CB8AC3E}">
        <p14:creationId xmlns:p14="http://schemas.microsoft.com/office/powerpoint/2010/main" val="133118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F44CE-FBF6-B6FC-4871-8D1434C567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46BE7A1-780D-42A2-910F-0C60A9481F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2DAD327-9E96-019F-0236-9F0EDFC769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707E64-F9CC-5DF6-C9A3-02239C2F11E0}"/>
              </a:ext>
            </a:extLst>
          </p:cNvPr>
          <p:cNvSpPr>
            <a:spLocks noGrp="1"/>
          </p:cNvSpPr>
          <p:nvPr>
            <p:ph type="dt" sz="half" idx="10"/>
          </p:nvPr>
        </p:nvSpPr>
        <p:spPr/>
        <p:txBody>
          <a:bodyPr/>
          <a:lstStyle/>
          <a:p>
            <a:fld id="{4E3DB275-58EC-A147-A3A4-CC0513D47CD1}" type="datetime1">
              <a:rPr lang="en-US" smtClean="0"/>
              <a:t>8/26/26</a:t>
            </a:fld>
            <a:endParaRPr lang="en-US"/>
          </a:p>
        </p:txBody>
      </p:sp>
      <p:sp>
        <p:nvSpPr>
          <p:cNvPr id="6" name="Footer Placeholder 5">
            <a:extLst>
              <a:ext uri="{FF2B5EF4-FFF2-40B4-BE49-F238E27FC236}">
                <a16:creationId xmlns:a16="http://schemas.microsoft.com/office/drawing/2014/main" id="{D78F4E43-9CAA-4EAA-6D5F-6842CC1A5D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15A360-4BD1-B813-1E4E-70BA5298E8C5}"/>
              </a:ext>
            </a:extLst>
          </p:cNvPr>
          <p:cNvSpPr>
            <a:spLocks noGrp="1"/>
          </p:cNvSpPr>
          <p:nvPr>
            <p:ph type="sldNum" sz="quarter" idx="12"/>
          </p:nvPr>
        </p:nvSpPr>
        <p:spPr/>
        <p:txBody>
          <a:bodyPr/>
          <a:lstStyle/>
          <a:p>
            <a:fld id="{29CA9D21-7259-944D-81B9-B1838266EDDF}" type="slidenum">
              <a:rPr lang="en-US" smtClean="0"/>
              <a:t>‹#›</a:t>
            </a:fld>
            <a:endParaRPr lang="en-US"/>
          </a:p>
        </p:txBody>
      </p:sp>
    </p:spTree>
    <p:extLst>
      <p:ext uri="{BB962C8B-B14F-4D97-AF65-F5344CB8AC3E}">
        <p14:creationId xmlns:p14="http://schemas.microsoft.com/office/powerpoint/2010/main" val="390358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13BA7-756C-7B06-B3C4-A0A32D6214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05765D-7187-AAC0-A5D4-F15B8EB9AD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63128B5-C4A1-1A31-8C7B-A6583F690F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2D11D5-67AC-2E50-C0BA-510DB216D3ED}"/>
              </a:ext>
            </a:extLst>
          </p:cNvPr>
          <p:cNvSpPr>
            <a:spLocks noGrp="1"/>
          </p:cNvSpPr>
          <p:nvPr>
            <p:ph type="dt" sz="half" idx="10"/>
          </p:nvPr>
        </p:nvSpPr>
        <p:spPr/>
        <p:txBody>
          <a:bodyPr/>
          <a:lstStyle/>
          <a:p>
            <a:fld id="{E0D2485A-50B5-9442-A12A-0CC4675879AC}" type="datetime1">
              <a:rPr lang="en-US" smtClean="0"/>
              <a:t>8/26/26</a:t>
            </a:fld>
            <a:endParaRPr lang="en-US"/>
          </a:p>
        </p:txBody>
      </p:sp>
      <p:sp>
        <p:nvSpPr>
          <p:cNvPr id="6" name="Footer Placeholder 5">
            <a:extLst>
              <a:ext uri="{FF2B5EF4-FFF2-40B4-BE49-F238E27FC236}">
                <a16:creationId xmlns:a16="http://schemas.microsoft.com/office/drawing/2014/main" id="{6F541E85-7591-283A-A354-7FB4327B11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839BBB-9AEF-5155-B558-460596CE493A}"/>
              </a:ext>
            </a:extLst>
          </p:cNvPr>
          <p:cNvSpPr>
            <a:spLocks noGrp="1"/>
          </p:cNvSpPr>
          <p:nvPr>
            <p:ph type="sldNum" sz="quarter" idx="12"/>
          </p:nvPr>
        </p:nvSpPr>
        <p:spPr/>
        <p:txBody>
          <a:bodyPr/>
          <a:lstStyle/>
          <a:p>
            <a:fld id="{29CA9D21-7259-944D-81B9-B1838266EDDF}" type="slidenum">
              <a:rPr lang="en-US" smtClean="0"/>
              <a:t>‹#›</a:t>
            </a:fld>
            <a:endParaRPr lang="en-US"/>
          </a:p>
        </p:txBody>
      </p:sp>
    </p:spTree>
    <p:extLst>
      <p:ext uri="{BB962C8B-B14F-4D97-AF65-F5344CB8AC3E}">
        <p14:creationId xmlns:p14="http://schemas.microsoft.com/office/powerpoint/2010/main" val="3818724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6C0CDA-2F0E-AD4F-9E55-2C76FB7920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EC74824-CE70-8578-7515-353DDCC483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C10E2E-0433-5C4D-5F04-5AA459BC27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A3B4989-1608-DA4B-8B63-B6482199C16D}" type="datetime1">
              <a:rPr lang="en-US" smtClean="0"/>
              <a:t>8/26/26</a:t>
            </a:fld>
            <a:endParaRPr lang="en-US"/>
          </a:p>
        </p:txBody>
      </p:sp>
      <p:sp>
        <p:nvSpPr>
          <p:cNvPr id="5" name="Footer Placeholder 4">
            <a:extLst>
              <a:ext uri="{FF2B5EF4-FFF2-40B4-BE49-F238E27FC236}">
                <a16:creationId xmlns:a16="http://schemas.microsoft.com/office/drawing/2014/main" id="{B29A2DB8-7454-B336-9135-9B494DA06A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678DC1B-FB67-4088-37CA-12742C2C76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9CA9D21-7259-944D-81B9-B1838266EDDF}" type="slidenum">
              <a:rPr lang="en-US" smtClean="0"/>
              <a:t>‹#›</a:t>
            </a:fld>
            <a:endParaRPr lang="en-US"/>
          </a:p>
        </p:txBody>
      </p:sp>
    </p:spTree>
    <p:extLst>
      <p:ext uri="{BB962C8B-B14F-4D97-AF65-F5344CB8AC3E}">
        <p14:creationId xmlns:p14="http://schemas.microsoft.com/office/powerpoint/2010/main" val="23751810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4.png"/><Relationship Id="rId7"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200.png"/><Relationship Id="rId4" Type="http://schemas.openxmlformats.org/officeDocument/2006/relationships/image" Target="../media/image72.png"/></Relationships>
</file>

<file path=ppt/slides/_rels/slide2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1.png"/><Relationship Id="rId7" Type="http://schemas.openxmlformats.org/officeDocument/2006/relationships/image" Target="../media/image34.png"/><Relationship Id="rId12"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06.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27.png"/><Relationship Id="rId4" Type="http://schemas.openxmlformats.org/officeDocument/2006/relationships/image" Target="../media/image124.png"/></Relationships>
</file>

<file path=ppt/slides/_rels/slide25.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27.png"/><Relationship Id="rId4" Type="http://schemas.openxmlformats.org/officeDocument/2006/relationships/image" Target="../media/image124.png"/></Relationships>
</file>

<file path=ppt/slides/_rels/slide26.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27.png"/><Relationship Id="rId4" Type="http://schemas.openxmlformats.org/officeDocument/2006/relationships/image" Target="../media/image124.pn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0.png"/><Relationship Id="rId7"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image" Target="../media/image32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0.png"/><Relationship Id="rId2" Type="http://schemas.openxmlformats.org/officeDocument/2006/relationships/image" Target="../media/image380.png"/><Relationship Id="rId1" Type="http://schemas.openxmlformats.org/officeDocument/2006/relationships/slideLayout" Target="../slideLayouts/slideLayout2.xml"/><Relationship Id="rId5" Type="http://schemas.openxmlformats.org/officeDocument/2006/relationships/image" Target="../media/image410.png"/><Relationship Id="rId4" Type="http://schemas.openxmlformats.org/officeDocument/2006/relationships/image" Target="../media/image400.png"/></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1.png"/><Relationship Id="rId7" Type="http://schemas.openxmlformats.org/officeDocument/2006/relationships/image" Target="NULL"/><Relationship Id="rId12" Type="http://schemas.openxmlformats.org/officeDocument/2006/relationships/image" Target="../media/image56.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54.png"/><Relationship Id="rId11" Type="http://schemas.openxmlformats.org/officeDocument/2006/relationships/image" Target="NULL"/><Relationship Id="rId5" Type="http://schemas.openxmlformats.org/officeDocument/2006/relationships/image" Target="../media/image53.png"/><Relationship Id="rId10" Type="http://schemas.openxmlformats.org/officeDocument/2006/relationships/image" Target="NULL"/><Relationship Id="rId4" Type="http://schemas.openxmlformats.org/officeDocument/2006/relationships/image" Target="../media/image52.png"/><Relationship Id="rId9" Type="http://schemas.openxmlformats.org/officeDocument/2006/relationships/image" Target="NULL"/></Relationships>
</file>

<file path=ppt/slides/_rels/slide3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8.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NUL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org&amp;utm_campaign=parser&amp;utm_content=thumbnai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C559F-8C59-623C-B78D-567D2200BFCD}"/>
              </a:ext>
            </a:extLst>
          </p:cNvPr>
          <p:cNvSpPr>
            <a:spLocks noGrp="1"/>
          </p:cNvSpPr>
          <p:nvPr>
            <p:ph type="ctrTitle"/>
          </p:nvPr>
        </p:nvSpPr>
        <p:spPr>
          <a:xfrm>
            <a:off x="847344" y="2868649"/>
            <a:ext cx="10506456" cy="2042507"/>
          </a:xfrm>
        </p:spPr>
        <p:txBody>
          <a:bodyPr vert="horz" lIns="91440" tIns="45720" rIns="91440" bIns="45720" rtlCol="0" anchor="b">
            <a:normAutofit/>
          </a:bodyPr>
          <a:lstStyle/>
          <a:p>
            <a:r>
              <a:rPr lang="en-US" sz="5200" kern="1200" dirty="0">
                <a:solidFill>
                  <a:schemeClr val="tx1"/>
                </a:solidFill>
                <a:highlight>
                  <a:srgbClr val="FFFFFF"/>
                </a:highlight>
                <a:latin typeface="+mj-lt"/>
                <a:ea typeface="+mj-ea"/>
                <a:cs typeface="+mj-cs"/>
              </a:rPr>
              <a:t>Post-Quantum Security of Block Cipher Constructions</a:t>
            </a:r>
            <a:endParaRPr lang="en-US" sz="5200" kern="1200" dirty="0">
              <a:solidFill>
                <a:schemeClr val="tx1"/>
              </a:solidFill>
              <a:latin typeface="+mj-lt"/>
              <a:ea typeface="+mj-ea"/>
              <a:cs typeface="+mj-cs"/>
            </a:endParaRPr>
          </a:p>
        </p:txBody>
      </p:sp>
      <p:sp>
        <p:nvSpPr>
          <p:cNvPr id="6" name="TextBox 5">
            <a:extLst>
              <a:ext uri="{FF2B5EF4-FFF2-40B4-BE49-F238E27FC236}">
                <a16:creationId xmlns:a16="http://schemas.microsoft.com/office/drawing/2014/main" id="{A1A179BC-4697-46C0-7B25-17703EF9308D}"/>
              </a:ext>
            </a:extLst>
          </p:cNvPr>
          <p:cNvSpPr txBox="1"/>
          <p:nvPr/>
        </p:nvSpPr>
        <p:spPr>
          <a:xfrm>
            <a:off x="847344" y="5089085"/>
            <a:ext cx="10506456" cy="928128"/>
          </a:xfrm>
          <a:prstGeom prst="rect">
            <a:avLst/>
          </a:prstGeom>
        </p:spPr>
        <p:txBody>
          <a:bodyPr vert="horz" lIns="91440" tIns="45720" rIns="91440" bIns="45720" rtlCol="0">
            <a:normAutofit/>
          </a:bodyPr>
          <a:lstStyle/>
          <a:p>
            <a:pPr algn="ctr">
              <a:lnSpc>
                <a:spcPct val="90000"/>
              </a:lnSpc>
              <a:spcBef>
                <a:spcPts val="1000"/>
              </a:spcBef>
            </a:pPr>
            <a:r>
              <a:rPr lang="en-US" sz="2400" kern="1200" dirty="0" err="1">
                <a:solidFill>
                  <a:schemeClr val="tx1"/>
                </a:solidFill>
                <a:latin typeface="+mn-lt"/>
                <a:ea typeface="+mn-ea"/>
                <a:cs typeface="+mn-cs"/>
              </a:rPr>
              <a:t>Gorjan</a:t>
            </a:r>
            <a:r>
              <a:rPr lang="en-US" sz="2400" kern="1200" dirty="0">
                <a:solidFill>
                  <a:schemeClr val="tx1"/>
                </a:solidFill>
                <a:latin typeface="+mn-lt"/>
                <a:ea typeface="+mn-ea"/>
                <a:cs typeface="+mn-cs"/>
              </a:rPr>
              <a:t> Alagic, Chen Bai, </a:t>
            </a:r>
            <a:r>
              <a:rPr lang="en-US" sz="2400" b="1" kern="1200" dirty="0">
                <a:solidFill>
                  <a:schemeClr val="tx1"/>
                </a:solidFill>
                <a:latin typeface="+mn-lt"/>
                <a:ea typeface="+mn-ea"/>
                <a:cs typeface="+mn-cs"/>
              </a:rPr>
              <a:t>Christian Majenz</a:t>
            </a:r>
            <a:r>
              <a:rPr lang="en-US" sz="2400" kern="1200" dirty="0">
                <a:solidFill>
                  <a:schemeClr val="tx1"/>
                </a:solidFill>
                <a:latin typeface="+mn-lt"/>
                <a:ea typeface="+mn-ea"/>
                <a:cs typeface="+mn-cs"/>
              </a:rPr>
              <a:t>, Kaiyan Shi</a:t>
            </a:r>
          </a:p>
        </p:txBody>
      </p:sp>
      <p:pic>
        <p:nvPicPr>
          <p:cNvPr id="11" name="Picture 10">
            <a:extLst>
              <a:ext uri="{FF2B5EF4-FFF2-40B4-BE49-F238E27FC236}">
                <a16:creationId xmlns:a16="http://schemas.microsoft.com/office/drawing/2014/main" id="{3E02578B-DEC9-FD78-65C0-B64DC75E0FC9}"/>
              </a:ext>
            </a:extLst>
          </p:cNvPr>
          <p:cNvPicPr>
            <a:picLocks noChangeAspect="1"/>
          </p:cNvPicPr>
          <p:nvPr/>
        </p:nvPicPr>
        <p:blipFill>
          <a:blip r:embed="rId3"/>
          <a:stretch>
            <a:fillRect/>
          </a:stretch>
        </p:blipFill>
        <p:spPr>
          <a:xfrm>
            <a:off x="9594718" y="602086"/>
            <a:ext cx="1527884" cy="2230486"/>
          </a:xfrm>
          <a:prstGeom prst="rect">
            <a:avLst/>
          </a:prstGeom>
        </p:spPr>
      </p:pic>
      <p:pic>
        <p:nvPicPr>
          <p:cNvPr id="7" name="Picture 6" descr="Virginia Tech Hokies Logo and symbol, meaning, history, PNG ...">
            <a:extLst>
              <a:ext uri="{FF2B5EF4-FFF2-40B4-BE49-F238E27FC236}">
                <a16:creationId xmlns:a16="http://schemas.microsoft.com/office/drawing/2014/main" id="{A3C8BFC5-C76A-2971-51FD-03725D9B693A}"/>
              </a:ext>
            </a:extLst>
          </p:cNvPr>
          <p:cNvPicPr>
            <a:picLocks noChangeAspect="1"/>
          </p:cNvPicPr>
          <p:nvPr/>
        </p:nvPicPr>
        <p:blipFill>
          <a:blip r:embed="rId4"/>
          <a:stretch>
            <a:fillRect/>
          </a:stretch>
        </p:blipFill>
        <p:spPr>
          <a:xfrm>
            <a:off x="6986800" y="1268535"/>
            <a:ext cx="2251332" cy="1418339"/>
          </a:xfrm>
          <a:prstGeom prst="rect">
            <a:avLst/>
          </a:prstGeom>
        </p:spPr>
      </p:pic>
      <p:pic>
        <p:nvPicPr>
          <p:cNvPr id="3" name="Picture 2" descr="Text&#10;&#10;Description automatically generated with medium confidence">
            <a:extLst>
              <a:ext uri="{FF2B5EF4-FFF2-40B4-BE49-F238E27FC236}">
                <a16:creationId xmlns:a16="http://schemas.microsoft.com/office/drawing/2014/main" id="{EBD9E1AC-152E-9202-0F4E-BA1ECADAAEEB}"/>
              </a:ext>
            </a:extLst>
          </p:cNvPr>
          <p:cNvPicPr>
            <a:picLocks noChangeAspect="1"/>
          </p:cNvPicPr>
          <p:nvPr/>
        </p:nvPicPr>
        <p:blipFill>
          <a:blip r:embed="rId5"/>
          <a:stretch>
            <a:fillRect/>
          </a:stretch>
        </p:blipFill>
        <p:spPr>
          <a:xfrm>
            <a:off x="3838845" y="1847710"/>
            <a:ext cx="2791369" cy="928129"/>
          </a:xfrm>
          <a:prstGeom prst="rect">
            <a:avLst/>
          </a:prstGeom>
        </p:spPr>
      </p:pic>
      <p:pic>
        <p:nvPicPr>
          <p:cNvPr id="5" name="Picture 4">
            <a:extLst>
              <a:ext uri="{FF2B5EF4-FFF2-40B4-BE49-F238E27FC236}">
                <a16:creationId xmlns:a16="http://schemas.microsoft.com/office/drawing/2014/main" id="{44450B10-1265-982D-42B4-360E7704ED6E}"/>
              </a:ext>
            </a:extLst>
          </p:cNvPr>
          <p:cNvPicPr>
            <a:picLocks noChangeAspect="1"/>
          </p:cNvPicPr>
          <p:nvPr/>
        </p:nvPicPr>
        <p:blipFill>
          <a:blip r:embed="rId6"/>
          <a:stretch>
            <a:fillRect/>
          </a:stretch>
        </p:blipFill>
        <p:spPr>
          <a:xfrm>
            <a:off x="3838845" y="1013426"/>
            <a:ext cx="2791369" cy="928129"/>
          </a:xfrm>
          <a:prstGeom prst="rect">
            <a:avLst/>
          </a:prstGeom>
        </p:spPr>
      </p:pic>
      <p:pic>
        <p:nvPicPr>
          <p:cNvPr id="9" name="Picture 8" descr="NIST (National Institute of Standards and Technology) US Department of Commerce">
            <a:extLst>
              <a:ext uri="{FF2B5EF4-FFF2-40B4-BE49-F238E27FC236}">
                <a16:creationId xmlns:a16="http://schemas.microsoft.com/office/drawing/2014/main" id="{1C409FCD-E1D8-B5DC-4B76-66C87212583B}"/>
              </a:ext>
            </a:extLst>
          </p:cNvPr>
          <p:cNvPicPr>
            <a:picLocks noChangeAspect="1"/>
          </p:cNvPicPr>
          <p:nvPr/>
        </p:nvPicPr>
        <p:blipFill>
          <a:blip r:embed="rId7"/>
          <a:stretch>
            <a:fillRect/>
          </a:stretch>
        </p:blipFill>
        <p:spPr>
          <a:xfrm>
            <a:off x="557828" y="1535373"/>
            <a:ext cx="3420476" cy="812364"/>
          </a:xfrm>
          <a:prstGeom prst="rect">
            <a:avLst/>
          </a:prstGeom>
        </p:spPr>
      </p:pic>
      <p:sp>
        <p:nvSpPr>
          <p:cNvPr id="4" name="Slide Number Placeholder 3">
            <a:extLst>
              <a:ext uri="{FF2B5EF4-FFF2-40B4-BE49-F238E27FC236}">
                <a16:creationId xmlns:a16="http://schemas.microsoft.com/office/drawing/2014/main" id="{6FB1D1B9-ECC9-A1C9-7CAC-97C4D017EE5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9CA9D21-7259-944D-81B9-B1838266EDDF}" type="slidenum">
              <a:rPr lang="en-US" smtClean="0">
                <a:solidFill>
                  <a:schemeClr val="tx1">
                    <a:tint val="75000"/>
                  </a:schemeClr>
                </a:solidFill>
              </a:rPr>
              <a:pPr>
                <a:spcAft>
                  <a:spcPts val="600"/>
                </a:spcAft>
              </a:pPr>
              <a:t>1</a:t>
            </a:fld>
            <a:endParaRPr lang="en-US">
              <a:solidFill>
                <a:schemeClr val="tx1">
                  <a:tint val="75000"/>
                </a:schemeClr>
              </a:solidFill>
            </a:endParaRPr>
          </a:p>
        </p:txBody>
      </p:sp>
    </p:spTree>
    <p:extLst>
      <p:ext uri="{BB962C8B-B14F-4D97-AF65-F5344CB8AC3E}">
        <p14:creationId xmlns:p14="http://schemas.microsoft.com/office/powerpoint/2010/main" val="3761481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C9A07-ADC3-CAAE-09CD-4357CDD7C995}"/>
              </a:ext>
            </a:extLst>
          </p:cNvPr>
          <p:cNvSpPr>
            <a:spLocks noGrp="1"/>
          </p:cNvSpPr>
          <p:nvPr>
            <p:ph type="title"/>
          </p:nvPr>
        </p:nvSpPr>
        <p:spPr/>
        <p:txBody>
          <a:bodyPr/>
          <a:lstStyle/>
          <a:p>
            <a:r>
              <a:rPr lang="en-US" dirty="0"/>
              <a:t>Quantum Ideal Cipher Model (QICM)</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4FC9C4E-EEF0-46BB-5267-2926CD22769F}"/>
                  </a:ext>
                </a:extLst>
              </p:cNvPr>
              <p:cNvSpPr>
                <a:spLocks noGrp="1"/>
              </p:cNvSpPr>
              <p:nvPr>
                <p:ph idx="1"/>
              </p:nvPr>
            </p:nvSpPr>
            <p:spPr/>
            <p:txBody>
              <a:bodyPr/>
              <a:lstStyle/>
              <a:p>
                <a:r>
                  <a:rPr lang="en-US" dirty="0"/>
                  <a:t>Model: </a:t>
                </a:r>
              </a:p>
              <a:p>
                <a:pPr lvl="1"/>
                <a14:m>
                  <m:oMath xmlns:m="http://schemas.openxmlformats.org/officeDocument/2006/math">
                    <m:r>
                      <a:rPr lang="en-US" i="1" dirty="0">
                        <a:latin typeface="Cambria Math" panose="02040503050406030204" pitchFamily="18" charset="0"/>
                      </a:rPr>
                      <m:t>𝐸</m:t>
                    </m:r>
                  </m:oMath>
                </a14:m>
                <a:r>
                  <a:rPr lang="en-US" dirty="0"/>
                  <a:t> is replaced by </a:t>
                </a:r>
                <a:r>
                  <a:rPr lang="en-US" dirty="0">
                    <a:solidFill>
                      <a:srgbClr val="B00000"/>
                    </a:solidFill>
                  </a:rPr>
                  <a:t>an ideal cipher/</a:t>
                </a:r>
                <a:r>
                  <a:rPr lang="en-US" i="1" dirty="0">
                    <a:solidFill>
                      <a:srgbClr val="B00000"/>
                    </a:solidFill>
                  </a:rPr>
                  <a:t>perfect</a:t>
                </a:r>
                <a:r>
                  <a:rPr lang="en-US" dirty="0">
                    <a:solidFill>
                      <a:srgbClr val="B00000"/>
                    </a:solidFill>
                  </a:rPr>
                  <a:t> block cipher</a:t>
                </a:r>
                <a:r>
                  <a:rPr lang="en-US" dirty="0"/>
                  <a:t>.</a:t>
                </a:r>
              </a:p>
              <a:p>
                <a:pPr lvl="1"/>
                <a:r>
                  <a:rPr lang="en-US" dirty="0">
                    <a:solidFill>
                      <a:schemeClr val="bg1">
                        <a:lumMod val="50000"/>
                      </a:schemeClr>
                    </a:solidFill>
                  </a:rPr>
                  <a:t>(i.e., </a:t>
                </a:r>
                <a14:m>
                  <m:oMath xmlns:m="http://schemas.openxmlformats.org/officeDocument/2006/math">
                    <m:sSub>
                      <m:sSubPr>
                        <m:ctrlPr>
                          <a:rPr lang="en-US" b="0" i="1" dirty="0" smtClean="0">
                            <a:solidFill>
                              <a:schemeClr val="bg1">
                                <a:lumMod val="50000"/>
                              </a:schemeClr>
                            </a:solidFill>
                            <a:latin typeface="Cambria Math" panose="02040503050406030204" pitchFamily="18" charset="0"/>
                          </a:rPr>
                        </m:ctrlPr>
                      </m:sSubPr>
                      <m:e>
                        <m:r>
                          <a:rPr lang="en-US" b="0" i="1" dirty="0" smtClean="0">
                            <a:solidFill>
                              <a:schemeClr val="bg1">
                                <a:lumMod val="50000"/>
                              </a:schemeClr>
                            </a:solidFill>
                            <a:latin typeface="Cambria Math" panose="02040503050406030204" pitchFamily="18" charset="0"/>
                          </a:rPr>
                          <m:t>𝐸</m:t>
                        </m:r>
                      </m:e>
                      <m:sub>
                        <m:r>
                          <a:rPr lang="en-US" b="0" i="1" dirty="0" smtClean="0">
                            <a:solidFill>
                              <a:schemeClr val="bg1">
                                <a:lumMod val="50000"/>
                              </a:schemeClr>
                            </a:solidFill>
                            <a:latin typeface="Cambria Math" panose="02040503050406030204" pitchFamily="18" charset="0"/>
                          </a:rPr>
                          <m:t>𝑘</m:t>
                        </m:r>
                      </m:sub>
                    </m:sSub>
                  </m:oMath>
                </a14:m>
                <a:r>
                  <a:rPr lang="en-US" dirty="0">
                    <a:solidFill>
                      <a:schemeClr val="bg1">
                        <a:lumMod val="50000"/>
                      </a:schemeClr>
                    </a:solidFill>
                  </a:rPr>
                  <a:t> is a uniformly random permutation for all </a:t>
                </a:r>
                <a14:m>
                  <m:oMath xmlns:m="http://schemas.openxmlformats.org/officeDocument/2006/math">
                    <m:r>
                      <a:rPr lang="en-US" b="0" i="1" dirty="0" smtClean="0">
                        <a:solidFill>
                          <a:schemeClr val="bg1">
                            <a:lumMod val="50000"/>
                          </a:schemeClr>
                        </a:solidFill>
                        <a:latin typeface="Cambria Math" panose="02040503050406030204" pitchFamily="18" charset="0"/>
                      </a:rPr>
                      <m:t>𝑘</m:t>
                    </m:r>
                  </m:oMath>
                </a14:m>
                <a:r>
                  <a:rPr lang="en-US" dirty="0">
                    <a:solidFill>
                      <a:schemeClr val="bg1">
                        <a:lumMod val="50000"/>
                      </a:schemeClr>
                    </a:solidFill>
                  </a:rPr>
                  <a:t>) </a:t>
                </a:r>
              </a:p>
              <a:p>
                <a:pPr lvl="1"/>
                <a:r>
                  <a:rPr lang="en-US" dirty="0">
                    <a:solidFill>
                      <a:schemeClr val="tx1"/>
                    </a:solidFill>
                  </a:rPr>
                  <a:t>All parties have </a:t>
                </a:r>
                <a:r>
                  <a:rPr lang="en-US" dirty="0">
                    <a:solidFill>
                      <a:srgbClr val="B00000"/>
                    </a:solidFill>
                  </a:rPr>
                  <a:t>(quantum) oracle access</a:t>
                </a:r>
                <a:r>
                  <a:rPr lang="en-US" dirty="0">
                    <a:solidFill>
                      <a:srgbClr val="FF0000"/>
                    </a:solidFill>
                  </a:rPr>
                  <a:t> </a:t>
                </a:r>
                <a:r>
                  <a:rPr lang="en-US" dirty="0">
                    <a:solidFill>
                      <a:schemeClr val="tx1"/>
                    </a:solidFill>
                  </a:rPr>
                  <a:t>to </a:t>
                </a:r>
                <a14:m>
                  <m:oMath xmlns:m="http://schemas.openxmlformats.org/officeDocument/2006/math">
                    <m:r>
                      <a:rPr lang="en-US" b="0" i="1" dirty="0" smtClean="0">
                        <a:solidFill>
                          <a:schemeClr val="tx1"/>
                        </a:solidFill>
                        <a:latin typeface="Cambria Math" panose="02040503050406030204" pitchFamily="18" charset="0"/>
                        <a:ea typeface="Cambria Math" panose="02040503050406030204" pitchFamily="18" charset="0"/>
                      </a:rPr>
                      <m:t>𝐸</m:t>
                    </m:r>
                  </m:oMath>
                </a14:m>
                <a:r>
                  <a:rPr lang="en-US" dirty="0">
                    <a:solidFill>
                      <a:schemeClr val="tx1"/>
                    </a:solidFill>
                  </a:rPr>
                  <a:t> and </a:t>
                </a:r>
                <a14:m>
                  <m:oMath xmlns:m="http://schemas.openxmlformats.org/officeDocument/2006/math">
                    <m:sSup>
                      <m:sSupPr>
                        <m:ctrlPr>
                          <a:rPr lang="en-US" b="0" i="1" smtClean="0">
                            <a:solidFill>
                              <a:schemeClr val="tx1"/>
                            </a:solidFill>
                            <a:latin typeface="Cambria Math" panose="02040503050406030204" pitchFamily="18" charset="0"/>
                          </a:rPr>
                        </m:ctrlPr>
                      </m:sSupPr>
                      <m:e>
                        <m:r>
                          <a:rPr lang="en-US" b="0" i="1" smtClean="0">
                            <a:solidFill>
                              <a:schemeClr val="tx1"/>
                            </a:solidFill>
                            <a:latin typeface="Cambria Math" panose="02040503050406030204" pitchFamily="18" charset="0"/>
                          </a:rPr>
                          <m:t>𝐸</m:t>
                        </m:r>
                      </m:e>
                      <m:sup>
                        <m:r>
                          <a:rPr lang="en-US" b="0" i="1" smtClean="0">
                            <a:solidFill>
                              <a:schemeClr val="tx1"/>
                            </a:solidFill>
                            <a:latin typeface="Cambria Math" panose="02040503050406030204" pitchFamily="18" charset="0"/>
                          </a:rPr>
                          <m:t>−1</m:t>
                        </m:r>
                      </m:sup>
                    </m:sSup>
                  </m:oMath>
                </a14:m>
                <a:r>
                  <a:rPr lang="en-US" dirty="0">
                    <a:solidFill>
                      <a:schemeClr val="tx1"/>
                    </a:solidFill>
                  </a:rPr>
                  <a:t>.</a:t>
                </a:r>
              </a:p>
            </p:txBody>
          </p:sp>
        </mc:Choice>
        <mc:Fallback xmlns="">
          <p:sp>
            <p:nvSpPr>
              <p:cNvPr id="3" name="Content Placeholder 2">
                <a:extLst>
                  <a:ext uri="{FF2B5EF4-FFF2-40B4-BE49-F238E27FC236}">
                    <a16:creationId xmlns:a16="http://schemas.microsoft.com/office/drawing/2014/main" id="{E4FC9C4E-EEF0-46BB-5267-2926CD22769F}"/>
                  </a:ext>
                </a:extLst>
              </p:cNvPr>
              <p:cNvSpPr>
                <a:spLocks noGrp="1" noRot="1" noChangeAspect="1" noMove="1" noResize="1" noEditPoints="1" noAdjustHandles="1" noChangeArrowheads="1" noChangeShapeType="1" noTextEdit="1"/>
              </p:cNvSpPr>
              <p:nvPr>
                <p:ph idx="1"/>
              </p:nvPr>
            </p:nvSpPr>
            <p:spPr>
              <a:blipFill>
                <a:blip r:embed="rId3"/>
                <a:stretch>
                  <a:fillRect l="-1086" t="-2326"/>
                </a:stretch>
              </a:blipFill>
            </p:spPr>
            <p:txBody>
              <a:bodyPr/>
              <a:lstStyle/>
              <a:p>
                <a:r>
                  <a:rPr lang="en-DK">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90EA90E-36CD-0D8F-11D6-484C491F81BA}"/>
                  </a:ext>
                </a:extLst>
              </p:cNvPr>
              <p:cNvSpPr txBox="1"/>
              <p:nvPr/>
            </p:nvSpPr>
            <p:spPr>
              <a:xfrm>
                <a:off x="1347715" y="3587679"/>
                <a:ext cx="9027041" cy="509178"/>
              </a:xfrm>
              <a:prstGeom prst="rect">
                <a:avLst/>
              </a:prstGeom>
              <a:noFill/>
            </p:spPr>
            <p:txBody>
              <a:bodyPr wrap="square" rtlCol="0">
                <a:spAutoFit/>
              </a:bodyPr>
              <a:lstStyle/>
              <a:p>
                <a:pPr/>
                <a14:m>
                  <m:oMathPara xmlns:m="http://schemas.openxmlformats.org/officeDocument/2006/math">
                    <m:oMath>
                      <m:d>
                        <m:dPr>
                          <m:begChr m:val="|"/>
                          <m:endChr m:val="⟩"/>
                          <m:ctrlPr>
                            <a:rPr lang="en-US" sz="2400" i="1">
                              <a:latin typeface="Cambria Math" panose="02040503050406030204" pitchFamily="18" charset="0"/>
                            </a:rPr>
                          </m:ctrlPr>
                        </m:dPr>
                        <m:e>
                          <m:r>
                            <a:rPr lang="en-US" sz="2400" i="1">
                              <a:latin typeface="Cambria Math" panose="02040503050406030204" pitchFamily="18" charset="0"/>
                            </a:rPr>
                            <m:t>𝑘</m:t>
                          </m:r>
                        </m:e>
                      </m:d>
                      <m:d>
                        <m:dPr>
                          <m:begChr m:val="|"/>
                          <m:endChr m:val="⟩"/>
                          <m:ctrlPr>
                            <a:rPr lang="en-US" sz="2400" i="1">
                              <a:latin typeface="Cambria Math" panose="02040503050406030204" pitchFamily="18" charset="0"/>
                            </a:rPr>
                          </m:ctrlPr>
                        </m:dPr>
                        <m:e>
                          <m:r>
                            <a:rPr lang="en-US" sz="2400" i="1">
                              <a:latin typeface="Cambria Math" panose="02040503050406030204" pitchFamily="18" charset="0"/>
                            </a:rPr>
                            <m:t>𝑥</m:t>
                          </m:r>
                        </m:e>
                      </m:d>
                      <m:d>
                        <m:dPr>
                          <m:begChr m:val="|"/>
                          <m:endChr m:val="⟩"/>
                          <m:ctrlPr>
                            <a:rPr lang="en-US" sz="2400" i="1">
                              <a:latin typeface="Cambria Math" panose="02040503050406030204" pitchFamily="18" charset="0"/>
                            </a:rPr>
                          </m:ctrlPr>
                        </m:dPr>
                        <m:e>
                          <m:r>
                            <a:rPr lang="en-US" sz="2400" i="1">
                              <a:latin typeface="Cambria Math" panose="02040503050406030204" pitchFamily="18" charset="0"/>
                            </a:rPr>
                            <m:t>𝑦</m:t>
                          </m:r>
                        </m:e>
                      </m:d>
                      <m:r>
                        <a:rPr lang="en-US" sz="2400">
                          <a:latin typeface="Cambria Math" panose="02040503050406030204" pitchFamily="18" charset="0"/>
                        </a:rPr>
                        <m:t>↦</m:t>
                      </m:r>
                      <m:d>
                        <m:dPr>
                          <m:begChr m:val="|"/>
                          <m:endChr m:val="⟩"/>
                          <m:ctrlPr>
                            <a:rPr lang="en-US" sz="2400" i="1">
                              <a:latin typeface="Cambria Math" panose="02040503050406030204" pitchFamily="18" charset="0"/>
                            </a:rPr>
                          </m:ctrlPr>
                        </m:dPr>
                        <m:e>
                          <m:r>
                            <a:rPr lang="en-US" sz="2400" i="1">
                              <a:latin typeface="Cambria Math" panose="02040503050406030204" pitchFamily="18" charset="0"/>
                            </a:rPr>
                            <m:t>𝑘</m:t>
                          </m:r>
                        </m:e>
                      </m:d>
                      <m:d>
                        <m:dPr>
                          <m:begChr m:val="|"/>
                          <m:endChr m:val="⟩"/>
                          <m:ctrlPr>
                            <a:rPr lang="en-US" sz="2400" i="1">
                              <a:latin typeface="Cambria Math" panose="02040503050406030204" pitchFamily="18" charset="0"/>
                            </a:rPr>
                          </m:ctrlPr>
                        </m:dPr>
                        <m:e>
                          <m:r>
                            <a:rPr lang="en-US" sz="2400" i="1">
                              <a:latin typeface="Cambria Math" panose="02040503050406030204" pitchFamily="18" charset="0"/>
                            </a:rPr>
                            <m:t>𝑥</m:t>
                          </m:r>
                        </m:e>
                      </m:d>
                      <m:d>
                        <m:dPr>
                          <m:begChr m:val="|"/>
                          <m:endChr m:val="⟩"/>
                          <m:ctrlPr>
                            <a:rPr lang="en-US" sz="2400" i="1">
                              <a:latin typeface="Cambria Math" panose="02040503050406030204" pitchFamily="18" charset="0"/>
                            </a:rPr>
                          </m:ctrlPr>
                        </m:dPr>
                        <m:e>
                          <m:r>
                            <a:rPr lang="en-US" sz="2400" i="1">
                              <a:latin typeface="Cambria Math" panose="02040503050406030204" pitchFamily="18" charset="0"/>
                            </a:rPr>
                            <m:t>𝑦</m:t>
                          </m:r>
                          <m:r>
                            <a:rPr lang="zh-CN" altLang="en-US" sz="240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𝐸</m:t>
                              </m:r>
                            </m:e>
                            <m:sub>
                              <m:r>
                                <a:rPr lang="en-US" sz="2400" i="1">
                                  <a:latin typeface="Cambria Math" panose="02040503050406030204" pitchFamily="18" charset="0"/>
                                </a:rPr>
                                <m:t>𝑘</m:t>
                              </m:r>
                            </m:sub>
                          </m:sSub>
                          <m:d>
                            <m:dPr>
                              <m:ctrlPr>
                                <a:rPr lang="en-US" sz="2400" i="1">
                                  <a:latin typeface="Cambria Math" panose="02040503050406030204" pitchFamily="18" charset="0"/>
                                </a:rPr>
                              </m:ctrlPr>
                            </m:dPr>
                            <m:e>
                              <m:r>
                                <a:rPr lang="en-US" sz="2400" i="1">
                                  <a:latin typeface="Cambria Math" panose="02040503050406030204" pitchFamily="18" charset="0"/>
                                </a:rPr>
                                <m:t>𝑥</m:t>
                              </m:r>
                            </m:e>
                          </m:d>
                        </m:e>
                      </m:d>
                      <m:r>
                        <a:rPr lang="en-US" sz="2400" i="1">
                          <a:latin typeface="Cambria Math" panose="02040503050406030204" pitchFamily="18" charset="0"/>
                        </a:rPr>
                        <m:t>           </m:t>
                      </m:r>
                      <m:d>
                        <m:dPr>
                          <m:begChr m:val="|"/>
                          <m:endChr m:val="⟩"/>
                          <m:ctrlPr>
                            <a:rPr lang="en-US" sz="2400" i="1">
                              <a:latin typeface="Cambria Math" panose="02040503050406030204" pitchFamily="18" charset="0"/>
                            </a:rPr>
                          </m:ctrlPr>
                        </m:dPr>
                        <m:e>
                          <m:r>
                            <a:rPr lang="en-US" sz="2400" i="1">
                              <a:latin typeface="Cambria Math" panose="02040503050406030204" pitchFamily="18" charset="0"/>
                            </a:rPr>
                            <m:t>𝑘</m:t>
                          </m:r>
                        </m:e>
                      </m:d>
                      <m:d>
                        <m:dPr>
                          <m:begChr m:val="|"/>
                          <m:endChr m:val="⟩"/>
                          <m:ctrlPr>
                            <a:rPr lang="en-US" sz="2400" i="1">
                              <a:latin typeface="Cambria Math" panose="02040503050406030204" pitchFamily="18" charset="0"/>
                            </a:rPr>
                          </m:ctrlPr>
                        </m:dPr>
                        <m:e>
                          <m:r>
                            <a:rPr lang="en-US" sz="2400" i="1">
                              <a:latin typeface="Cambria Math" panose="02040503050406030204" pitchFamily="18" charset="0"/>
                            </a:rPr>
                            <m:t>𝑥</m:t>
                          </m:r>
                        </m:e>
                      </m:d>
                      <m:d>
                        <m:dPr>
                          <m:begChr m:val="|"/>
                          <m:endChr m:val="⟩"/>
                          <m:ctrlPr>
                            <a:rPr lang="en-US" sz="2400" i="1">
                              <a:latin typeface="Cambria Math" panose="02040503050406030204" pitchFamily="18" charset="0"/>
                            </a:rPr>
                          </m:ctrlPr>
                        </m:dPr>
                        <m:e>
                          <m:r>
                            <a:rPr lang="en-US" sz="2400" i="1">
                              <a:latin typeface="Cambria Math" panose="02040503050406030204" pitchFamily="18" charset="0"/>
                            </a:rPr>
                            <m:t>𝑦</m:t>
                          </m:r>
                        </m:e>
                      </m:d>
                      <m:r>
                        <a:rPr lang="en-US" sz="2400">
                          <a:latin typeface="Cambria Math" panose="02040503050406030204" pitchFamily="18" charset="0"/>
                        </a:rPr>
                        <m:t>↦</m:t>
                      </m:r>
                      <m:d>
                        <m:dPr>
                          <m:begChr m:val="|"/>
                          <m:endChr m:val="⟩"/>
                          <m:ctrlPr>
                            <a:rPr lang="en-US" sz="2400" i="1">
                              <a:latin typeface="Cambria Math" panose="02040503050406030204" pitchFamily="18" charset="0"/>
                            </a:rPr>
                          </m:ctrlPr>
                        </m:dPr>
                        <m:e>
                          <m:r>
                            <a:rPr lang="en-US" sz="2400" i="1">
                              <a:latin typeface="Cambria Math" panose="02040503050406030204" pitchFamily="18" charset="0"/>
                            </a:rPr>
                            <m:t>𝑘</m:t>
                          </m:r>
                        </m:e>
                      </m:d>
                      <m:d>
                        <m:dPr>
                          <m:begChr m:val="|"/>
                          <m:endChr m:val="⟩"/>
                          <m:ctrlPr>
                            <a:rPr lang="en-US" sz="2400" i="1">
                              <a:latin typeface="Cambria Math" panose="02040503050406030204" pitchFamily="18" charset="0"/>
                            </a:rPr>
                          </m:ctrlPr>
                        </m:dPr>
                        <m:e>
                          <m:r>
                            <a:rPr lang="en-US" sz="2400" i="1">
                              <a:latin typeface="Cambria Math" panose="02040503050406030204" pitchFamily="18" charset="0"/>
                            </a:rPr>
                            <m:t>𝑥</m:t>
                          </m:r>
                        </m:e>
                      </m:d>
                      <m:d>
                        <m:dPr>
                          <m:begChr m:val="|"/>
                          <m:endChr m:val="⟩"/>
                          <m:ctrlPr>
                            <a:rPr lang="en-US" sz="2400" i="1">
                              <a:latin typeface="Cambria Math" panose="02040503050406030204" pitchFamily="18" charset="0"/>
                            </a:rPr>
                          </m:ctrlPr>
                        </m:dPr>
                        <m:e>
                          <m:r>
                            <a:rPr lang="en-US" sz="2400" i="1">
                              <a:latin typeface="Cambria Math" panose="02040503050406030204" pitchFamily="18" charset="0"/>
                            </a:rPr>
                            <m:t>𝑦</m:t>
                          </m:r>
                          <m:r>
                            <a:rPr lang="zh-CN" altLang="en-US" sz="2400">
                              <a:latin typeface="Cambria Math" panose="02040503050406030204" pitchFamily="18" charset="0"/>
                            </a:rPr>
                            <m:t>⊕</m:t>
                          </m:r>
                          <m:sSubSup>
                            <m:sSubSupPr>
                              <m:ctrlPr>
                                <a:rPr lang="en-US" sz="2400" b="0" i="1" smtClean="0">
                                  <a:latin typeface="Cambria Math" panose="02040503050406030204" pitchFamily="18" charset="0"/>
                                </a:rPr>
                              </m:ctrlPr>
                            </m:sSubSupPr>
                            <m:e>
                              <m:r>
                                <a:rPr lang="en-US" sz="2400" b="0" i="1" smtClean="0">
                                  <a:latin typeface="Cambria Math" panose="02040503050406030204" pitchFamily="18" charset="0"/>
                                </a:rPr>
                                <m:t>𝐸</m:t>
                              </m:r>
                            </m:e>
                            <m:sub>
                              <m:r>
                                <a:rPr lang="en-US" sz="2400" i="1">
                                  <a:latin typeface="Cambria Math" panose="02040503050406030204" pitchFamily="18" charset="0"/>
                                </a:rPr>
                                <m:t>𝑘</m:t>
                              </m:r>
                            </m:sub>
                            <m:sup>
                              <m:r>
                                <a:rPr lang="en-US" sz="2400" i="1">
                                  <a:latin typeface="Cambria Math" panose="02040503050406030204" pitchFamily="18" charset="0"/>
                                </a:rPr>
                                <m:t>−1</m:t>
                              </m:r>
                            </m:sup>
                          </m:sSubSup>
                          <m:d>
                            <m:dPr>
                              <m:ctrlPr>
                                <a:rPr lang="en-US" sz="2400" i="1">
                                  <a:latin typeface="Cambria Math" panose="02040503050406030204" pitchFamily="18" charset="0"/>
                                </a:rPr>
                              </m:ctrlPr>
                            </m:dPr>
                            <m:e>
                              <m:r>
                                <a:rPr lang="en-US" sz="2400" i="1">
                                  <a:latin typeface="Cambria Math" panose="02040503050406030204" pitchFamily="18" charset="0"/>
                                </a:rPr>
                                <m:t>𝑥</m:t>
                              </m:r>
                            </m:e>
                          </m:d>
                        </m:e>
                      </m:d>
                    </m:oMath>
                  </m:oMathPara>
                </a14:m>
                <a:endParaRPr lang="en-US" sz="2400" dirty="0"/>
              </a:p>
            </p:txBody>
          </p:sp>
        </mc:Choice>
        <mc:Fallback xmlns="">
          <p:sp>
            <p:nvSpPr>
              <p:cNvPr id="5" name="TextBox 4">
                <a:extLst>
                  <a:ext uri="{FF2B5EF4-FFF2-40B4-BE49-F238E27FC236}">
                    <a16:creationId xmlns:a16="http://schemas.microsoft.com/office/drawing/2014/main" id="{490EA90E-36CD-0D8F-11D6-484C491F81BA}"/>
                  </a:ext>
                </a:extLst>
              </p:cNvPr>
              <p:cNvSpPr txBox="1">
                <a:spLocks noRot="1" noChangeAspect="1" noMove="1" noResize="1" noEditPoints="1" noAdjustHandles="1" noChangeArrowheads="1" noChangeShapeType="1" noTextEdit="1"/>
              </p:cNvSpPr>
              <p:nvPr/>
            </p:nvSpPr>
            <p:spPr>
              <a:xfrm>
                <a:off x="1347715" y="3587679"/>
                <a:ext cx="9027041" cy="509178"/>
              </a:xfrm>
              <a:prstGeom prst="rect">
                <a:avLst/>
              </a:prstGeom>
              <a:blipFill>
                <a:blip r:embed="rId4"/>
                <a:stretch>
                  <a:fillRect b="-14634"/>
                </a:stretch>
              </a:blipFill>
            </p:spPr>
            <p:txBody>
              <a:bodyPr/>
              <a:lstStyle/>
              <a:p>
                <a:r>
                  <a:rPr lang="en-US">
                    <a:noFill/>
                  </a:rPr>
                  <a:t> </a:t>
                </a:r>
              </a:p>
            </p:txBody>
          </p:sp>
        </mc:Fallback>
      </mc:AlternateContent>
      <p:sp>
        <p:nvSpPr>
          <p:cNvPr id="6" name="Slide Number Placeholder 5">
            <a:extLst>
              <a:ext uri="{FF2B5EF4-FFF2-40B4-BE49-F238E27FC236}">
                <a16:creationId xmlns:a16="http://schemas.microsoft.com/office/drawing/2014/main" id="{93059B54-D849-52C0-8309-1743C5527A73}"/>
              </a:ext>
            </a:extLst>
          </p:cNvPr>
          <p:cNvSpPr>
            <a:spLocks noGrp="1"/>
          </p:cNvSpPr>
          <p:nvPr>
            <p:ph type="sldNum" sz="quarter" idx="12"/>
          </p:nvPr>
        </p:nvSpPr>
        <p:spPr/>
        <p:txBody>
          <a:bodyPr/>
          <a:lstStyle/>
          <a:p>
            <a:fld id="{29CA9D21-7259-944D-81B9-B1838266EDDF}" type="slidenum">
              <a:rPr lang="en-US" smtClean="0"/>
              <a:t>10</a:t>
            </a:fld>
            <a:endParaRPr lang="en-US"/>
          </a:p>
        </p:txBody>
      </p:sp>
    </p:spTree>
    <p:extLst>
      <p:ext uri="{BB962C8B-B14F-4D97-AF65-F5344CB8AC3E}">
        <p14:creationId xmlns:p14="http://schemas.microsoft.com/office/powerpoint/2010/main" val="1255782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23123-5A20-D4BF-84C3-42191B0C918E}"/>
              </a:ext>
            </a:extLst>
          </p:cNvPr>
          <p:cNvSpPr>
            <a:spLocks noGrp="1"/>
          </p:cNvSpPr>
          <p:nvPr>
            <p:ph type="title"/>
          </p:nvPr>
        </p:nvSpPr>
        <p:spPr/>
        <p:txBody>
          <a:bodyPr/>
          <a:lstStyle/>
          <a:p>
            <a:r>
              <a:rPr lang="en-US" dirty="0"/>
              <a:t>Q1 vs Q2 Query Access (within QICM)</a:t>
            </a:r>
          </a:p>
        </p:txBody>
      </p:sp>
      <p:sp>
        <p:nvSpPr>
          <p:cNvPr id="3" name="Content Placeholder 2">
            <a:extLst>
              <a:ext uri="{FF2B5EF4-FFF2-40B4-BE49-F238E27FC236}">
                <a16:creationId xmlns:a16="http://schemas.microsoft.com/office/drawing/2014/main" id="{1544407D-6650-E640-E548-12BADCEEB42D}"/>
              </a:ext>
            </a:extLst>
          </p:cNvPr>
          <p:cNvSpPr>
            <a:spLocks noGrp="1"/>
          </p:cNvSpPr>
          <p:nvPr>
            <p:ph idx="1"/>
          </p:nvPr>
        </p:nvSpPr>
        <p:spPr>
          <a:xfrm>
            <a:off x="838200" y="1690688"/>
            <a:ext cx="10515600" cy="4351338"/>
          </a:xfrm>
        </p:spPr>
        <p:txBody>
          <a:bodyPr/>
          <a:lstStyle/>
          <a:p>
            <a:r>
              <a:rPr lang="en-US" dirty="0"/>
              <a:t>QICM: quantum ideal cipher oracle.</a:t>
            </a:r>
          </a:p>
          <a:p>
            <a:r>
              <a:rPr lang="en-US" dirty="0"/>
              <a:t>Adversary is granted oracle access to the keyed construction.</a:t>
            </a:r>
          </a:p>
          <a:p>
            <a:r>
              <a:rPr lang="en-US" dirty="0"/>
              <a:t>Q1 vs Q2: different access to the keyed construction.</a:t>
            </a:r>
          </a:p>
        </p:txBody>
      </p:sp>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02339C41-EAA9-D6EF-EDC6-8DD56CFD83D8}"/>
                  </a:ext>
                </a:extLst>
              </p:cNvPr>
              <p:cNvGraphicFramePr>
                <a:graphicFrameLocks noGrp="1"/>
              </p:cNvGraphicFramePr>
              <p:nvPr>
                <p:extLst>
                  <p:ext uri="{D42A27DB-BD31-4B8C-83A1-F6EECF244321}">
                    <p14:modId xmlns:p14="http://schemas.microsoft.com/office/powerpoint/2010/main" val="3773003159"/>
                  </p:ext>
                </p:extLst>
              </p:nvPr>
            </p:nvGraphicFramePr>
            <p:xfrm>
              <a:off x="968514" y="3545440"/>
              <a:ext cx="10385286" cy="2653748"/>
            </p:xfrm>
            <a:graphic>
              <a:graphicData uri="http://schemas.openxmlformats.org/drawingml/2006/table">
                <a:tbl>
                  <a:tblPr firstRow="1" bandRow="1">
                    <a:tableStyleId>{00A15C55-8517-42AA-B614-E9B94910E393}</a:tableStyleId>
                  </a:tblPr>
                  <a:tblGrid>
                    <a:gridCol w="3461762">
                      <a:extLst>
                        <a:ext uri="{9D8B030D-6E8A-4147-A177-3AD203B41FA5}">
                          <a16:colId xmlns:a16="http://schemas.microsoft.com/office/drawing/2014/main" val="2129342524"/>
                        </a:ext>
                      </a:extLst>
                    </a:gridCol>
                    <a:gridCol w="3461762">
                      <a:extLst>
                        <a:ext uri="{9D8B030D-6E8A-4147-A177-3AD203B41FA5}">
                          <a16:colId xmlns:a16="http://schemas.microsoft.com/office/drawing/2014/main" val="2171640809"/>
                        </a:ext>
                      </a:extLst>
                    </a:gridCol>
                    <a:gridCol w="3461762">
                      <a:extLst>
                        <a:ext uri="{9D8B030D-6E8A-4147-A177-3AD203B41FA5}">
                          <a16:colId xmlns:a16="http://schemas.microsoft.com/office/drawing/2014/main" val="1657274183"/>
                        </a:ext>
                      </a:extLst>
                    </a:gridCol>
                  </a:tblGrid>
                  <a:tr h="663437">
                    <a:tc>
                      <a:txBody>
                        <a:bodyPr/>
                        <a:lstStyle/>
                        <a:p>
                          <a:endParaRPr lang="en-US" dirty="0"/>
                        </a:p>
                      </a:txBody>
                      <a:tcPr/>
                    </a:tc>
                    <a:tc>
                      <a:txBody>
                        <a:bodyPr/>
                        <a:lstStyle/>
                        <a:p>
                          <a:r>
                            <a:rPr lang="en-US" dirty="0"/>
                            <a:t>Q1 (Post-quantum security)</a:t>
                          </a:r>
                        </a:p>
                      </a:txBody>
                      <a:tcPr/>
                    </a:tc>
                    <a:tc>
                      <a:txBody>
                        <a:bodyPr/>
                        <a:lstStyle/>
                        <a:p>
                          <a:r>
                            <a:rPr lang="en-US" dirty="0"/>
                            <a:t>Q2 (overkill for most things)</a:t>
                          </a:r>
                        </a:p>
                      </a:txBody>
                      <a:tcPr/>
                    </a:tc>
                    <a:extLst>
                      <a:ext uri="{0D108BD9-81ED-4DB2-BD59-A6C34878D82A}">
                        <a16:rowId xmlns:a16="http://schemas.microsoft.com/office/drawing/2014/main" val="2216275391"/>
                      </a:ext>
                    </a:extLst>
                  </a:tr>
                  <a:tr h="663437">
                    <a:tc>
                      <a:txBody>
                        <a:bodyPr/>
                        <a:lstStyle/>
                        <a:p>
                          <a:r>
                            <a:rPr lang="en-US" dirty="0"/>
                            <a:t>Adversary type</a:t>
                          </a:r>
                        </a:p>
                      </a:txBody>
                      <a:tcPr/>
                    </a:tc>
                    <a:tc>
                      <a:txBody>
                        <a:bodyPr/>
                        <a:lstStyle/>
                        <a:p>
                          <a:r>
                            <a:rPr lang="en-US" dirty="0"/>
                            <a:t>Quantum</a:t>
                          </a:r>
                        </a:p>
                      </a:txBody>
                      <a:tcPr/>
                    </a:tc>
                    <a:tc>
                      <a:txBody>
                        <a:bodyPr/>
                        <a:lstStyle/>
                        <a:p>
                          <a:r>
                            <a:rPr lang="en-US" dirty="0"/>
                            <a:t>Quantum</a:t>
                          </a:r>
                        </a:p>
                      </a:txBody>
                      <a:tcPr/>
                    </a:tc>
                    <a:extLst>
                      <a:ext uri="{0D108BD9-81ED-4DB2-BD59-A6C34878D82A}">
                        <a16:rowId xmlns:a16="http://schemas.microsoft.com/office/drawing/2014/main" val="2606530194"/>
                      </a:ext>
                    </a:extLst>
                  </a:tr>
                  <a:tr h="663437">
                    <a:tc>
                      <a:txBody>
                        <a:bodyPr/>
                        <a:lstStyle/>
                        <a:p>
                          <a:r>
                            <a:rPr lang="en-US" dirty="0"/>
                            <a:t>Queries to the ideal cipher </a:t>
                          </a:r>
                          <a14:m>
                            <m:oMath xmlns:m="http://schemas.openxmlformats.org/officeDocument/2006/math">
                              <m:r>
                                <a:rPr lang="en-US" b="0" smtClean="0">
                                  <a:latin typeface="Cambria Math" panose="02040503050406030204" pitchFamily="18" charset="0"/>
                                </a:rPr>
                                <m:t>𝐸</m:t>
                              </m:r>
                            </m:oMath>
                          </a14:m>
                          <a:endParaRPr lang="en-US" dirty="0"/>
                        </a:p>
                      </a:txBody>
                      <a:tcPr/>
                    </a:tc>
                    <a:tc>
                      <a:txBody>
                        <a:bodyPr/>
                        <a:lstStyle/>
                        <a:p>
                          <a:r>
                            <a:rPr lang="en-US" dirty="0"/>
                            <a:t>Quantum (QICM)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Quantum (QICM)</a:t>
                          </a:r>
                        </a:p>
                      </a:txBody>
                      <a:tcPr/>
                    </a:tc>
                    <a:extLst>
                      <a:ext uri="{0D108BD9-81ED-4DB2-BD59-A6C34878D82A}">
                        <a16:rowId xmlns:a16="http://schemas.microsoft.com/office/drawing/2014/main" val="391797209"/>
                      </a:ext>
                    </a:extLst>
                  </a:tr>
                  <a:tr h="663437">
                    <a:tc>
                      <a:txBody>
                        <a:bodyPr/>
                        <a:lstStyle/>
                        <a:p>
                          <a:r>
                            <a:rPr lang="en-US" dirty="0"/>
                            <a:t>Queries to keyed construction </a:t>
                          </a:r>
                          <a14:m>
                            <m:oMath xmlns:m="http://schemas.openxmlformats.org/officeDocument/2006/math">
                              <m:sSub>
                                <m:sSubPr>
                                  <m:ctrlPr>
                                    <a:rPr lang="en-US" b="0" smtClean="0">
                                      <a:latin typeface="Cambria Math" panose="02040503050406030204" pitchFamily="18" charset="0"/>
                                    </a:rPr>
                                  </m:ctrlPr>
                                </m:sSubPr>
                                <m:e>
                                  <m:r>
                                    <a:rPr lang="en-US" b="0" smtClean="0">
                                      <a:latin typeface="Cambria Math" panose="02040503050406030204" pitchFamily="18" charset="0"/>
                                    </a:rPr>
                                    <m:t>𝐹</m:t>
                                  </m:r>
                                </m:e>
                                <m:sub>
                                  <m:r>
                                    <a:rPr lang="en-US" b="0" smtClean="0">
                                      <a:latin typeface="Cambria Math" panose="02040503050406030204" pitchFamily="18" charset="0"/>
                                    </a:rPr>
                                    <m:t>𝑘</m:t>
                                  </m:r>
                                </m:sub>
                              </m:sSub>
                            </m:oMath>
                          </a14:m>
                          <a:endParaRPr lang="en-US" dirty="0"/>
                        </a:p>
                      </a:txBody>
                      <a:tcPr/>
                    </a:tc>
                    <a:tc>
                      <a:txBody>
                        <a:bodyPr/>
                        <a:lstStyle/>
                        <a:p>
                          <a:r>
                            <a:rPr lang="en-US" dirty="0">
                              <a:solidFill>
                                <a:srgbClr val="B00000"/>
                              </a:solidFill>
                            </a:rPr>
                            <a:t>Classical</a:t>
                          </a:r>
                        </a:p>
                      </a:txBody>
                      <a:tcPr/>
                    </a:tc>
                    <a:tc>
                      <a:txBody>
                        <a:bodyPr/>
                        <a:lstStyle/>
                        <a:p>
                          <a:r>
                            <a:rPr lang="en-US" dirty="0">
                              <a:solidFill>
                                <a:srgbClr val="B00000"/>
                              </a:solidFill>
                            </a:rPr>
                            <a:t>Quantum</a:t>
                          </a:r>
                        </a:p>
                      </a:txBody>
                      <a:tcPr/>
                    </a:tc>
                    <a:extLst>
                      <a:ext uri="{0D108BD9-81ED-4DB2-BD59-A6C34878D82A}">
                        <a16:rowId xmlns:a16="http://schemas.microsoft.com/office/drawing/2014/main" val="940654068"/>
                      </a:ext>
                    </a:extLst>
                  </a:tr>
                </a:tbl>
              </a:graphicData>
            </a:graphic>
          </p:graphicFrame>
        </mc:Choice>
        <mc:Fallback xmlns="">
          <p:graphicFrame>
            <p:nvGraphicFramePr>
              <p:cNvPr id="4" name="Table 3">
                <a:extLst>
                  <a:ext uri="{FF2B5EF4-FFF2-40B4-BE49-F238E27FC236}">
                    <a16:creationId xmlns:a16="http://schemas.microsoft.com/office/drawing/2014/main" id="{02339C41-EAA9-D6EF-EDC6-8DD56CFD83D8}"/>
                  </a:ext>
                </a:extLst>
              </p:cNvPr>
              <p:cNvGraphicFramePr>
                <a:graphicFrameLocks noGrp="1"/>
              </p:cNvGraphicFramePr>
              <p:nvPr>
                <p:extLst>
                  <p:ext uri="{D42A27DB-BD31-4B8C-83A1-F6EECF244321}">
                    <p14:modId xmlns:p14="http://schemas.microsoft.com/office/powerpoint/2010/main" val="3773003159"/>
                  </p:ext>
                </p:extLst>
              </p:nvPr>
            </p:nvGraphicFramePr>
            <p:xfrm>
              <a:off x="968514" y="3545440"/>
              <a:ext cx="10385286" cy="2653748"/>
            </p:xfrm>
            <a:graphic>
              <a:graphicData uri="http://schemas.openxmlformats.org/drawingml/2006/table">
                <a:tbl>
                  <a:tblPr firstRow="1" bandRow="1">
                    <a:tableStyleId>{00A15C55-8517-42AA-B614-E9B94910E393}</a:tableStyleId>
                  </a:tblPr>
                  <a:tblGrid>
                    <a:gridCol w="3461762">
                      <a:extLst>
                        <a:ext uri="{9D8B030D-6E8A-4147-A177-3AD203B41FA5}">
                          <a16:colId xmlns:a16="http://schemas.microsoft.com/office/drawing/2014/main" val="2129342524"/>
                        </a:ext>
                      </a:extLst>
                    </a:gridCol>
                    <a:gridCol w="3461762">
                      <a:extLst>
                        <a:ext uri="{9D8B030D-6E8A-4147-A177-3AD203B41FA5}">
                          <a16:colId xmlns:a16="http://schemas.microsoft.com/office/drawing/2014/main" val="2171640809"/>
                        </a:ext>
                      </a:extLst>
                    </a:gridCol>
                    <a:gridCol w="3461762">
                      <a:extLst>
                        <a:ext uri="{9D8B030D-6E8A-4147-A177-3AD203B41FA5}">
                          <a16:colId xmlns:a16="http://schemas.microsoft.com/office/drawing/2014/main" val="1657274183"/>
                        </a:ext>
                      </a:extLst>
                    </a:gridCol>
                  </a:tblGrid>
                  <a:tr h="663437">
                    <a:tc>
                      <a:txBody>
                        <a:bodyPr/>
                        <a:lstStyle/>
                        <a:p>
                          <a:endParaRPr lang="en-US" dirty="0"/>
                        </a:p>
                      </a:txBody>
                      <a:tcPr/>
                    </a:tc>
                    <a:tc>
                      <a:txBody>
                        <a:bodyPr/>
                        <a:lstStyle/>
                        <a:p>
                          <a:r>
                            <a:rPr lang="en-US" dirty="0"/>
                            <a:t>Q1 (Post-quantum security)</a:t>
                          </a:r>
                        </a:p>
                      </a:txBody>
                      <a:tcPr/>
                    </a:tc>
                    <a:tc>
                      <a:txBody>
                        <a:bodyPr/>
                        <a:lstStyle/>
                        <a:p>
                          <a:r>
                            <a:rPr lang="en-US" dirty="0"/>
                            <a:t>Q2 (overkill for most things)</a:t>
                          </a:r>
                        </a:p>
                      </a:txBody>
                      <a:tcPr/>
                    </a:tc>
                    <a:extLst>
                      <a:ext uri="{0D108BD9-81ED-4DB2-BD59-A6C34878D82A}">
                        <a16:rowId xmlns:a16="http://schemas.microsoft.com/office/drawing/2014/main" val="2216275391"/>
                      </a:ext>
                    </a:extLst>
                  </a:tr>
                  <a:tr h="663437">
                    <a:tc>
                      <a:txBody>
                        <a:bodyPr/>
                        <a:lstStyle/>
                        <a:p>
                          <a:r>
                            <a:rPr lang="en-US" dirty="0"/>
                            <a:t>Adversary type</a:t>
                          </a:r>
                        </a:p>
                      </a:txBody>
                      <a:tcPr/>
                    </a:tc>
                    <a:tc>
                      <a:txBody>
                        <a:bodyPr/>
                        <a:lstStyle/>
                        <a:p>
                          <a:r>
                            <a:rPr lang="en-US" dirty="0"/>
                            <a:t>Quantum</a:t>
                          </a:r>
                        </a:p>
                      </a:txBody>
                      <a:tcPr/>
                    </a:tc>
                    <a:tc>
                      <a:txBody>
                        <a:bodyPr/>
                        <a:lstStyle/>
                        <a:p>
                          <a:r>
                            <a:rPr lang="en-US" dirty="0"/>
                            <a:t>Quantum</a:t>
                          </a:r>
                        </a:p>
                      </a:txBody>
                      <a:tcPr/>
                    </a:tc>
                    <a:extLst>
                      <a:ext uri="{0D108BD9-81ED-4DB2-BD59-A6C34878D82A}">
                        <a16:rowId xmlns:a16="http://schemas.microsoft.com/office/drawing/2014/main" val="2606530194"/>
                      </a:ext>
                    </a:extLst>
                  </a:tr>
                  <a:tr h="663437">
                    <a:tc>
                      <a:txBody>
                        <a:bodyPr/>
                        <a:lstStyle/>
                        <a:p>
                          <a:endParaRPr lang="en-US"/>
                        </a:p>
                      </a:txBody>
                      <a:tcPr>
                        <a:blipFill>
                          <a:blip r:embed="rId3"/>
                          <a:stretch>
                            <a:fillRect l="-366" t="-203774" r="-200733" b="-100000"/>
                          </a:stretch>
                        </a:blipFill>
                      </a:tcPr>
                    </a:tc>
                    <a:tc>
                      <a:txBody>
                        <a:bodyPr/>
                        <a:lstStyle/>
                        <a:p>
                          <a:r>
                            <a:rPr lang="en-US" dirty="0"/>
                            <a:t>Quantum (QICM)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Quantum (QICM)</a:t>
                          </a:r>
                        </a:p>
                      </a:txBody>
                      <a:tcPr/>
                    </a:tc>
                    <a:extLst>
                      <a:ext uri="{0D108BD9-81ED-4DB2-BD59-A6C34878D82A}">
                        <a16:rowId xmlns:a16="http://schemas.microsoft.com/office/drawing/2014/main" val="391797209"/>
                      </a:ext>
                    </a:extLst>
                  </a:tr>
                  <a:tr h="663437">
                    <a:tc>
                      <a:txBody>
                        <a:bodyPr/>
                        <a:lstStyle/>
                        <a:p>
                          <a:endParaRPr lang="en-US"/>
                        </a:p>
                      </a:txBody>
                      <a:tcPr>
                        <a:blipFill>
                          <a:blip r:embed="rId3"/>
                          <a:stretch>
                            <a:fillRect l="-366" t="-309615" r="-200733" b="-1923"/>
                          </a:stretch>
                        </a:blipFill>
                      </a:tcPr>
                    </a:tc>
                    <a:tc>
                      <a:txBody>
                        <a:bodyPr/>
                        <a:lstStyle/>
                        <a:p>
                          <a:r>
                            <a:rPr lang="en-US" dirty="0">
                              <a:solidFill>
                                <a:srgbClr val="B00000"/>
                              </a:solidFill>
                            </a:rPr>
                            <a:t>Classical</a:t>
                          </a:r>
                        </a:p>
                      </a:txBody>
                      <a:tcPr/>
                    </a:tc>
                    <a:tc>
                      <a:txBody>
                        <a:bodyPr/>
                        <a:lstStyle/>
                        <a:p>
                          <a:r>
                            <a:rPr lang="en-US" dirty="0">
                              <a:solidFill>
                                <a:srgbClr val="B00000"/>
                              </a:solidFill>
                            </a:rPr>
                            <a:t>Quantum</a:t>
                          </a:r>
                        </a:p>
                      </a:txBody>
                      <a:tcPr/>
                    </a:tc>
                    <a:extLst>
                      <a:ext uri="{0D108BD9-81ED-4DB2-BD59-A6C34878D82A}">
                        <a16:rowId xmlns:a16="http://schemas.microsoft.com/office/drawing/2014/main" val="940654068"/>
                      </a:ext>
                    </a:extLst>
                  </a:tr>
                </a:tbl>
              </a:graphicData>
            </a:graphic>
          </p:graphicFrame>
        </mc:Fallback>
      </mc:AlternateContent>
      <p:sp>
        <p:nvSpPr>
          <p:cNvPr id="5" name="Slide Number Placeholder 4">
            <a:extLst>
              <a:ext uri="{FF2B5EF4-FFF2-40B4-BE49-F238E27FC236}">
                <a16:creationId xmlns:a16="http://schemas.microsoft.com/office/drawing/2014/main" id="{EA61E7AB-9C04-F039-F6B2-84FB1DD073B3}"/>
              </a:ext>
            </a:extLst>
          </p:cNvPr>
          <p:cNvSpPr>
            <a:spLocks noGrp="1"/>
          </p:cNvSpPr>
          <p:nvPr>
            <p:ph type="sldNum" sz="quarter" idx="12"/>
          </p:nvPr>
        </p:nvSpPr>
        <p:spPr/>
        <p:txBody>
          <a:bodyPr/>
          <a:lstStyle/>
          <a:p>
            <a:fld id="{29CA9D21-7259-944D-81B9-B1838266EDDF}" type="slidenum">
              <a:rPr lang="en-US" smtClean="0"/>
              <a:t>11</a:t>
            </a:fld>
            <a:endParaRPr lang="en-US"/>
          </a:p>
        </p:txBody>
      </p:sp>
    </p:spTree>
    <p:extLst>
      <p:ext uri="{BB962C8B-B14F-4D97-AF65-F5344CB8AC3E}">
        <p14:creationId xmlns:p14="http://schemas.microsoft.com/office/powerpoint/2010/main" val="3169794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81700-8F59-2C15-D377-79C49F5596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768124-887E-9B68-6383-87406A31DAC0}"/>
              </a:ext>
            </a:extLst>
          </p:cNvPr>
          <p:cNvSpPr>
            <a:spLocks noGrp="1"/>
          </p:cNvSpPr>
          <p:nvPr>
            <p:ph type="title"/>
          </p:nvPr>
        </p:nvSpPr>
        <p:spPr/>
        <p:txBody>
          <a:bodyPr/>
          <a:lstStyle/>
          <a:p>
            <a:r>
              <a:rPr lang="en-DK" dirty="0"/>
              <a:t>The FX construction</a:t>
            </a:r>
          </a:p>
        </p:txBody>
      </p:sp>
      <p:sp>
        <p:nvSpPr>
          <p:cNvPr id="3" name="Text Placeholder 2">
            <a:extLst>
              <a:ext uri="{FF2B5EF4-FFF2-40B4-BE49-F238E27FC236}">
                <a16:creationId xmlns:a16="http://schemas.microsoft.com/office/drawing/2014/main" id="{176A40FC-1619-4599-A58B-A6BE039A1409}"/>
              </a:ext>
            </a:extLst>
          </p:cNvPr>
          <p:cNvSpPr>
            <a:spLocks noGrp="1"/>
          </p:cNvSpPr>
          <p:nvPr>
            <p:ph type="body" idx="1"/>
          </p:nvPr>
        </p:nvSpPr>
        <p:spPr/>
        <p:txBody>
          <a:bodyPr/>
          <a:lstStyle/>
          <a:p>
            <a:r>
              <a:rPr lang="en-GB" dirty="0"/>
              <a:t>P</a:t>
            </a:r>
            <a:r>
              <a:rPr lang="en-DK" dirty="0"/>
              <a:t>ost-quantum key length extension</a:t>
            </a:r>
          </a:p>
        </p:txBody>
      </p:sp>
      <p:sp>
        <p:nvSpPr>
          <p:cNvPr id="4" name="Slide Number Placeholder 3">
            <a:extLst>
              <a:ext uri="{FF2B5EF4-FFF2-40B4-BE49-F238E27FC236}">
                <a16:creationId xmlns:a16="http://schemas.microsoft.com/office/drawing/2014/main" id="{9AE7C80E-A27F-612E-6D19-93111D1D22B4}"/>
              </a:ext>
            </a:extLst>
          </p:cNvPr>
          <p:cNvSpPr>
            <a:spLocks noGrp="1"/>
          </p:cNvSpPr>
          <p:nvPr>
            <p:ph type="sldNum" sz="quarter" idx="12"/>
          </p:nvPr>
        </p:nvSpPr>
        <p:spPr/>
        <p:txBody>
          <a:bodyPr/>
          <a:lstStyle/>
          <a:p>
            <a:fld id="{29CA9D21-7259-944D-81B9-B1838266EDDF}" type="slidenum">
              <a:rPr lang="en-US" smtClean="0"/>
              <a:t>12</a:t>
            </a:fld>
            <a:endParaRPr lang="en-US"/>
          </a:p>
        </p:txBody>
      </p:sp>
    </p:spTree>
    <p:extLst>
      <p:ext uri="{BB962C8B-B14F-4D97-AF65-F5344CB8AC3E}">
        <p14:creationId xmlns:p14="http://schemas.microsoft.com/office/powerpoint/2010/main" val="1152015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91D33-62CD-1BE8-22C5-48C2F846C2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CD4D6A-C65A-6E5E-689D-2E8DF1090316}"/>
              </a:ext>
            </a:extLst>
          </p:cNvPr>
          <p:cNvSpPr>
            <a:spLocks noGrp="1"/>
          </p:cNvSpPr>
          <p:nvPr>
            <p:ph type="title"/>
          </p:nvPr>
        </p:nvSpPr>
        <p:spPr/>
        <p:txBody>
          <a:bodyPr/>
          <a:lstStyle/>
          <a:p>
            <a:r>
              <a:rPr lang="en-US" dirty="0"/>
              <a:t>FX</a:t>
            </a:r>
          </a:p>
        </p:txBody>
      </p:sp>
      <p:sp>
        <p:nvSpPr>
          <p:cNvPr id="3" name="Content Placeholder 2">
            <a:extLst>
              <a:ext uri="{FF2B5EF4-FFF2-40B4-BE49-F238E27FC236}">
                <a16:creationId xmlns:a16="http://schemas.microsoft.com/office/drawing/2014/main" id="{51753CF0-F3E1-FC8D-A3A7-A3DB06D6C500}"/>
              </a:ext>
            </a:extLst>
          </p:cNvPr>
          <p:cNvSpPr>
            <a:spLocks noGrp="1"/>
          </p:cNvSpPr>
          <p:nvPr>
            <p:ph idx="1"/>
          </p:nvPr>
        </p:nvSpPr>
        <p:spPr>
          <a:xfrm>
            <a:off x="838200" y="1439056"/>
            <a:ext cx="10515600" cy="4737907"/>
          </a:xfrm>
        </p:spPr>
        <p:txBody>
          <a:bodyPr>
            <a:noAutofit/>
          </a:bodyPr>
          <a:lstStyle/>
          <a:p>
            <a:pPr>
              <a:lnSpc>
                <a:spcPct val="100000"/>
              </a:lnSpc>
            </a:pPr>
            <a:r>
              <a:rPr lang="en-US" dirty="0"/>
              <a:t>FX Construction [</a:t>
            </a:r>
            <a:r>
              <a:rPr lang="en-US" dirty="0">
                <a:solidFill>
                  <a:srgbClr val="0000FF"/>
                </a:solidFill>
              </a:rPr>
              <a:t>KR96</a:t>
            </a:r>
            <a:r>
              <a:rPr lang="en-US" dirty="0"/>
              <a:t>,</a:t>
            </a:r>
            <a:r>
              <a:rPr lang="en-US" dirty="0">
                <a:solidFill>
                  <a:srgbClr val="0000FF"/>
                </a:solidFill>
              </a:rPr>
              <a:t> KR01</a:t>
            </a:r>
            <a:r>
              <a:rPr lang="en-US" dirty="0"/>
              <a:t>]</a:t>
            </a:r>
          </a:p>
          <a:p>
            <a:pPr marL="0" indent="0">
              <a:lnSpc>
                <a:spcPct val="150000"/>
              </a:lnSpc>
              <a:spcBef>
                <a:spcPts val="1500"/>
              </a:spcBef>
              <a:buNone/>
            </a:pPr>
            <a:endParaRPr lang="en-US" dirty="0"/>
          </a:p>
          <a:p>
            <a:pPr>
              <a:lnSpc>
                <a:spcPct val="100000"/>
              </a:lnSpc>
            </a:pPr>
            <a:r>
              <a:rPr lang="en-US" dirty="0"/>
              <a:t>Classical Security of FX in the ICM</a:t>
            </a:r>
            <a:r>
              <a:rPr lang="zh-CN" altLang="en-US" dirty="0"/>
              <a:t> </a:t>
            </a:r>
            <a:r>
              <a:rPr lang="en-US" altLang="zh-CN" dirty="0"/>
              <a:t>(Tight)</a:t>
            </a:r>
          </a:p>
          <a:p>
            <a:pPr>
              <a:lnSpc>
                <a:spcPct val="150000"/>
              </a:lnSpc>
            </a:pPr>
            <a:endParaRPr lang="en-US" dirty="0"/>
          </a:p>
          <a:p>
            <a:pPr>
              <a:lnSpc>
                <a:spcPct val="100000"/>
              </a:lnSpc>
            </a:pPr>
            <a:r>
              <a:rPr lang="en-US" dirty="0">
                <a:solidFill>
                  <a:srgbClr val="B00000"/>
                </a:solidFill>
              </a:rPr>
              <a:t>Why FX? </a:t>
            </a:r>
          </a:p>
          <a:p>
            <a:pPr lvl="1">
              <a:lnSpc>
                <a:spcPct val="100000"/>
              </a:lnSpc>
            </a:pPr>
            <a:r>
              <a:rPr lang="en-US" dirty="0"/>
              <a:t>Canonical key-length extension construction: Reuse an existing cipher for higher effective security</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A130C66E-490C-16D6-5A1D-0BB18171CB1B}"/>
                  </a:ext>
                </a:extLst>
              </p:cNvPr>
              <p:cNvSpPr txBox="1"/>
              <p:nvPr/>
            </p:nvSpPr>
            <p:spPr>
              <a:xfrm>
                <a:off x="1643407" y="2125827"/>
                <a:ext cx="9480222" cy="522322"/>
              </a:xfrm>
              <a:prstGeom prst="rect">
                <a:avLst/>
              </a:prstGeom>
              <a:solidFill>
                <a:schemeClr val="tx2">
                  <a:lumMod val="10000"/>
                  <a:lumOff val="90000"/>
                </a:schemeClr>
              </a:solidFill>
            </p:spPr>
            <p:txBody>
              <a:bodyPr wrap="square" rtlCol="0">
                <a:spAutoFit/>
              </a:bodyPr>
              <a:lstStyle/>
              <a:p>
                <a:pPr/>
                <a14:m>
                  <m:oMathPara xmlns:m="http://schemas.openxmlformats.org/officeDocument/2006/math">
                    <m:oMath>
                      <m:sSubSup>
                        <m:sSubSupPr>
                          <m:ctrlPr>
                            <a:rPr lang="en-US" sz="2400">
                              <a:latin typeface="Cambria Math" panose="02040503050406030204" pitchFamily="18" charset="0"/>
                            </a:rPr>
                          </m:ctrlPr>
                        </m:sSubSupPr>
                        <m:e>
                          <m:r>
                            <m:rPr>
                              <m:sty m:val="p"/>
                            </m:rPr>
                            <a:rPr lang="en-US" sz="2400">
                              <a:latin typeface="Cambria Math" panose="02040503050406030204" pitchFamily="18" charset="0"/>
                            </a:rPr>
                            <m:t>FX</m:t>
                          </m:r>
                        </m:e>
                        <m:sub>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0</m:t>
                              </m:r>
                            </m:sub>
                          </m:sSub>
                          <m:r>
                            <a:rPr 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1</m:t>
                              </m:r>
                            </m:sub>
                          </m:sSub>
                          <m:r>
                            <a:rPr 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2</m:t>
                              </m:r>
                            </m:sub>
                          </m:sSub>
                        </m:sub>
                        <m:sup>
                          <m:r>
                            <a:rPr lang="en-US" sz="2400">
                              <a:latin typeface="Cambria Math" panose="02040503050406030204" pitchFamily="18" charset="0"/>
                            </a:rPr>
                            <m:t>𝐸</m:t>
                          </m:r>
                        </m:sup>
                      </m:sSubSup>
                      <m:d>
                        <m:dPr>
                          <m:ctrlPr>
                            <a:rPr lang="en-US" sz="2400">
                              <a:latin typeface="Cambria Math" panose="02040503050406030204" pitchFamily="18" charset="0"/>
                            </a:rPr>
                          </m:ctrlPr>
                        </m:dPr>
                        <m:e>
                          <m:r>
                            <a:rPr lang="en-US" sz="2400">
                              <a:latin typeface="Cambria Math" panose="02040503050406030204" pitchFamily="18" charset="0"/>
                            </a:rPr>
                            <m:t>𝑥</m:t>
                          </m:r>
                        </m:e>
                      </m:d>
                      <m:r>
                        <a:rPr 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𝐸</m:t>
                          </m:r>
                        </m:e>
                        <m:sub>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0</m:t>
                              </m:r>
                            </m:sub>
                          </m:sSub>
                        </m:sub>
                      </m:sSub>
                      <m:d>
                        <m:dPr>
                          <m:ctrlPr>
                            <a:rPr lang="en-US" sz="2400">
                              <a:latin typeface="Cambria Math" panose="02040503050406030204" pitchFamily="18" charset="0"/>
                            </a:rPr>
                          </m:ctrlPr>
                        </m:dPr>
                        <m:e>
                          <m:r>
                            <a:rPr lang="en-US" sz="2400">
                              <a:latin typeface="Cambria Math" panose="02040503050406030204" pitchFamily="18" charset="0"/>
                            </a:rPr>
                            <m:t>𝑥</m:t>
                          </m:r>
                          <m:r>
                            <a:rPr lang="zh-CN" alt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1</m:t>
                              </m:r>
                            </m:sub>
                          </m:sSub>
                        </m:e>
                      </m:d>
                      <m:r>
                        <a:rPr lang="zh-CN" alt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2</m:t>
                          </m:r>
                        </m:sub>
                      </m:sSub>
                    </m:oMath>
                  </m:oMathPara>
                </a14:m>
                <a:endParaRPr lang="en-US" sz="2400" dirty="0">
                  <a:latin typeface="Cambria Math" panose="02040503050406030204" pitchFamily="18" charset="0"/>
                </a:endParaRPr>
              </a:p>
            </p:txBody>
          </p:sp>
        </mc:Choice>
        <mc:Fallback xmlns="">
          <p:sp>
            <p:nvSpPr>
              <p:cNvPr id="4" name="TextBox 3">
                <a:extLst>
                  <a:ext uri="{FF2B5EF4-FFF2-40B4-BE49-F238E27FC236}">
                    <a16:creationId xmlns:a16="http://schemas.microsoft.com/office/drawing/2014/main" id="{A130C66E-490C-16D6-5A1D-0BB18171CB1B}"/>
                  </a:ext>
                </a:extLst>
              </p:cNvPr>
              <p:cNvSpPr txBox="1">
                <a:spLocks noRot="1" noChangeAspect="1" noMove="1" noResize="1" noEditPoints="1" noAdjustHandles="1" noChangeArrowheads="1" noChangeShapeType="1" noTextEdit="1"/>
              </p:cNvSpPr>
              <p:nvPr/>
            </p:nvSpPr>
            <p:spPr>
              <a:xfrm>
                <a:off x="1643407" y="2125827"/>
                <a:ext cx="9480222" cy="52232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51E5CC9-2830-1335-DC07-FA63547EBDFC}"/>
                  </a:ext>
                </a:extLst>
              </p:cNvPr>
              <p:cNvSpPr txBox="1"/>
              <p:nvPr/>
            </p:nvSpPr>
            <p:spPr>
              <a:xfrm>
                <a:off x="1643407" y="3476051"/>
                <a:ext cx="9480222" cy="492058"/>
              </a:xfrm>
              <a:prstGeom prst="rect">
                <a:avLst/>
              </a:prstGeom>
              <a:solidFill>
                <a:schemeClr val="tx2">
                  <a:lumMod val="10000"/>
                  <a:lumOff val="90000"/>
                </a:schemeClr>
              </a:solidFill>
            </p:spPr>
            <p:txBody>
              <a:bodyPr wrap="square" rtlCol="0">
                <a:spAutoFit/>
              </a:bodyPr>
              <a:lstStyle/>
              <a:p>
                <a:pPr lvl="1"/>
                <a14:m>
                  <m:oMathPara xmlns:m="http://schemas.openxmlformats.org/officeDocument/2006/math">
                    <m:oMathParaPr>
                      <m:jc m:val="center"/>
                    </m:oMathParaPr>
                    <m:oMath>
                      <m:sSubSup>
                        <m:sSubSupPr>
                          <m:ctrlPr>
                            <a:rPr lang="en-US" sz="2400">
                              <a:latin typeface="Cambria Math" panose="02040503050406030204" pitchFamily="18" charset="0"/>
                            </a:rPr>
                          </m:ctrlPr>
                        </m:sSubSupPr>
                        <m:e>
                          <m:r>
                            <m:rPr>
                              <m:sty m:val="p"/>
                            </m:rPr>
                            <a:rPr lang="en-US" sz="2400">
                              <a:latin typeface="Cambria Math" panose="02040503050406030204" pitchFamily="18" charset="0"/>
                            </a:rPr>
                            <m:t>Adv</m:t>
                          </m:r>
                        </m:e>
                        <m:sub>
                          <m:r>
                            <m:rPr>
                              <m:sty m:val="p"/>
                            </m:rPr>
                            <a:rPr lang="en-US" sz="2400">
                              <a:latin typeface="Cambria Math" panose="02040503050406030204" pitchFamily="18" charset="0"/>
                            </a:rPr>
                            <m:t>FX</m:t>
                          </m:r>
                        </m:sub>
                        <m:sup>
                          <m:r>
                            <m:rPr>
                              <m:sty m:val="p"/>
                            </m:rPr>
                            <a:rPr lang="en-US" sz="2400">
                              <a:latin typeface="Cambria Math" panose="02040503050406030204" pitchFamily="18" charset="0"/>
                            </a:rPr>
                            <m:t>SPRP</m:t>
                          </m:r>
                        </m:sup>
                      </m:sSubSup>
                      <m:r>
                        <a:rPr 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m:rPr>
                              <m:sty m:val="p"/>
                            </m:rPr>
                            <a:rPr lang="en-US" sz="2400">
                              <a:latin typeface="Cambria Math" panose="02040503050406030204" pitchFamily="18" charset="0"/>
                            </a:rPr>
                            <m:t>FX</m:t>
                          </m:r>
                        </m:sub>
                      </m:sSub>
                      <m:r>
                        <a:rPr lang="en-US" sz="2400" b="0" i="0" smtClean="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𝐸</m:t>
                          </m:r>
                        </m:sub>
                      </m:sSub>
                      <m:r>
                        <a:rPr lang="en-US" sz="2400">
                          <a:latin typeface="Cambria Math" panose="02040503050406030204" pitchFamily="18" charset="0"/>
                        </a:rPr>
                        <m:t>)</m:t>
                      </m:r>
                      <m:r>
                        <a:rPr lang="zh-CN" altLang="en-US" sz="2400">
                          <a:latin typeface="Cambria Math" panose="02040503050406030204" pitchFamily="18" charset="0"/>
                        </a:rPr>
                        <m:t>≤</m:t>
                      </m:r>
                      <m:r>
                        <a:rPr lang="en-US" altLang="zh-CN"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m:rPr>
                              <m:sty m:val="p"/>
                            </m:rPr>
                            <a:rPr lang="en-US" sz="2400">
                              <a:latin typeface="Cambria Math" panose="02040503050406030204" pitchFamily="18" charset="0"/>
                            </a:rPr>
                            <m:t>FX</m:t>
                          </m:r>
                        </m:sub>
                      </m:sSub>
                      <m:r>
                        <a:rPr lang="en-US" sz="2400" i="1" smtClean="0">
                          <a:latin typeface="Cambria Math" panose="02040503050406030204" pitchFamily="18" charset="0"/>
                          <a:ea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𝐸</m:t>
                          </m:r>
                        </m:sub>
                      </m:sSub>
                      <m:r>
                        <a:rPr lang="en-US" sz="2400">
                          <a:latin typeface="Cambria Math" panose="02040503050406030204" pitchFamily="18" charset="0"/>
                        </a:rPr>
                        <m:t>)⋅</m:t>
                      </m:r>
                      <m:sSup>
                        <m:sSupPr>
                          <m:ctrlPr>
                            <a:rPr lang="en-US" sz="2400">
                              <a:latin typeface="Cambria Math" panose="02040503050406030204" pitchFamily="18" charset="0"/>
                            </a:rPr>
                          </m:ctrlPr>
                        </m:sSupPr>
                        <m:e>
                          <m:r>
                            <a:rPr lang="en-US" sz="2400">
                              <a:latin typeface="Cambria Math" panose="02040503050406030204" pitchFamily="18" charset="0"/>
                            </a:rPr>
                            <m:t>2</m:t>
                          </m:r>
                        </m:e>
                        <m:sup>
                          <m:r>
                            <a:rPr lang="en-US" sz="2400">
                              <a:latin typeface="Cambria Math" panose="02040503050406030204" pitchFamily="18" charset="0"/>
                            </a:rPr>
                            <m:t>−</m:t>
                          </m:r>
                          <m:d>
                            <m:dPr>
                              <m:ctrlPr>
                                <a:rPr lang="en-US" sz="2400">
                                  <a:latin typeface="Cambria Math" panose="02040503050406030204" pitchFamily="18" charset="0"/>
                                </a:rPr>
                              </m:ctrlPr>
                            </m:dPr>
                            <m:e>
                              <m:r>
                                <a:rPr lang="en-US" sz="2400">
                                  <a:latin typeface="Cambria Math" panose="02040503050406030204" pitchFamily="18" charset="0"/>
                                </a:rPr>
                                <m:t>𝑚</m:t>
                              </m:r>
                              <m:r>
                                <a:rPr lang="en-US" sz="2400">
                                  <a:latin typeface="Cambria Math" panose="02040503050406030204" pitchFamily="18" charset="0"/>
                                </a:rPr>
                                <m:t>+</m:t>
                              </m:r>
                              <m:r>
                                <a:rPr lang="en-US" sz="2400">
                                  <a:latin typeface="Cambria Math" panose="02040503050406030204" pitchFamily="18" charset="0"/>
                                </a:rPr>
                                <m:t>𝑛</m:t>
                              </m:r>
                            </m:e>
                          </m:d>
                        </m:sup>
                      </m:sSup>
                    </m:oMath>
                  </m:oMathPara>
                </a14:m>
                <a:endParaRPr lang="en-US" sz="2400" dirty="0">
                  <a:latin typeface="Cambria Math" panose="02040503050406030204" pitchFamily="18" charset="0"/>
                </a:endParaRPr>
              </a:p>
            </p:txBody>
          </p:sp>
        </mc:Choice>
        <mc:Fallback xmlns="">
          <p:sp>
            <p:nvSpPr>
              <p:cNvPr id="5" name="TextBox 4">
                <a:extLst>
                  <a:ext uri="{FF2B5EF4-FFF2-40B4-BE49-F238E27FC236}">
                    <a16:creationId xmlns:a16="http://schemas.microsoft.com/office/drawing/2014/main" id="{151E5CC9-2830-1335-DC07-FA63547EBDFC}"/>
                  </a:ext>
                </a:extLst>
              </p:cNvPr>
              <p:cNvSpPr txBox="1">
                <a:spLocks noRot="1" noChangeAspect="1" noMove="1" noResize="1" noEditPoints="1" noAdjustHandles="1" noChangeArrowheads="1" noChangeShapeType="1" noTextEdit="1"/>
              </p:cNvSpPr>
              <p:nvPr/>
            </p:nvSpPr>
            <p:spPr>
              <a:xfrm>
                <a:off x="1643407" y="3476051"/>
                <a:ext cx="9480222" cy="492058"/>
              </a:xfrm>
              <a:prstGeom prst="rect">
                <a:avLst/>
              </a:prstGeom>
              <a:blipFill>
                <a:blip r:embed="rId4"/>
                <a:stretch>
                  <a:fillRect b="-15000"/>
                </a:stretch>
              </a:blipFill>
            </p:spPr>
            <p:txBody>
              <a:bodyPr/>
              <a:lstStyle/>
              <a:p>
                <a:r>
                  <a:rPr lang="en-US">
                    <a:noFill/>
                  </a:rPr>
                  <a:t> </a:t>
                </a:r>
              </a:p>
            </p:txBody>
          </p:sp>
        </mc:Fallback>
      </mc:AlternateContent>
      <p:sp>
        <p:nvSpPr>
          <p:cNvPr id="6" name="Slide Number Placeholder 5">
            <a:extLst>
              <a:ext uri="{FF2B5EF4-FFF2-40B4-BE49-F238E27FC236}">
                <a16:creationId xmlns:a16="http://schemas.microsoft.com/office/drawing/2014/main" id="{2ECE05AF-D5EF-5A37-B955-ECD75B929AC7}"/>
              </a:ext>
            </a:extLst>
          </p:cNvPr>
          <p:cNvSpPr>
            <a:spLocks noGrp="1"/>
          </p:cNvSpPr>
          <p:nvPr>
            <p:ph type="sldNum" sz="quarter" idx="12"/>
          </p:nvPr>
        </p:nvSpPr>
        <p:spPr/>
        <p:txBody>
          <a:bodyPr/>
          <a:lstStyle/>
          <a:p>
            <a:fld id="{29CA9D21-7259-944D-81B9-B1838266EDDF}" type="slidenum">
              <a:rPr lang="en-US" smtClean="0"/>
              <a:t>13</a:t>
            </a:fld>
            <a:endParaRPr lang="en-US"/>
          </a:p>
        </p:txBody>
      </p:sp>
    </p:spTree>
    <p:extLst>
      <p:ext uri="{BB962C8B-B14F-4D97-AF65-F5344CB8AC3E}">
        <p14:creationId xmlns:p14="http://schemas.microsoft.com/office/powerpoint/2010/main" val="2375932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EEA05-6365-7DD3-3F21-05DDEE981D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295853-8D43-4B91-4286-024F712E2F2A}"/>
              </a:ext>
            </a:extLst>
          </p:cNvPr>
          <p:cNvSpPr>
            <a:spLocks noGrp="1"/>
          </p:cNvSpPr>
          <p:nvPr>
            <p:ph type="title"/>
          </p:nvPr>
        </p:nvSpPr>
        <p:spPr/>
        <p:txBody>
          <a:bodyPr/>
          <a:lstStyle/>
          <a:p>
            <a:r>
              <a:rPr lang="en-US" dirty="0"/>
              <a:t>FX</a:t>
            </a:r>
          </a:p>
        </p:txBody>
      </p:sp>
      <p:sp>
        <p:nvSpPr>
          <p:cNvPr id="3" name="Content Placeholder 2">
            <a:extLst>
              <a:ext uri="{FF2B5EF4-FFF2-40B4-BE49-F238E27FC236}">
                <a16:creationId xmlns:a16="http://schemas.microsoft.com/office/drawing/2014/main" id="{98852CA6-D907-E292-7AA2-E6956D64E34A}"/>
              </a:ext>
            </a:extLst>
          </p:cNvPr>
          <p:cNvSpPr>
            <a:spLocks noGrp="1"/>
          </p:cNvSpPr>
          <p:nvPr>
            <p:ph idx="1"/>
          </p:nvPr>
        </p:nvSpPr>
        <p:spPr>
          <a:xfrm>
            <a:off x="838200" y="1439056"/>
            <a:ext cx="10515600" cy="4737907"/>
          </a:xfrm>
        </p:spPr>
        <p:txBody>
          <a:bodyPr>
            <a:noAutofit/>
          </a:bodyPr>
          <a:lstStyle/>
          <a:p>
            <a:pPr>
              <a:lnSpc>
                <a:spcPct val="100000"/>
              </a:lnSpc>
            </a:pPr>
            <a:r>
              <a:rPr lang="en-US" dirty="0"/>
              <a:t>FX Construction [</a:t>
            </a:r>
            <a:r>
              <a:rPr lang="en-US" dirty="0">
                <a:solidFill>
                  <a:srgbClr val="0000FF"/>
                </a:solidFill>
              </a:rPr>
              <a:t>KR96</a:t>
            </a:r>
            <a:r>
              <a:rPr lang="en-US" dirty="0"/>
              <a:t>,</a:t>
            </a:r>
            <a:r>
              <a:rPr lang="en-US" dirty="0">
                <a:solidFill>
                  <a:srgbClr val="0000FF"/>
                </a:solidFill>
              </a:rPr>
              <a:t> KR01</a:t>
            </a:r>
            <a:r>
              <a:rPr lang="en-US" dirty="0"/>
              <a:t>]</a:t>
            </a:r>
          </a:p>
          <a:p>
            <a:pPr marL="0" indent="0">
              <a:lnSpc>
                <a:spcPct val="150000"/>
              </a:lnSpc>
              <a:spcBef>
                <a:spcPts val="1500"/>
              </a:spcBef>
              <a:buNone/>
            </a:pPr>
            <a:endParaRPr lang="en-US" dirty="0"/>
          </a:p>
          <a:p>
            <a:pPr>
              <a:lnSpc>
                <a:spcPct val="100000"/>
              </a:lnSpc>
            </a:pPr>
            <a:r>
              <a:rPr lang="en-US" dirty="0"/>
              <a:t>Classical Security of FX in the ICM</a:t>
            </a:r>
            <a:r>
              <a:rPr lang="zh-CN" altLang="en-US" dirty="0"/>
              <a:t> </a:t>
            </a:r>
            <a:r>
              <a:rPr lang="en-US" altLang="zh-CN" dirty="0"/>
              <a:t>(Tight)</a:t>
            </a:r>
          </a:p>
          <a:p>
            <a:pPr>
              <a:lnSpc>
                <a:spcPct val="150000"/>
              </a:lnSpc>
            </a:pPr>
            <a:endParaRPr lang="en-US" dirty="0"/>
          </a:p>
          <a:p>
            <a:pPr>
              <a:lnSpc>
                <a:spcPct val="100000"/>
              </a:lnSpc>
            </a:pPr>
            <a:r>
              <a:rPr lang="en-US" dirty="0">
                <a:solidFill>
                  <a:srgbClr val="B00000"/>
                </a:solidFill>
              </a:rPr>
              <a:t>Post-Quantum Security of FX in the QICM</a:t>
            </a:r>
            <a:endParaRPr lang="en-US" dirty="0">
              <a:solidFill>
                <a:schemeClr val="accent5">
                  <a:lumMod val="60000"/>
                  <a:lumOff val="40000"/>
                </a:schemeClr>
              </a:solidFill>
            </a:endParaRPr>
          </a:p>
          <a:p>
            <a:pPr marL="0" indent="0">
              <a:lnSpc>
                <a:spcPct val="100000"/>
              </a:lnSpc>
              <a:buNone/>
            </a:pPr>
            <a:endParaRPr lang="en-US" dirty="0"/>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890B8A0F-37C8-1FF8-7F5B-A778C59170FB}"/>
                  </a:ext>
                </a:extLst>
              </p:cNvPr>
              <p:cNvSpPr txBox="1"/>
              <p:nvPr/>
            </p:nvSpPr>
            <p:spPr>
              <a:xfrm>
                <a:off x="1643407" y="2125827"/>
                <a:ext cx="9480222" cy="522322"/>
              </a:xfrm>
              <a:prstGeom prst="rect">
                <a:avLst/>
              </a:prstGeom>
              <a:solidFill>
                <a:schemeClr val="tx2">
                  <a:lumMod val="10000"/>
                  <a:lumOff val="90000"/>
                </a:schemeClr>
              </a:solidFill>
            </p:spPr>
            <p:txBody>
              <a:bodyPr wrap="square" rtlCol="0">
                <a:spAutoFit/>
              </a:bodyPr>
              <a:lstStyle/>
              <a:p>
                <a:pPr/>
                <a14:m>
                  <m:oMathPara xmlns:m="http://schemas.openxmlformats.org/officeDocument/2006/math">
                    <m:oMath>
                      <m:sSubSup>
                        <m:sSubSupPr>
                          <m:ctrlPr>
                            <a:rPr lang="en-US" sz="2400">
                              <a:latin typeface="Cambria Math" panose="02040503050406030204" pitchFamily="18" charset="0"/>
                            </a:rPr>
                          </m:ctrlPr>
                        </m:sSubSupPr>
                        <m:e>
                          <m:r>
                            <m:rPr>
                              <m:sty m:val="p"/>
                            </m:rPr>
                            <a:rPr lang="en-US" sz="2400">
                              <a:latin typeface="Cambria Math" panose="02040503050406030204" pitchFamily="18" charset="0"/>
                            </a:rPr>
                            <m:t>FX</m:t>
                          </m:r>
                        </m:e>
                        <m:sub>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0</m:t>
                              </m:r>
                            </m:sub>
                          </m:sSub>
                          <m:r>
                            <a:rPr 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1</m:t>
                              </m:r>
                            </m:sub>
                          </m:sSub>
                          <m:r>
                            <a:rPr 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2</m:t>
                              </m:r>
                            </m:sub>
                          </m:sSub>
                        </m:sub>
                        <m:sup>
                          <m:r>
                            <a:rPr lang="en-US" sz="2400">
                              <a:latin typeface="Cambria Math" panose="02040503050406030204" pitchFamily="18" charset="0"/>
                            </a:rPr>
                            <m:t>𝐸</m:t>
                          </m:r>
                        </m:sup>
                      </m:sSubSup>
                      <m:d>
                        <m:dPr>
                          <m:ctrlPr>
                            <a:rPr lang="en-US" sz="2400">
                              <a:latin typeface="Cambria Math" panose="02040503050406030204" pitchFamily="18" charset="0"/>
                            </a:rPr>
                          </m:ctrlPr>
                        </m:dPr>
                        <m:e>
                          <m:r>
                            <a:rPr lang="en-US" sz="2400">
                              <a:latin typeface="Cambria Math" panose="02040503050406030204" pitchFamily="18" charset="0"/>
                            </a:rPr>
                            <m:t>𝑥</m:t>
                          </m:r>
                        </m:e>
                      </m:d>
                      <m:r>
                        <a:rPr 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𝐸</m:t>
                          </m:r>
                        </m:e>
                        <m:sub>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0</m:t>
                              </m:r>
                            </m:sub>
                          </m:sSub>
                        </m:sub>
                      </m:sSub>
                      <m:d>
                        <m:dPr>
                          <m:ctrlPr>
                            <a:rPr lang="en-US" sz="2400">
                              <a:latin typeface="Cambria Math" panose="02040503050406030204" pitchFamily="18" charset="0"/>
                            </a:rPr>
                          </m:ctrlPr>
                        </m:dPr>
                        <m:e>
                          <m:r>
                            <a:rPr lang="en-US" sz="2400">
                              <a:latin typeface="Cambria Math" panose="02040503050406030204" pitchFamily="18" charset="0"/>
                            </a:rPr>
                            <m:t>𝑥</m:t>
                          </m:r>
                          <m:r>
                            <a:rPr lang="zh-CN" alt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1</m:t>
                              </m:r>
                            </m:sub>
                          </m:sSub>
                        </m:e>
                      </m:d>
                      <m:r>
                        <a:rPr lang="zh-CN" alt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2</m:t>
                          </m:r>
                        </m:sub>
                      </m:sSub>
                    </m:oMath>
                  </m:oMathPara>
                </a14:m>
                <a:endParaRPr lang="en-US" sz="2400" dirty="0">
                  <a:latin typeface="Cambria Math" panose="02040503050406030204" pitchFamily="18" charset="0"/>
                </a:endParaRPr>
              </a:p>
            </p:txBody>
          </p:sp>
        </mc:Choice>
        <mc:Fallback xmlns="">
          <p:sp>
            <p:nvSpPr>
              <p:cNvPr id="4" name="TextBox 3">
                <a:extLst>
                  <a:ext uri="{FF2B5EF4-FFF2-40B4-BE49-F238E27FC236}">
                    <a16:creationId xmlns:a16="http://schemas.microsoft.com/office/drawing/2014/main" id="{A130C66E-490C-16D6-5A1D-0BB18171CB1B}"/>
                  </a:ext>
                </a:extLst>
              </p:cNvPr>
              <p:cNvSpPr txBox="1">
                <a:spLocks noRot="1" noChangeAspect="1" noMove="1" noResize="1" noEditPoints="1" noAdjustHandles="1" noChangeArrowheads="1" noChangeShapeType="1" noTextEdit="1"/>
              </p:cNvSpPr>
              <p:nvPr/>
            </p:nvSpPr>
            <p:spPr>
              <a:xfrm>
                <a:off x="1643407" y="2125827"/>
                <a:ext cx="9480222" cy="52232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FAA30EE-AEF0-658C-DB2A-A2F23CBDC10F}"/>
                  </a:ext>
                </a:extLst>
              </p:cNvPr>
              <p:cNvSpPr txBox="1"/>
              <p:nvPr/>
            </p:nvSpPr>
            <p:spPr>
              <a:xfrm>
                <a:off x="1643407" y="3476051"/>
                <a:ext cx="9480222" cy="492058"/>
              </a:xfrm>
              <a:prstGeom prst="rect">
                <a:avLst/>
              </a:prstGeom>
              <a:solidFill>
                <a:schemeClr val="tx2">
                  <a:lumMod val="10000"/>
                  <a:lumOff val="90000"/>
                </a:schemeClr>
              </a:solidFill>
            </p:spPr>
            <p:txBody>
              <a:bodyPr wrap="square" rtlCol="0">
                <a:spAutoFit/>
              </a:bodyPr>
              <a:lstStyle/>
              <a:p>
                <a:pPr lvl="1"/>
                <a14:m>
                  <m:oMathPara xmlns:m="http://schemas.openxmlformats.org/officeDocument/2006/math">
                    <m:oMathParaPr>
                      <m:jc m:val="center"/>
                    </m:oMathParaPr>
                    <m:oMath>
                      <m:sSubSup>
                        <m:sSubSupPr>
                          <m:ctrlPr>
                            <a:rPr lang="en-US" sz="2400">
                              <a:latin typeface="Cambria Math" panose="02040503050406030204" pitchFamily="18" charset="0"/>
                            </a:rPr>
                          </m:ctrlPr>
                        </m:sSubSupPr>
                        <m:e>
                          <m:r>
                            <m:rPr>
                              <m:sty m:val="p"/>
                            </m:rPr>
                            <a:rPr lang="en-US" sz="2400">
                              <a:latin typeface="Cambria Math" panose="02040503050406030204" pitchFamily="18" charset="0"/>
                            </a:rPr>
                            <m:t>Adv</m:t>
                          </m:r>
                        </m:e>
                        <m:sub>
                          <m:r>
                            <m:rPr>
                              <m:sty m:val="p"/>
                            </m:rPr>
                            <a:rPr lang="en-US" sz="2400">
                              <a:latin typeface="Cambria Math" panose="02040503050406030204" pitchFamily="18" charset="0"/>
                            </a:rPr>
                            <m:t>FX</m:t>
                          </m:r>
                        </m:sub>
                        <m:sup>
                          <m:r>
                            <m:rPr>
                              <m:sty m:val="p"/>
                            </m:rPr>
                            <a:rPr lang="en-US" sz="2400">
                              <a:latin typeface="Cambria Math" panose="02040503050406030204" pitchFamily="18" charset="0"/>
                            </a:rPr>
                            <m:t>SPRP</m:t>
                          </m:r>
                        </m:sup>
                      </m:sSubSup>
                      <m:r>
                        <a:rPr 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m:rPr>
                              <m:sty m:val="p"/>
                            </m:rPr>
                            <a:rPr lang="en-US" sz="2400">
                              <a:latin typeface="Cambria Math" panose="02040503050406030204" pitchFamily="18" charset="0"/>
                            </a:rPr>
                            <m:t>FX</m:t>
                          </m:r>
                        </m:sub>
                      </m:sSub>
                      <m:r>
                        <a:rPr lang="en-US" sz="2400" b="0" i="0" smtClean="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𝐸</m:t>
                          </m:r>
                        </m:sub>
                      </m:sSub>
                      <m:r>
                        <a:rPr lang="en-US" sz="2400">
                          <a:latin typeface="Cambria Math" panose="02040503050406030204" pitchFamily="18" charset="0"/>
                        </a:rPr>
                        <m:t>)</m:t>
                      </m:r>
                      <m:r>
                        <a:rPr lang="zh-CN" altLang="en-US" sz="2400">
                          <a:latin typeface="Cambria Math" panose="02040503050406030204" pitchFamily="18" charset="0"/>
                        </a:rPr>
                        <m:t>≤</m:t>
                      </m:r>
                      <m:r>
                        <a:rPr lang="en-US" altLang="zh-CN"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m:rPr>
                              <m:sty m:val="p"/>
                            </m:rPr>
                            <a:rPr lang="en-US" sz="2400">
                              <a:latin typeface="Cambria Math" panose="02040503050406030204" pitchFamily="18" charset="0"/>
                            </a:rPr>
                            <m:t>FX</m:t>
                          </m:r>
                        </m:sub>
                      </m:sSub>
                      <m:r>
                        <a:rPr lang="en-US" sz="2400" i="1" smtClean="0">
                          <a:latin typeface="Cambria Math" panose="02040503050406030204" pitchFamily="18" charset="0"/>
                          <a:ea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𝐸</m:t>
                          </m:r>
                        </m:sub>
                      </m:sSub>
                      <m:r>
                        <a:rPr lang="en-US" sz="2400">
                          <a:latin typeface="Cambria Math" panose="02040503050406030204" pitchFamily="18" charset="0"/>
                        </a:rPr>
                        <m:t>)⋅</m:t>
                      </m:r>
                      <m:sSup>
                        <m:sSupPr>
                          <m:ctrlPr>
                            <a:rPr lang="en-US" sz="2400">
                              <a:latin typeface="Cambria Math" panose="02040503050406030204" pitchFamily="18" charset="0"/>
                            </a:rPr>
                          </m:ctrlPr>
                        </m:sSupPr>
                        <m:e>
                          <m:r>
                            <a:rPr lang="en-US" sz="2400">
                              <a:latin typeface="Cambria Math" panose="02040503050406030204" pitchFamily="18" charset="0"/>
                            </a:rPr>
                            <m:t>2</m:t>
                          </m:r>
                        </m:e>
                        <m:sup>
                          <m:r>
                            <a:rPr lang="en-US" sz="2400">
                              <a:latin typeface="Cambria Math" panose="02040503050406030204" pitchFamily="18" charset="0"/>
                            </a:rPr>
                            <m:t>−</m:t>
                          </m:r>
                          <m:d>
                            <m:dPr>
                              <m:ctrlPr>
                                <a:rPr lang="en-US" sz="2400">
                                  <a:latin typeface="Cambria Math" panose="02040503050406030204" pitchFamily="18" charset="0"/>
                                </a:rPr>
                              </m:ctrlPr>
                            </m:dPr>
                            <m:e>
                              <m:r>
                                <a:rPr lang="en-US" sz="2400">
                                  <a:latin typeface="Cambria Math" panose="02040503050406030204" pitchFamily="18" charset="0"/>
                                </a:rPr>
                                <m:t>𝑚</m:t>
                              </m:r>
                              <m:r>
                                <a:rPr lang="en-US" sz="2400">
                                  <a:latin typeface="Cambria Math" panose="02040503050406030204" pitchFamily="18" charset="0"/>
                                </a:rPr>
                                <m:t>+</m:t>
                              </m:r>
                              <m:r>
                                <a:rPr lang="en-US" sz="2400">
                                  <a:latin typeface="Cambria Math" panose="02040503050406030204" pitchFamily="18" charset="0"/>
                                </a:rPr>
                                <m:t>𝑛</m:t>
                              </m:r>
                            </m:e>
                          </m:d>
                        </m:sup>
                      </m:sSup>
                    </m:oMath>
                  </m:oMathPara>
                </a14:m>
                <a:endParaRPr lang="en-US" sz="2400" dirty="0">
                  <a:latin typeface="Cambria Math" panose="02040503050406030204" pitchFamily="18" charset="0"/>
                </a:endParaRPr>
              </a:p>
            </p:txBody>
          </p:sp>
        </mc:Choice>
        <mc:Fallback xmlns="">
          <p:sp>
            <p:nvSpPr>
              <p:cNvPr id="5" name="TextBox 4">
                <a:extLst>
                  <a:ext uri="{FF2B5EF4-FFF2-40B4-BE49-F238E27FC236}">
                    <a16:creationId xmlns:a16="http://schemas.microsoft.com/office/drawing/2014/main" id="{151E5CC9-2830-1335-DC07-FA63547EBDFC}"/>
                  </a:ext>
                </a:extLst>
              </p:cNvPr>
              <p:cNvSpPr txBox="1">
                <a:spLocks noRot="1" noChangeAspect="1" noMove="1" noResize="1" noEditPoints="1" noAdjustHandles="1" noChangeArrowheads="1" noChangeShapeType="1" noTextEdit="1"/>
              </p:cNvSpPr>
              <p:nvPr/>
            </p:nvSpPr>
            <p:spPr>
              <a:xfrm>
                <a:off x="1643407" y="3476051"/>
                <a:ext cx="9480222" cy="492058"/>
              </a:xfrm>
              <a:prstGeom prst="rect">
                <a:avLst/>
              </a:prstGeom>
              <a:blipFill>
                <a:blip r:embed="rId4"/>
                <a:stretch>
                  <a:fillRect b="-15000"/>
                </a:stretch>
              </a:blipFill>
            </p:spPr>
            <p:txBody>
              <a:bodyPr/>
              <a:lstStyle/>
              <a:p>
                <a:r>
                  <a:rPr lang="en-US">
                    <a:noFill/>
                  </a:rPr>
                  <a:t> </a:t>
                </a:r>
              </a:p>
            </p:txBody>
          </p:sp>
        </mc:Fallback>
      </mc:AlternateContent>
      <p:sp>
        <p:nvSpPr>
          <p:cNvPr id="6" name="Slide Number Placeholder 5">
            <a:extLst>
              <a:ext uri="{FF2B5EF4-FFF2-40B4-BE49-F238E27FC236}">
                <a16:creationId xmlns:a16="http://schemas.microsoft.com/office/drawing/2014/main" id="{D9A002FA-E81C-C9B0-6BB0-4E518E76BE03}"/>
              </a:ext>
            </a:extLst>
          </p:cNvPr>
          <p:cNvSpPr>
            <a:spLocks noGrp="1"/>
          </p:cNvSpPr>
          <p:nvPr>
            <p:ph type="sldNum" sz="quarter" idx="12"/>
          </p:nvPr>
        </p:nvSpPr>
        <p:spPr/>
        <p:txBody>
          <a:bodyPr/>
          <a:lstStyle/>
          <a:p>
            <a:fld id="{29CA9D21-7259-944D-81B9-B1838266EDDF}" type="slidenum">
              <a:rPr lang="en-US" smtClean="0"/>
              <a:t>14</a:t>
            </a:fld>
            <a:endParaRPr lang="en-US"/>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B1945C80-4C01-BED8-D381-FB19D7269CAF}"/>
                  </a:ext>
                </a:extLst>
              </p:cNvPr>
              <p:cNvSpPr txBox="1"/>
              <p:nvPr/>
            </p:nvSpPr>
            <p:spPr>
              <a:xfrm>
                <a:off x="1643407" y="4668407"/>
                <a:ext cx="9480222" cy="1237134"/>
              </a:xfrm>
              <a:prstGeom prst="rect">
                <a:avLst/>
              </a:prstGeom>
              <a:solidFill>
                <a:schemeClr val="tx2">
                  <a:lumMod val="10000"/>
                  <a:lumOff val="90000"/>
                </a:schemeClr>
              </a:solidFill>
            </p:spPr>
            <p:txBody>
              <a:bodyPr wrap="square" rtlCol="0">
                <a:spAutoFit/>
              </a:bodyPr>
              <a:lstStyle/>
              <a:p>
                <a:pPr/>
                <a14:m>
                  <m:oMathPara xmlns:m="http://schemas.openxmlformats.org/officeDocument/2006/math">
                    <m:oMathParaPr>
                      <m:jc m:val="center"/>
                    </m:oMathParaPr>
                    <m:oMath>
                      <m:sSubSup>
                        <m:sSubSupPr>
                          <m:ctrlPr>
                            <a:rPr lang="en-US" sz="2400">
                              <a:latin typeface="Cambria Math" panose="02040503050406030204" pitchFamily="18" charset="0"/>
                            </a:rPr>
                          </m:ctrlPr>
                        </m:sSubSupPr>
                        <m:e>
                          <m:r>
                            <m:rPr>
                              <m:sty m:val="p"/>
                            </m:rPr>
                            <a:rPr lang="en-US" sz="2400">
                              <a:latin typeface="Cambria Math" panose="02040503050406030204" pitchFamily="18" charset="0"/>
                            </a:rPr>
                            <m:t>Adv</m:t>
                          </m:r>
                        </m:e>
                        <m:sub>
                          <m:r>
                            <m:rPr>
                              <m:sty m:val="p"/>
                            </m:rPr>
                            <a:rPr lang="en-US" sz="2400">
                              <a:latin typeface="Cambria Math" panose="02040503050406030204" pitchFamily="18" charset="0"/>
                            </a:rPr>
                            <m:t>FX</m:t>
                          </m:r>
                        </m:sub>
                        <m:sup>
                          <m:r>
                            <m:rPr>
                              <m:sty m:val="p"/>
                            </m:rPr>
                            <a:rPr lang="en-US" sz="2400" b="0" i="0" smtClean="0">
                              <a:latin typeface="Cambria Math" panose="02040503050406030204" pitchFamily="18" charset="0"/>
                            </a:rPr>
                            <m:t>SPRP</m:t>
                          </m:r>
                        </m:sup>
                      </m:sSubSup>
                      <m:r>
                        <a:rPr lang="en-US" sz="2400" b="0" i="0" smtClean="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𝐶</m:t>
                          </m:r>
                        </m:sub>
                      </m:sSub>
                      <m:r>
                        <a:rPr lang="en-US" sz="2400" b="0" i="1" smtClean="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𝑄</m:t>
                          </m:r>
                        </m:sub>
                      </m:sSub>
                      <m:r>
                        <a:rPr lang="en-US" sz="2400" b="0" i="0" smtClean="0">
                          <a:latin typeface="Cambria Math" panose="02040503050406030204" pitchFamily="18" charset="0"/>
                        </a:rPr>
                        <m:t>)</m:t>
                      </m:r>
                      <m:r>
                        <a:rPr lang="zh-CN" altLang="en-US" sz="2400">
                          <a:latin typeface="Cambria Math" panose="02040503050406030204" pitchFamily="18" charset="0"/>
                        </a:rPr>
                        <m:t>≤</m:t>
                      </m:r>
                      <m:r>
                        <a:rPr lang="en-US" sz="2400">
                          <a:latin typeface="Cambria Math" panose="02040503050406030204" pitchFamily="18" charset="0"/>
                        </a:rPr>
                        <m:t>4</m:t>
                      </m:r>
                      <m:d>
                        <m:dPr>
                          <m:ctrlPr>
                            <a:rPr lang="en-US" sz="2400" i="1">
                              <a:latin typeface="Cambria Math" panose="02040503050406030204" pitchFamily="18" charset="0"/>
                            </a:rPr>
                          </m:ctrlPr>
                        </m:dPr>
                        <m:e>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𝐶</m:t>
                              </m:r>
                            </m:sub>
                          </m:sSub>
                          <m:rad>
                            <m:radPr>
                              <m:degHide m:val="on"/>
                              <m:ctrlPr>
                                <a:rPr lang="en-US" sz="2400" i="1">
                                  <a:latin typeface="Cambria Math" panose="02040503050406030204" pitchFamily="18" charset="0"/>
                                </a:rPr>
                              </m:ctrlPr>
                            </m:radPr>
                            <m:deg/>
                            <m:e>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𝑄</m:t>
                                  </m:r>
                                </m:sub>
                              </m:sSub>
                            </m:e>
                          </m:rad>
                          <m:r>
                            <a:rPr 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𝑄</m:t>
                              </m:r>
                            </m:sub>
                          </m:sSub>
                          <m:rad>
                            <m:radPr>
                              <m:degHide m:val="on"/>
                              <m:ctrlPr>
                                <a:rPr lang="en-US" sz="2400" i="1">
                                  <a:latin typeface="Cambria Math" panose="02040503050406030204" pitchFamily="18" charset="0"/>
                                </a:rPr>
                              </m:ctrlPr>
                            </m:radPr>
                            <m:deg/>
                            <m:e>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𝐶</m:t>
                                  </m:r>
                                </m:sub>
                              </m:sSub>
                            </m:e>
                          </m:rad>
                        </m:e>
                      </m:d>
                      <m:r>
                        <a:rPr lang="en-US" sz="2400">
                          <a:latin typeface="Cambria Math" panose="02040503050406030204" pitchFamily="18" charset="0"/>
                        </a:rPr>
                        <m:t>⋅</m:t>
                      </m:r>
                      <m:sSup>
                        <m:sSupPr>
                          <m:ctrlPr>
                            <a:rPr lang="en-US" sz="2400">
                              <a:latin typeface="Cambria Math" panose="02040503050406030204" pitchFamily="18" charset="0"/>
                            </a:rPr>
                          </m:ctrlPr>
                        </m:sSupPr>
                        <m:e>
                          <m:r>
                            <a:rPr lang="en-US" sz="2400">
                              <a:latin typeface="Cambria Math" panose="02040503050406030204" pitchFamily="18" charset="0"/>
                            </a:rPr>
                            <m:t>2</m:t>
                          </m:r>
                        </m:e>
                        <m:sup>
                          <m:r>
                            <a:rPr lang="en-US" sz="2400">
                              <a:latin typeface="Cambria Math" panose="02040503050406030204" pitchFamily="18" charset="0"/>
                            </a:rPr>
                            <m:t>−</m:t>
                          </m:r>
                          <m:d>
                            <m:dPr>
                              <m:ctrlPr>
                                <a:rPr lang="en-US" sz="2400">
                                  <a:latin typeface="Cambria Math" panose="02040503050406030204" pitchFamily="18" charset="0"/>
                                </a:rPr>
                              </m:ctrlPr>
                            </m:dPr>
                            <m:e>
                              <m:r>
                                <a:rPr lang="en-US" sz="2400">
                                  <a:latin typeface="Cambria Math" panose="02040503050406030204" pitchFamily="18" charset="0"/>
                                </a:rPr>
                                <m:t>𝑚</m:t>
                              </m:r>
                              <m:r>
                                <a:rPr lang="en-US" sz="2400">
                                  <a:latin typeface="Cambria Math" panose="02040503050406030204" pitchFamily="18" charset="0"/>
                                </a:rPr>
                                <m:t>+</m:t>
                              </m:r>
                              <m:r>
                                <a:rPr lang="en-US" sz="2400">
                                  <a:latin typeface="Cambria Math" panose="02040503050406030204" pitchFamily="18" charset="0"/>
                                </a:rPr>
                                <m:t>𝑛</m:t>
                              </m:r>
                            </m:e>
                          </m:d>
                          <m:r>
                            <m:rPr>
                              <m:lit/>
                            </m:rPr>
                            <a:rPr lang="en-US" sz="2400">
                              <a:latin typeface="Cambria Math" panose="02040503050406030204" pitchFamily="18" charset="0"/>
                            </a:rPr>
                            <m:t>/</m:t>
                          </m:r>
                          <m:r>
                            <a:rPr lang="en-US" sz="2400">
                              <a:latin typeface="Cambria Math" panose="02040503050406030204" pitchFamily="18" charset="0"/>
                            </a:rPr>
                            <m:t>2</m:t>
                          </m:r>
                        </m:sup>
                      </m:sSup>
                    </m:oMath>
                  </m:oMathPara>
                </a14:m>
                <a:endParaRPr lang="en-US" sz="2400" dirty="0">
                  <a:latin typeface="Cambria Math" panose="02040503050406030204" pitchFamily="18" charset="0"/>
                </a:endParaRPr>
              </a:p>
              <a:p>
                <a:pPr algn="ctr">
                  <a:lnSpc>
                    <a:spcPct val="150000"/>
                  </a:lnSpc>
                </a:pPr>
                <a:r>
                  <a:rPr lang="en-US" sz="2400" dirty="0"/>
                  <a:t>      </a:t>
                </a:r>
                <a14:m>
                  <m:oMath xmlns:m="http://schemas.openxmlformats.org/officeDocument/2006/math">
                    <m:sSubSup>
                      <m:sSubSupPr>
                        <m:ctrlPr>
                          <a:rPr lang="en-US" sz="2400">
                            <a:latin typeface="Cambria Math" panose="02040503050406030204" pitchFamily="18" charset="0"/>
                          </a:rPr>
                        </m:ctrlPr>
                      </m:sSubSupPr>
                      <m:e>
                        <m:r>
                          <m:rPr>
                            <m:sty m:val="p"/>
                          </m:rPr>
                          <a:rPr lang="en-US" sz="2400">
                            <a:latin typeface="Cambria Math" panose="02040503050406030204" pitchFamily="18" charset="0"/>
                          </a:rPr>
                          <m:t>Adv</m:t>
                        </m:r>
                      </m:e>
                      <m:sub>
                        <m:r>
                          <m:rPr>
                            <m:sty m:val="p"/>
                          </m:rPr>
                          <a:rPr lang="en-US" sz="2400">
                            <a:latin typeface="Cambria Math" panose="02040503050406030204" pitchFamily="18" charset="0"/>
                          </a:rPr>
                          <m:t>FX</m:t>
                        </m:r>
                      </m:sub>
                      <m:sup>
                        <m:r>
                          <m:rPr>
                            <m:sty m:val="p"/>
                          </m:rPr>
                          <a:rPr lang="en-US" sz="2400">
                            <a:latin typeface="Cambria Math" panose="02040503050406030204" pitchFamily="18" charset="0"/>
                          </a:rPr>
                          <m:t>SPRP</m:t>
                        </m:r>
                      </m:sup>
                    </m:sSubSup>
                    <m:r>
                      <a:rPr 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𝐶</m:t>
                        </m:r>
                      </m:sub>
                    </m:sSub>
                    <m:r>
                      <a:rPr lang="en-US" sz="2400" i="1">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𝑄</m:t>
                        </m:r>
                      </m:sub>
                    </m:sSub>
                    <m:r>
                      <a:rPr lang="en-US" sz="2400">
                        <a:latin typeface="Cambria Math" panose="02040503050406030204" pitchFamily="18" charset="0"/>
                      </a:rPr>
                      <m:t>)</m:t>
                    </m:r>
                    <m:r>
                      <a:rPr lang="zh-CN" altLang="en-US" sz="2400">
                        <a:latin typeface="Cambria Math" panose="02040503050406030204" pitchFamily="18" charset="0"/>
                      </a:rPr>
                      <m:t>≤</m:t>
                    </m:r>
                    <m:sSubSup>
                      <m:sSubSupPr>
                        <m:ctrlPr>
                          <a:rPr lang="en-US" sz="2400">
                            <a:latin typeface="Cambria Math" panose="02040503050406030204" pitchFamily="18" charset="0"/>
                          </a:rPr>
                        </m:ctrlPr>
                      </m:sSubSupPr>
                      <m:e>
                        <m:r>
                          <a:rPr lang="en-US" sz="2400">
                            <a:latin typeface="Cambria Math" panose="02040503050406030204" pitchFamily="18" charset="0"/>
                          </a:rPr>
                          <m:t>𝑞</m:t>
                        </m:r>
                      </m:e>
                      <m:sub>
                        <m:r>
                          <a:rPr lang="en-US" sz="2400">
                            <a:latin typeface="Cambria Math" panose="02040503050406030204" pitchFamily="18" charset="0"/>
                          </a:rPr>
                          <m:t>𝑄</m:t>
                        </m:r>
                      </m:sub>
                      <m:sup>
                        <m:r>
                          <a:rPr lang="en-US" sz="2400">
                            <a:latin typeface="Cambria Math" panose="02040503050406030204" pitchFamily="18" charset="0"/>
                          </a:rPr>
                          <m:t>2</m:t>
                        </m:r>
                      </m:sup>
                    </m:sSubSup>
                    <m:r>
                      <a:rPr lang="en-US" sz="2400">
                        <a:latin typeface="Cambria Math" panose="02040503050406030204" pitchFamily="18" charset="0"/>
                      </a:rPr>
                      <m:t>⋅</m:t>
                    </m:r>
                    <m:sSup>
                      <m:sSupPr>
                        <m:ctrlPr>
                          <a:rPr lang="en-US" sz="2400">
                            <a:latin typeface="Cambria Math" panose="02040503050406030204" pitchFamily="18" charset="0"/>
                          </a:rPr>
                        </m:ctrlPr>
                      </m:sSupPr>
                      <m:e>
                        <m:r>
                          <a:rPr lang="en-US" sz="2400">
                            <a:latin typeface="Cambria Math" panose="02040503050406030204" pitchFamily="18" charset="0"/>
                          </a:rPr>
                          <m:t>2</m:t>
                        </m:r>
                      </m:e>
                      <m:sup>
                        <m:r>
                          <a:rPr lang="en-US" sz="2400">
                            <a:latin typeface="Cambria Math" panose="02040503050406030204" pitchFamily="18" charset="0"/>
                          </a:rPr>
                          <m:t>−</m:t>
                        </m:r>
                        <m:r>
                          <a:rPr lang="en-US" sz="2400">
                            <a:latin typeface="Cambria Math" panose="02040503050406030204" pitchFamily="18" charset="0"/>
                          </a:rPr>
                          <m:t>𝑚</m:t>
                        </m:r>
                      </m:sup>
                    </m:sSup>
                  </m:oMath>
                </a14:m>
                <a:endParaRPr lang="en-US" sz="2400" dirty="0">
                  <a:latin typeface="Cambria Math" panose="02040503050406030204" pitchFamily="18" charset="0"/>
                </a:endParaRPr>
              </a:p>
            </p:txBody>
          </p:sp>
        </mc:Choice>
        <mc:Fallback xmlns="">
          <p:sp>
            <p:nvSpPr>
              <p:cNvPr id="7" name="TextBox 6">
                <a:extLst>
                  <a:ext uri="{FF2B5EF4-FFF2-40B4-BE49-F238E27FC236}">
                    <a16:creationId xmlns:a16="http://schemas.microsoft.com/office/drawing/2014/main" id="{B1945C80-4C01-BED8-D381-FB19D7269CAF}"/>
                  </a:ext>
                </a:extLst>
              </p:cNvPr>
              <p:cNvSpPr txBox="1">
                <a:spLocks noRot="1" noChangeAspect="1" noMove="1" noResize="1" noEditPoints="1" noAdjustHandles="1" noChangeArrowheads="1" noChangeShapeType="1" noTextEdit="1"/>
              </p:cNvSpPr>
              <p:nvPr/>
            </p:nvSpPr>
            <p:spPr>
              <a:xfrm>
                <a:off x="1643407" y="4668407"/>
                <a:ext cx="9480222" cy="1237134"/>
              </a:xfrm>
              <a:prstGeom prst="rect">
                <a:avLst/>
              </a:prstGeom>
              <a:blipFill>
                <a:blip r:embed="rId5"/>
                <a:stretch>
                  <a:fillRect b="-3030"/>
                </a:stretch>
              </a:blipFill>
            </p:spPr>
            <p:txBody>
              <a:bodyPr/>
              <a:lstStyle/>
              <a:p>
                <a:r>
                  <a:rPr lang="en-DK">
                    <a:noFill/>
                  </a:rPr>
                  <a:t> </a:t>
                </a:r>
              </a:p>
            </p:txBody>
          </p:sp>
        </mc:Fallback>
      </mc:AlternateContent>
    </p:spTree>
    <p:extLst>
      <p:ext uri="{BB962C8B-B14F-4D97-AF65-F5344CB8AC3E}">
        <p14:creationId xmlns:p14="http://schemas.microsoft.com/office/powerpoint/2010/main" val="660997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E510545C-3FD7-2264-A102-840B41CCC2A3}"/>
                  </a:ext>
                </a:extLst>
              </p:cNvPr>
              <p:cNvSpPr txBox="1"/>
              <p:nvPr/>
            </p:nvSpPr>
            <p:spPr>
              <a:xfrm>
                <a:off x="1258696" y="5244608"/>
                <a:ext cx="9480222" cy="1237134"/>
              </a:xfrm>
              <a:prstGeom prst="rect">
                <a:avLst/>
              </a:prstGeom>
              <a:solidFill>
                <a:schemeClr val="tx2">
                  <a:lumMod val="10000"/>
                  <a:lumOff val="90000"/>
                </a:schemeClr>
              </a:solidFill>
            </p:spPr>
            <p:txBody>
              <a:bodyPr wrap="square" rtlCol="0">
                <a:spAutoFit/>
              </a:bodyPr>
              <a:lstStyle/>
              <a:p>
                <a:pPr/>
                <a14:m>
                  <m:oMathPara xmlns:m="http://schemas.openxmlformats.org/officeDocument/2006/math">
                    <m:oMathParaPr>
                      <m:jc m:val="center"/>
                    </m:oMathParaPr>
                    <m:oMath>
                      <m:sSubSup>
                        <m:sSubSupPr>
                          <m:ctrlPr>
                            <a:rPr lang="en-US" sz="2400">
                              <a:latin typeface="Cambria Math" panose="02040503050406030204" pitchFamily="18" charset="0"/>
                            </a:rPr>
                          </m:ctrlPr>
                        </m:sSubSupPr>
                        <m:e>
                          <m:r>
                            <m:rPr>
                              <m:sty m:val="p"/>
                            </m:rPr>
                            <a:rPr lang="en-US" sz="2400">
                              <a:latin typeface="Cambria Math" panose="02040503050406030204" pitchFamily="18" charset="0"/>
                            </a:rPr>
                            <m:t>Adv</m:t>
                          </m:r>
                        </m:e>
                        <m:sub>
                          <m:r>
                            <m:rPr>
                              <m:sty m:val="p"/>
                            </m:rPr>
                            <a:rPr lang="en-US" sz="2400">
                              <a:latin typeface="Cambria Math" panose="02040503050406030204" pitchFamily="18" charset="0"/>
                            </a:rPr>
                            <m:t>FX</m:t>
                          </m:r>
                        </m:sub>
                        <m:sup>
                          <m:r>
                            <m:rPr>
                              <m:sty m:val="p"/>
                            </m:rPr>
                            <a:rPr lang="en-US" sz="2400" b="0" i="0" smtClean="0">
                              <a:latin typeface="Cambria Math" panose="02040503050406030204" pitchFamily="18" charset="0"/>
                            </a:rPr>
                            <m:t>SPRP</m:t>
                          </m:r>
                        </m:sup>
                      </m:sSubSup>
                      <m:r>
                        <a:rPr lang="en-US" sz="2400" b="0" i="0" smtClean="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𝐶</m:t>
                          </m:r>
                        </m:sub>
                      </m:sSub>
                      <m:r>
                        <a:rPr lang="en-US" sz="2400" b="0" i="1" smtClean="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𝑄</m:t>
                          </m:r>
                        </m:sub>
                      </m:sSub>
                      <m:r>
                        <a:rPr lang="en-US" sz="2400" b="0" i="0" smtClean="0">
                          <a:latin typeface="Cambria Math" panose="02040503050406030204" pitchFamily="18" charset="0"/>
                        </a:rPr>
                        <m:t>)</m:t>
                      </m:r>
                      <m:r>
                        <a:rPr lang="zh-CN" altLang="en-US" sz="2400">
                          <a:latin typeface="Cambria Math" panose="02040503050406030204" pitchFamily="18" charset="0"/>
                        </a:rPr>
                        <m:t>≤</m:t>
                      </m:r>
                      <m:r>
                        <a:rPr lang="en-US" sz="2400">
                          <a:latin typeface="Cambria Math" panose="02040503050406030204" pitchFamily="18" charset="0"/>
                        </a:rPr>
                        <m:t>4</m:t>
                      </m:r>
                      <m:d>
                        <m:dPr>
                          <m:ctrlPr>
                            <a:rPr lang="en-US" sz="2400" i="1">
                              <a:latin typeface="Cambria Math" panose="02040503050406030204" pitchFamily="18" charset="0"/>
                            </a:rPr>
                          </m:ctrlPr>
                        </m:dPr>
                        <m:e>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𝐶</m:t>
                              </m:r>
                            </m:sub>
                          </m:sSub>
                          <m:rad>
                            <m:radPr>
                              <m:degHide m:val="on"/>
                              <m:ctrlPr>
                                <a:rPr lang="en-US" sz="2400" i="1">
                                  <a:latin typeface="Cambria Math" panose="02040503050406030204" pitchFamily="18" charset="0"/>
                                </a:rPr>
                              </m:ctrlPr>
                            </m:radPr>
                            <m:deg/>
                            <m:e>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𝑄</m:t>
                                  </m:r>
                                </m:sub>
                              </m:sSub>
                            </m:e>
                          </m:rad>
                          <m:r>
                            <a:rPr 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𝑄</m:t>
                              </m:r>
                            </m:sub>
                          </m:sSub>
                          <m:rad>
                            <m:radPr>
                              <m:degHide m:val="on"/>
                              <m:ctrlPr>
                                <a:rPr lang="en-US" sz="2400" i="1">
                                  <a:latin typeface="Cambria Math" panose="02040503050406030204" pitchFamily="18" charset="0"/>
                                </a:rPr>
                              </m:ctrlPr>
                            </m:radPr>
                            <m:deg/>
                            <m:e>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𝐶</m:t>
                                  </m:r>
                                </m:sub>
                              </m:sSub>
                            </m:e>
                          </m:rad>
                        </m:e>
                      </m:d>
                      <m:r>
                        <a:rPr lang="en-US" sz="2400">
                          <a:latin typeface="Cambria Math" panose="02040503050406030204" pitchFamily="18" charset="0"/>
                        </a:rPr>
                        <m:t>⋅</m:t>
                      </m:r>
                      <m:sSup>
                        <m:sSupPr>
                          <m:ctrlPr>
                            <a:rPr lang="en-US" sz="2400">
                              <a:latin typeface="Cambria Math" panose="02040503050406030204" pitchFamily="18" charset="0"/>
                            </a:rPr>
                          </m:ctrlPr>
                        </m:sSupPr>
                        <m:e>
                          <m:r>
                            <a:rPr lang="en-US" sz="2400">
                              <a:latin typeface="Cambria Math" panose="02040503050406030204" pitchFamily="18" charset="0"/>
                            </a:rPr>
                            <m:t>2</m:t>
                          </m:r>
                        </m:e>
                        <m:sup>
                          <m:r>
                            <a:rPr lang="en-US" sz="2400">
                              <a:latin typeface="Cambria Math" panose="02040503050406030204" pitchFamily="18" charset="0"/>
                            </a:rPr>
                            <m:t>−</m:t>
                          </m:r>
                          <m:d>
                            <m:dPr>
                              <m:ctrlPr>
                                <a:rPr lang="en-US" sz="2400">
                                  <a:latin typeface="Cambria Math" panose="02040503050406030204" pitchFamily="18" charset="0"/>
                                </a:rPr>
                              </m:ctrlPr>
                            </m:dPr>
                            <m:e>
                              <m:r>
                                <a:rPr lang="en-US" sz="2400">
                                  <a:latin typeface="Cambria Math" panose="02040503050406030204" pitchFamily="18" charset="0"/>
                                </a:rPr>
                                <m:t>𝑚</m:t>
                              </m:r>
                              <m:r>
                                <a:rPr lang="en-US" sz="2400">
                                  <a:latin typeface="Cambria Math" panose="02040503050406030204" pitchFamily="18" charset="0"/>
                                </a:rPr>
                                <m:t>+</m:t>
                              </m:r>
                              <m:r>
                                <a:rPr lang="en-US" sz="2400">
                                  <a:latin typeface="Cambria Math" panose="02040503050406030204" pitchFamily="18" charset="0"/>
                                </a:rPr>
                                <m:t>𝑛</m:t>
                              </m:r>
                            </m:e>
                          </m:d>
                          <m:r>
                            <m:rPr>
                              <m:lit/>
                            </m:rPr>
                            <a:rPr lang="en-US" sz="2400">
                              <a:latin typeface="Cambria Math" panose="02040503050406030204" pitchFamily="18" charset="0"/>
                            </a:rPr>
                            <m:t>/</m:t>
                          </m:r>
                          <m:r>
                            <a:rPr lang="en-US" sz="2400">
                              <a:latin typeface="Cambria Math" panose="02040503050406030204" pitchFamily="18" charset="0"/>
                            </a:rPr>
                            <m:t>2</m:t>
                          </m:r>
                        </m:sup>
                      </m:sSup>
                    </m:oMath>
                  </m:oMathPara>
                </a14:m>
                <a:endParaRPr lang="en-US" sz="2400" dirty="0">
                  <a:latin typeface="Cambria Math" panose="02040503050406030204" pitchFamily="18" charset="0"/>
                </a:endParaRPr>
              </a:p>
              <a:p>
                <a:pPr algn="ctr">
                  <a:lnSpc>
                    <a:spcPct val="150000"/>
                  </a:lnSpc>
                </a:pPr>
                <a:r>
                  <a:rPr lang="en-US" sz="2400" dirty="0"/>
                  <a:t>      </a:t>
                </a:r>
                <a14:m>
                  <m:oMath xmlns:m="http://schemas.openxmlformats.org/officeDocument/2006/math">
                    <m:sSubSup>
                      <m:sSubSupPr>
                        <m:ctrlPr>
                          <a:rPr lang="en-US" sz="2400">
                            <a:latin typeface="Cambria Math" panose="02040503050406030204" pitchFamily="18" charset="0"/>
                          </a:rPr>
                        </m:ctrlPr>
                      </m:sSubSupPr>
                      <m:e>
                        <m:r>
                          <m:rPr>
                            <m:sty m:val="p"/>
                          </m:rPr>
                          <a:rPr lang="en-US" sz="2400">
                            <a:latin typeface="Cambria Math" panose="02040503050406030204" pitchFamily="18" charset="0"/>
                          </a:rPr>
                          <m:t>Adv</m:t>
                        </m:r>
                      </m:e>
                      <m:sub>
                        <m:r>
                          <m:rPr>
                            <m:sty m:val="p"/>
                          </m:rPr>
                          <a:rPr lang="en-US" sz="2400">
                            <a:latin typeface="Cambria Math" panose="02040503050406030204" pitchFamily="18" charset="0"/>
                          </a:rPr>
                          <m:t>FX</m:t>
                        </m:r>
                      </m:sub>
                      <m:sup>
                        <m:r>
                          <m:rPr>
                            <m:sty m:val="p"/>
                          </m:rPr>
                          <a:rPr lang="en-US" sz="2400">
                            <a:latin typeface="Cambria Math" panose="02040503050406030204" pitchFamily="18" charset="0"/>
                          </a:rPr>
                          <m:t>SPRP</m:t>
                        </m:r>
                      </m:sup>
                    </m:sSubSup>
                    <m:r>
                      <a:rPr 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𝐶</m:t>
                        </m:r>
                      </m:sub>
                    </m:sSub>
                    <m:r>
                      <a:rPr lang="en-US" sz="2400" i="1">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𝑄</m:t>
                        </m:r>
                      </m:sub>
                    </m:sSub>
                    <m:r>
                      <a:rPr lang="en-US" sz="2400">
                        <a:latin typeface="Cambria Math" panose="02040503050406030204" pitchFamily="18" charset="0"/>
                      </a:rPr>
                      <m:t>)</m:t>
                    </m:r>
                    <m:r>
                      <a:rPr lang="zh-CN" altLang="en-US" sz="2400">
                        <a:latin typeface="Cambria Math" panose="02040503050406030204" pitchFamily="18" charset="0"/>
                      </a:rPr>
                      <m:t>≤</m:t>
                    </m:r>
                    <m:sSubSup>
                      <m:sSubSupPr>
                        <m:ctrlPr>
                          <a:rPr lang="en-US" sz="2400">
                            <a:latin typeface="Cambria Math" panose="02040503050406030204" pitchFamily="18" charset="0"/>
                          </a:rPr>
                        </m:ctrlPr>
                      </m:sSubSupPr>
                      <m:e>
                        <m:r>
                          <a:rPr lang="en-US" sz="2400">
                            <a:latin typeface="Cambria Math" panose="02040503050406030204" pitchFamily="18" charset="0"/>
                          </a:rPr>
                          <m:t>𝑞</m:t>
                        </m:r>
                      </m:e>
                      <m:sub>
                        <m:r>
                          <a:rPr lang="en-US" sz="2400">
                            <a:latin typeface="Cambria Math" panose="02040503050406030204" pitchFamily="18" charset="0"/>
                          </a:rPr>
                          <m:t>𝑄</m:t>
                        </m:r>
                      </m:sub>
                      <m:sup>
                        <m:r>
                          <a:rPr lang="en-US" sz="2400">
                            <a:latin typeface="Cambria Math" panose="02040503050406030204" pitchFamily="18" charset="0"/>
                          </a:rPr>
                          <m:t>2</m:t>
                        </m:r>
                      </m:sup>
                    </m:sSubSup>
                    <m:r>
                      <a:rPr lang="en-US" sz="2400">
                        <a:latin typeface="Cambria Math" panose="02040503050406030204" pitchFamily="18" charset="0"/>
                      </a:rPr>
                      <m:t>⋅</m:t>
                    </m:r>
                    <m:sSup>
                      <m:sSupPr>
                        <m:ctrlPr>
                          <a:rPr lang="en-US" sz="2400">
                            <a:latin typeface="Cambria Math" panose="02040503050406030204" pitchFamily="18" charset="0"/>
                          </a:rPr>
                        </m:ctrlPr>
                      </m:sSupPr>
                      <m:e>
                        <m:r>
                          <a:rPr lang="en-US" sz="2400">
                            <a:latin typeface="Cambria Math" panose="02040503050406030204" pitchFamily="18" charset="0"/>
                          </a:rPr>
                          <m:t>2</m:t>
                        </m:r>
                      </m:e>
                      <m:sup>
                        <m:r>
                          <a:rPr lang="en-US" sz="2400">
                            <a:latin typeface="Cambria Math" panose="02040503050406030204" pitchFamily="18" charset="0"/>
                          </a:rPr>
                          <m:t>−</m:t>
                        </m:r>
                        <m:r>
                          <a:rPr lang="en-US" sz="2400">
                            <a:latin typeface="Cambria Math" panose="02040503050406030204" pitchFamily="18" charset="0"/>
                          </a:rPr>
                          <m:t>𝑚</m:t>
                        </m:r>
                      </m:sup>
                    </m:sSup>
                  </m:oMath>
                </a14:m>
                <a:endParaRPr lang="en-US" sz="2400" dirty="0">
                  <a:latin typeface="Cambria Math" panose="02040503050406030204" pitchFamily="18" charset="0"/>
                </a:endParaRPr>
              </a:p>
            </p:txBody>
          </p:sp>
        </mc:Choice>
        <mc:Fallback xmlns="">
          <p:sp>
            <p:nvSpPr>
              <p:cNvPr id="3" name="TextBox 2">
                <a:extLst>
                  <a:ext uri="{FF2B5EF4-FFF2-40B4-BE49-F238E27FC236}">
                    <a16:creationId xmlns:a16="http://schemas.microsoft.com/office/drawing/2014/main" id="{E510545C-3FD7-2264-A102-840B41CCC2A3}"/>
                  </a:ext>
                </a:extLst>
              </p:cNvPr>
              <p:cNvSpPr txBox="1">
                <a:spLocks noRot="1" noChangeAspect="1" noMove="1" noResize="1" noEditPoints="1" noAdjustHandles="1" noChangeArrowheads="1" noChangeShapeType="1" noTextEdit="1"/>
              </p:cNvSpPr>
              <p:nvPr/>
            </p:nvSpPr>
            <p:spPr>
              <a:xfrm>
                <a:off x="1258696" y="5244608"/>
                <a:ext cx="9480222" cy="1237134"/>
              </a:xfrm>
              <a:prstGeom prst="rect">
                <a:avLst/>
              </a:prstGeom>
              <a:blipFill>
                <a:blip r:embed="rId3"/>
                <a:stretch>
                  <a:fillRect b="-3030"/>
                </a:stretch>
              </a:blipFill>
            </p:spPr>
            <p:txBody>
              <a:bodyPr/>
              <a:lstStyle/>
              <a:p>
                <a:r>
                  <a:rPr lang="en-DK">
                    <a:noFill/>
                  </a:rPr>
                  <a:t> </a:t>
                </a:r>
              </a:p>
            </p:txBody>
          </p:sp>
        </mc:Fallback>
      </mc:AlternateContent>
      <p:sp>
        <p:nvSpPr>
          <p:cNvPr id="2" name="Title 1">
            <a:extLst>
              <a:ext uri="{FF2B5EF4-FFF2-40B4-BE49-F238E27FC236}">
                <a16:creationId xmlns:a16="http://schemas.microsoft.com/office/drawing/2014/main" id="{433FA45C-4CE6-61CC-5F68-1E4102978B7F}"/>
              </a:ext>
            </a:extLst>
          </p:cNvPr>
          <p:cNvSpPr>
            <a:spLocks noGrp="1"/>
          </p:cNvSpPr>
          <p:nvPr>
            <p:ph type="title"/>
          </p:nvPr>
        </p:nvSpPr>
        <p:spPr/>
        <p:txBody>
          <a:bodyPr/>
          <a:lstStyle/>
          <a:p>
            <a:r>
              <a:rPr lang="en-US" dirty="0"/>
              <a:t>FX Matching Attacks</a:t>
            </a:r>
          </a:p>
        </p:txBody>
      </p:sp>
      <p:pic>
        <p:nvPicPr>
          <p:cNvPr id="10" name="Picture 9">
            <a:extLst>
              <a:ext uri="{FF2B5EF4-FFF2-40B4-BE49-F238E27FC236}">
                <a16:creationId xmlns:a16="http://schemas.microsoft.com/office/drawing/2014/main" id="{D49C8D03-8FF3-7C93-955D-2954DBABE746}"/>
              </a:ext>
            </a:extLst>
          </p:cNvPr>
          <p:cNvPicPr>
            <a:picLocks noChangeAspect="1"/>
          </p:cNvPicPr>
          <p:nvPr/>
        </p:nvPicPr>
        <p:blipFill>
          <a:blip r:embed="rId4"/>
          <a:stretch>
            <a:fillRect/>
          </a:stretch>
        </p:blipFill>
        <p:spPr>
          <a:xfrm>
            <a:off x="1119853" y="1500285"/>
            <a:ext cx="9952292" cy="3434861"/>
          </a:xfrm>
          <a:prstGeom prst="rect">
            <a:avLst/>
          </a:prstGeom>
        </p:spPr>
      </p:pic>
      <p:sp>
        <p:nvSpPr>
          <p:cNvPr id="48" name="Oval 47">
            <a:extLst>
              <a:ext uri="{FF2B5EF4-FFF2-40B4-BE49-F238E27FC236}">
                <a16:creationId xmlns:a16="http://schemas.microsoft.com/office/drawing/2014/main" id="{93ECAA17-77F7-C20F-6EE0-2DE5601BCDAF}"/>
              </a:ext>
            </a:extLst>
          </p:cNvPr>
          <p:cNvSpPr/>
          <p:nvPr/>
        </p:nvSpPr>
        <p:spPr>
          <a:xfrm>
            <a:off x="4401433" y="3256362"/>
            <a:ext cx="3194749" cy="544314"/>
          </a:xfrm>
          <a:prstGeom prst="ellipse">
            <a:avLst/>
          </a:prstGeom>
          <a:noFill/>
          <a:ln>
            <a:solidFill>
              <a:srgbClr val="B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00000"/>
              </a:solidFill>
            </a:endParaRPr>
          </a:p>
        </p:txBody>
      </p:sp>
      <p:sp>
        <p:nvSpPr>
          <p:cNvPr id="49" name="Oval 48">
            <a:extLst>
              <a:ext uri="{FF2B5EF4-FFF2-40B4-BE49-F238E27FC236}">
                <a16:creationId xmlns:a16="http://schemas.microsoft.com/office/drawing/2014/main" id="{651A4C0F-C807-3601-3C38-F1C2B2E31586}"/>
              </a:ext>
            </a:extLst>
          </p:cNvPr>
          <p:cNvSpPr/>
          <p:nvPr/>
        </p:nvSpPr>
        <p:spPr>
          <a:xfrm>
            <a:off x="4401435" y="4352877"/>
            <a:ext cx="3194749" cy="544314"/>
          </a:xfrm>
          <a:prstGeom prst="ellipse">
            <a:avLst/>
          </a:prstGeom>
          <a:noFill/>
          <a:ln>
            <a:solidFill>
              <a:srgbClr val="B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00000"/>
              </a:solidFill>
            </a:endParaRPr>
          </a:p>
        </p:txBody>
      </p:sp>
      <p:sp>
        <p:nvSpPr>
          <p:cNvPr id="50" name="Oval 49">
            <a:extLst>
              <a:ext uri="{FF2B5EF4-FFF2-40B4-BE49-F238E27FC236}">
                <a16:creationId xmlns:a16="http://schemas.microsoft.com/office/drawing/2014/main" id="{6E0A086E-4D13-99CC-EA68-D3D3004F8144}"/>
              </a:ext>
            </a:extLst>
          </p:cNvPr>
          <p:cNvSpPr/>
          <p:nvPr/>
        </p:nvSpPr>
        <p:spPr>
          <a:xfrm>
            <a:off x="6671671" y="5250005"/>
            <a:ext cx="1171104" cy="662167"/>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1249239D-1815-09F7-E2CE-13B23FBDC913}"/>
              </a:ext>
            </a:extLst>
          </p:cNvPr>
          <p:cNvSpPr/>
          <p:nvPr/>
        </p:nvSpPr>
        <p:spPr>
          <a:xfrm>
            <a:off x="4401434" y="2704162"/>
            <a:ext cx="3194749" cy="544314"/>
          </a:xfrm>
          <a:prstGeom prst="ellipse">
            <a:avLst/>
          </a:prstGeom>
          <a:noFill/>
          <a:ln>
            <a:solidFill>
              <a:srgbClr val="B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00000"/>
              </a:solidFill>
            </a:endParaRPr>
          </a:p>
        </p:txBody>
      </p:sp>
      <p:sp>
        <p:nvSpPr>
          <p:cNvPr id="52" name="Slide Number Placeholder 51">
            <a:extLst>
              <a:ext uri="{FF2B5EF4-FFF2-40B4-BE49-F238E27FC236}">
                <a16:creationId xmlns:a16="http://schemas.microsoft.com/office/drawing/2014/main" id="{D9DEF626-ED0E-3470-6943-C4B8B5DA4009}"/>
              </a:ext>
            </a:extLst>
          </p:cNvPr>
          <p:cNvSpPr>
            <a:spLocks noGrp="1"/>
          </p:cNvSpPr>
          <p:nvPr>
            <p:ph type="sldNum" sz="quarter" idx="12"/>
          </p:nvPr>
        </p:nvSpPr>
        <p:spPr/>
        <p:txBody>
          <a:bodyPr/>
          <a:lstStyle/>
          <a:p>
            <a:fld id="{29CA9D21-7259-944D-81B9-B1838266EDDF}" type="slidenum">
              <a:rPr lang="en-US" smtClean="0"/>
              <a:t>15</a:t>
            </a:fld>
            <a:endParaRPr lang="en-US"/>
          </a:p>
        </p:txBody>
      </p:sp>
    </p:spTree>
    <p:extLst>
      <p:ext uri="{BB962C8B-B14F-4D97-AF65-F5344CB8AC3E}">
        <p14:creationId xmlns:p14="http://schemas.microsoft.com/office/powerpoint/2010/main" val="4925356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FFCB4-D108-4416-4D48-A4CC6B2CF4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52C6B6-9CDA-5B40-812C-331C4EB7D13E}"/>
              </a:ext>
            </a:extLst>
          </p:cNvPr>
          <p:cNvSpPr>
            <a:spLocks noGrp="1"/>
          </p:cNvSpPr>
          <p:nvPr>
            <p:ph type="title"/>
          </p:nvPr>
        </p:nvSpPr>
        <p:spPr/>
        <p:txBody>
          <a:bodyPr/>
          <a:lstStyle/>
          <a:p>
            <a:r>
              <a:rPr lang="en-DK" dirty="0"/>
              <a:t>Proof technique</a:t>
            </a:r>
          </a:p>
        </p:txBody>
      </p:sp>
      <p:sp>
        <p:nvSpPr>
          <p:cNvPr id="3" name="Text Placeholder 2">
            <a:extLst>
              <a:ext uri="{FF2B5EF4-FFF2-40B4-BE49-F238E27FC236}">
                <a16:creationId xmlns:a16="http://schemas.microsoft.com/office/drawing/2014/main" id="{091F8626-48C1-B966-1576-493A4FC8C516}"/>
              </a:ext>
            </a:extLst>
          </p:cNvPr>
          <p:cNvSpPr>
            <a:spLocks noGrp="1"/>
          </p:cNvSpPr>
          <p:nvPr>
            <p:ph type="body" idx="1"/>
          </p:nvPr>
        </p:nvSpPr>
        <p:spPr/>
        <p:txBody>
          <a:bodyPr/>
          <a:lstStyle/>
          <a:p>
            <a:r>
              <a:rPr lang="en-US" dirty="0"/>
              <a:t>Refining the ABKM22 hybrid technique</a:t>
            </a:r>
            <a:endParaRPr lang="en-DK" dirty="0"/>
          </a:p>
        </p:txBody>
      </p:sp>
      <p:sp>
        <p:nvSpPr>
          <p:cNvPr id="4" name="Slide Number Placeholder 3">
            <a:extLst>
              <a:ext uri="{FF2B5EF4-FFF2-40B4-BE49-F238E27FC236}">
                <a16:creationId xmlns:a16="http://schemas.microsoft.com/office/drawing/2014/main" id="{9A0AF172-9F0F-9325-F72C-088A9FFFD566}"/>
              </a:ext>
            </a:extLst>
          </p:cNvPr>
          <p:cNvSpPr>
            <a:spLocks noGrp="1"/>
          </p:cNvSpPr>
          <p:nvPr>
            <p:ph type="sldNum" sz="quarter" idx="12"/>
          </p:nvPr>
        </p:nvSpPr>
        <p:spPr/>
        <p:txBody>
          <a:bodyPr/>
          <a:lstStyle/>
          <a:p>
            <a:fld id="{29CA9D21-7259-944D-81B9-B1838266EDDF}" type="slidenum">
              <a:rPr lang="en-US" smtClean="0"/>
              <a:t>16</a:t>
            </a:fld>
            <a:endParaRPr lang="en-US"/>
          </a:p>
        </p:txBody>
      </p:sp>
    </p:spTree>
    <p:extLst>
      <p:ext uri="{BB962C8B-B14F-4D97-AF65-F5344CB8AC3E}">
        <p14:creationId xmlns:p14="http://schemas.microsoft.com/office/powerpoint/2010/main" val="4244869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4147A-80DA-3849-C4D5-4FA9EA4635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927B5F-7DA0-85B3-A041-4D18947E5F19}"/>
              </a:ext>
            </a:extLst>
          </p:cNvPr>
          <p:cNvSpPr>
            <a:spLocks noGrp="1"/>
          </p:cNvSpPr>
          <p:nvPr>
            <p:ph type="title"/>
          </p:nvPr>
        </p:nvSpPr>
        <p:spPr>
          <a:xfrm>
            <a:off x="838200" y="318981"/>
            <a:ext cx="10515600" cy="1325563"/>
          </a:xfrm>
        </p:spPr>
        <p:txBody>
          <a:bodyPr/>
          <a:lstStyle/>
          <a:p>
            <a:r>
              <a:rPr lang="en-US" dirty="0"/>
              <a:t>Proof challenges</a:t>
            </a:r>
          </a:p>
        </p:txBody>
      </p:sp>
      <p:sp>
        <p:nvSpPr>
          <p:cNvPr id="7" name="Content Placeholder 2">
            <a:extLst>
              <a:ext uri="{FF2B5EF4-FFF2-40B4-BE49-F238E27FC236}">
                <a16:creationId xmlns:a16="http://schemas.microsoft.com/office/drawing/2014/main" id="{79066D58-4822-0A67-E230-50BA2E1BF379}"/>
              </a:ext>
            </a:extLst>
          </p:cNvPr>
          <p:cNvSpPr>
            <a:spLocks noGrp="1"/>
          </p:cNvSpPr>
          <p:nvPr>
            <p:ph idx="1"/>
          </p:nvPr>
        </p:nvSpPr>
        <p:spPr>
          <a:xfrm>
            <a:off x="838200" y="1690688"/>
            <a:ext cx="10515600" cy="4351338"/>
          </a:xfrm>
        </p:spPr>
        <p:txBody>
          <a:bodyPr>
            <a:normAutofit/>
          </a:bodyPr>
          <a:lstStyle/>
          <a:p>
            <a:r>
              <a:rPr lang="en-US" dirty="0"/>
              <a:t>Standard non-quantum proof technique: H-coefficient technique</a:t>
            </a:r>
          </a:p>
          <a:p>
            <a:endParaRPr lang="en-US" dirty="0"/>
          </a:p>
          <a:p>
            <a:pPr marL="0" indent="0">
              <a:buNone/>
            </a:pPr>
            <a:endParaRPr lang="en-US" dirty="0"/>
          </a:p>
          <a:p>
            <a:r>
              <a:rPr lang="en-US" dirty="0"/>
              <a:t>Query transcript for quantum queries?</a:t>
            </a:r>
          </a:p>
          <a:p>
            <a:r>
              <a:rPr lang="en-US" dirty="0"/>
              <a:t>Quantum H-coefficient technique?</a:t>
            </a:r>
          </a:p>
        </p:txBody>
      </p:sp>
      <p:pic>
        <p:nvPicPr>
          <p:cNvPr id="4" name="Picture 3">
            <a:extLst>
              <a:ext uri="{FF2B5EF4-FFF2-40B4-BE49-F238E27FC236}">
                <a16:creationId xmlns:a16="http://schemas.microsoft.com/office/drawing/2014/main" id="{3AF7AB2C-3B46-06FF-A484-37FA0C1F5C2C}"/>
              </a:ext>
            </a:extLst>
          </p:cNvPr>
          <p:cNvPicPr>
            <a:picLocks noChangeAspect="1"/>
          </p:cNvPicPr>
          <p:nvPr/>
        </p:nvPicPr>
        <p:blipFill>
          <a:blip r:embed="rId3"/>
          <a:stretch>
            <a:fillRect/>
          </a:stretch>
        </p:blipFill>
        <p:spPr>
          <a:xfrm>
            <a:off x="1581150" y="2298701"/>
            <a:ext cx="9636512" cy="774700"/>
          </a:xfrm>
          <a:prstGeom prst="rect">
            <a:avLst/>
          </a:prstGeom>
        </p:spPr>
      </p:pic>
    </p:spTree>
    <p:extLst>
      <p:ext uri="{BB962C8B-B14F-4D97-AF65-F5344CB8AC3E}">
        <p14:creationId xmlns:p14="http://schemas.microsoft.com/office/powerpoint/2010/main" val="2876204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02F2E-B000-3B9F-9BD9-22F6A7B493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5FB775-A63C-3B7B-8356-A79C592D46C3}"/>
              </a:ext>
            </a:extLst>
          </p:cNvPr>
          <p:cNvSpPr>
            <a:spLocks noGrp="1"/>
          </p:cNvSpPr>
          <p:nvPr>
            <p:ph type="title"/>
          </p:nvPr>
        </p:nvSpPr>
        <p:spPr>
          <a:xfrm>
            <a:off x="838200" y="318981"/>
            <a:ext cx="10515600" cy="1325563"/>
          </a:xfrm>
        </p:spPr>
        <p:txBody>
          <a:bodyPr/>
          <a:lstStyle/>
          <a:p>
            <a:r>
              <a:rPr lang="en-US" dirty="0"/>
              <a:t>Proof challenges</a:t>
            </a: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6351A9D1-D00C-33A5-3EC4-312D2B6089EA}"/>
                  </a:ext>
                </a:extLst>
              </p:cNvPr>
              <p:cNvSpPr>
                <a:spLocks noGrp="1"/>
              </p:cNvSpPr>
              <p:nvPr>
                <p:ph idx="1"/>
              </p:nvPr>
            </p:nvSpPr>
            <p:spPr>
              <a:xfrm>
                <a:off x="838200" y="1690688"/>
                <a:ext cx="10515600" cy="4351338"/>
              </a:xfrm>
            </p:spPr>
            <p:txBody>
              <a:bodyPr>
                <a:normAutofit/>
              </a:bodyPr>
              <a:lstStyle/>
              <a:p>
                <a:r>
                  <a:rPr lang="en-US" dirty="0"/>
                  <a:t>Standard non-quantum proof technique: H-coefficient technique</a:t>
                </a:r>
              </a:p>
              <a:p>
                <a:endParaRPr lang="en-US" dirty="0"/>
              </a:p>
              <a:p>
                <a:pPr marL="0" indent="0">
                  <a:buNone/>
                </a:pPr>
                <a:endParaRPr lang="en-US" dirty="0"/>
              </a:p>
              <a:p>
                <a:r>
                  <a:rPr lang="en-US" dirty="0"/>
                  <a:t>Query transcript for quantum queries?</a:t>
                </a:r>
              </a:p>
              <a:p>
                <a:pPr lvl="1"/>
                <a:r>
                  <a:rPr lang="en-US" dirty="0"/>
                  <a:t>QROM: Compressed oracle technique (</a:t>
                </a:r>
                <a:r>
                  <a:rPr lang="en-US" dirty="0" err="1"/>
                  <a:t>Zhandry</a:t>
                </a:r>
                <a:r>
                  <a:rPr lang="en-US" dirty="0"/>
                  <a:t> 2019)</a:t>
                </a:r>
              </a:p>
              <a:p>
                <a:pPr lvl="2"/>
                <a:r>
                  <a:rPr lang="en-US" dirty="0"/>
                  <a:t>Approximate transcript after the fact</a:t>
                </a:r>
              </a:p>
              <a:p>
                <a:pPr lvl="1"/>
                <a:r>
                  <a:rPr lang="en-US" dirty="0"/>
                  <a:t>QIPM/QICM: Compressed permutation oracle (Carolan 2025)</a:t>
                </a:r>
              </a:p>
              <a:p>
                <a:pPr lvl="2"/>
                <a:r>
                  <a:rPr lang="en-US" dirty="0"/>
                  <a:t>Like function version but quite poor approximation </a:t>
                </a:r>
                <a14:m>
                  <m:oMath xmlns:m="http://schemas.openxmlformats.org/officeDocument/2006/math">
                    <m:r>
                      <a:rPr lang="en-US" b="0" i="1" smtClean="0">
                        <a:latin typeface="Cambria Math" panose="02040503050406030204" pitchFamily="18" charset="0"/>
                      </a:rPr>
                      <m:t>⇒</m:t>
                    </m:r>
                  </m:oMath>
                </a14:m>
                <a:r>
                  <a:rPr lang="en-US" dirty="0"/>
                  <a:t> unfit for our purposes</a:t>
                </a:r>
              </a:p>
            </p:txBody>
          </p:sp>
        </mc:Choice>
        <mc:Fallback xmlns="">
          <p:sp>
            <p:nvSpPr>
              <p:cNvPr id="7" name="Content Placeholder 2">
                <a:extLst>
                  <a:ext uri="{FF2B5EF4-FFF2-40B4-BE49-F238E27FC236}">
                    <a16:creationId xmlns:a16="http://schemas.microsoft.com/office/drawing/2014/main" id="{6351A9D1-D00C-33A5-3EC4-312D2B6089EA}"/>
                  </a:ext>
                </a:extLst>
              </p:cNvPr>
              <p:cNvSpPr>
                <a:spLocks noGrp="1" noRot="1" noChangeAspect="1" noMove="1" noResize="1" noEditPoints="1" noAdjustHandles="1" noChangeArrowheads="1" noChangeShapeType="1" noTextEdit="1"/>
              </p:cNvSpPr>
              <p:nvPr>
                <p:ph idx="1"/>
              </p:nvPr>
            </p:nvSpPr>
            <p:spPr>
              <a:xfrm>
                <a:off x="838200" y="1690688"/>
                <a:ext cx="10515600" cy="4351338"/>
              </a:xfrm>
              <a:blipFill>
                <a:blip r:embed="rId3"/>
                <a:stretch>
                  <a:fillRect l="-1086" t="-2326"/>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4E3FA6C5-9356-E933-E2E4-5320C5C865B4}"/>
              </a:ext>
            </a:extLst>
          </p:cNvPr>
          <p:cNvPicPr>
            <a:picLocks noChangeAspect="1"/>
          </p:cNvPicPr>
          <p:nvPr/>
        </p:nvPicPr>
        <p:blipFill>
          <a:blip r:embed="rId4"/>
          <a:stretch>
            <a:fillRect/>
          </a:stretch>
        </p:blipFill>
        <p:spPr>
          <a:xfrm>
            <a:off x="1581150" y="2298701"/>
            <a:ext cx="9636512" cy="774700"/>
          </a:xfrm>
          <a:prstGeom prst="rect">
            <a:avLst/>
          </a:prstGeom>
        </p:spPr>
      </p:pic>
    </p:spTree>
    <p:extLst>
      <p:ext uri="{BB962C8B-B14F-4D97-AF65-F5344CB8AC3E}">
        <p14:creationId xmlns:p14="http://schemas.microsoft.com/office/powerpoint/2010/main" val="20249493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A9361-52C2-B4AC-6C82-3FDBD7A446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55B760-8E51-3F37-3B0C-E98FFFB8AE19}"/>
              </a:ext>
            </a:extLst>
          </p:cNvPr>
          <p:cNvSpPr>
            <a:spLocks noGrp="1"/>
          </p:cNvSpPr>
          <p:nvPr>
            <p:ph type="title"/>
          </p:nvPr>
        </p:nvSpPr>
        <p:spPr>
          <a:xfrm>
            <a:off x="838200" y="318981"/>
            <a:ext cx="10515600" cy="1325563"/>
          </a:xfrm>
        </p:spPr>
        <p:txBody>
          <a:bodyPr/>
          <a:lstStyle/>
          <a:p>
            <a:r>
              <a:rPr lang="en-US" dirty="0"/>
              <a:t>Proof challenges</a:t>
            </a:r>
          </a:p>
        </p:txBody>
      </p:sp>
      <p:sp>
        <p:nvSpPr>
          <p:cNvPr id="7" name="Content Placeholder 2">
            <a:extLst>
              <a:ext uri="{FF2B5EF4-FFF2-40B4-BE49-F238E27FC236}">
                <a16:creationId xmlns:a16="http://schemas.microsoft.com/office/drawing/2014/main" id="{4ADC7AFA-3324-14C4-E482-5A83F0FE6055}"/>
              </a:ext>
            </a:extLst>
          </p:cNvPr>
          <p:cNvSpPr>
            <a:spLocks noGrp="1"/>
          </p:cNvSpPr>
          <p:nvPr>
            <p:ph idx="1"/>
          </p:nvPr>
        </p:nvSpPr>
        <p:spPr>
          <a:xfrm>
            <a:off x="838200" y="1690688"/>
            <a:ext cx="10515600" cy="4351338"/>
          </a:xfrm>
        </p:spPr>
        <p:txBody>
          <a:bodyPr>
            <a:normAutofit/>
          </a:bodyPr>
          <a:lstStyle/>
          <a:p>
            <a:r>
              <a:rPr lang="en-US" dirty="0"/>
              <a:t>Standard non-quantum proof technique: H-coefficient technique</a:t>
            </a:r>
          </a:p>
          <a:p>
            <a:endParaRPr lang="en-US" dirty="0"/>
          </a:p>
          <a:p>
            <a:pPr marL="0" indent="0">
              <a:buNone/>
            </a:pPr>
            <a:endParaRPr lang="en-US" dirty="0"/>
          </a:p>
          <a:p>
            <a:r>
              <a:rPr lang="en-US" dirty="0"/>
              <a:t>Query transcript for quantum queries? </a:t>
            </a:r>
            <a:r>
              <a:rPr lang="en-US" dirty="0">
                <a:solidFill>
                  <a:srgbClr val="C00000"/>
                </a:solidFill>
              </a:rPr>
              <a:t>Possible, with caveats.</a:t>
            </a:r>
            <a:endParaRPr lang="en-US" dirty="0"/>
          </a:p>
          <a:p>
            <a:r>
              <a:rPr lang="en-US" dirty="0"/>
              <a:t>Quantum H-coefficient technique?</a:t>
            </a:r>
          </a:p>
          <a:p>
            <a:pPr lvl="1"/>
            <a:r>
              <a:rPr lang="en-US" dirty="0"/>
              <a:t>Currently not available</a:t>
            </a:r>
          </a:p>
          <a:p>
            <a:pPr lvl="1"/>
            <a:r>
              <a:rPr lang="en-US" dirty="0"/>
              <a:t>Difficulty: multiplicative bound ⚡ amplitudes</a:t>
            </a:r>
          </a:p>
        </p:txBody>
      </p:sp>
      <p:pic>
        <p:nvPicPr>
          <p:cNvPr id="4" name="Picture 3">
            <a:extLst>
              <a:ext uri="{FF2B5EF4-FFF2-40B4-BE49-F238E27FC236}">
                <a16:creationId xmlns:a16="http://schemas.microsoft.com/office/drawing/2014/main" id="{A8DAB660-1BDB-01B1-916D-A5515A614D9F}"/>
              </a:ext>
            </a:extLst>
          </p:cNvPr>
          <p:cNvPicPr>
            <a:picLocks noChangeAspect="1"/>
          </p:cNvPicPr>
          <p:nvPr/>
        </p:nvPicPr>
        <p:blipFill>
          <a:blip r:embed="rId3"/>
          <a:stretch>
            <a:fillRect/>
          </a:stretch>
        </p:blipFill>
        <p:spPr>
          <a:xfrm>
            <a:off x="1581150" y="2298701"/>
            <a:ext cx="9636512" cy="774700"/>
          </a:xfrm>
          <a:prstGeom prst="rect">
            <a:avLst/>
          </a:prstGeom>
        </p:spPr>
      </p:pic>
    </p:spTree>
    <p:extLst>
      <p:ext uri="{BB962C8B-B14F-4D97-AF65-F5344CB8AC3E}">
        <p14:creationId xmlns:p14="http://schemas.microsoft.com/office/powerpoint/2010/main" val="1449404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34366-5BB1-35DA-B184-1BD257E813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B03D3F-783F-5622-F102-9ECA26FE2837}"/>
              </a:ext>
            </a:extLst>
          </p:cNvPr>
          <p:cNvSpPr>
            <a:spLocks noGrp="1"/>
          </p:cNvSpPr>
          <p:nvPr>
            <p:ph type="title"/>
          </p:nvPr>
        </p:nvSpPr>
        <p:spPr/>
        <p:txBody>
          <a:bodyPr/>
          <a:lstStyle/>
          <a:p>
            <a:r>
              <a:rPr lang="en-DK" dirty="0"/>
              <a:t>Motivation</a:t>
            </a:r>
          </a:p>
        </p:txBody>
      </p:sp>
      <p:sp>
        <p:nvSpPr>
          <p:cNvPr id="3" name="Text Placeholder 2">
            <a:extLst>
              <a:ext uri="{FF2B5EF4-FFF2-40B4-BE49-F238E27FC236}">
                <a16:creationId xmlns:a16="http://schemas.microsoft.com/office/drawing/2014/main" id="{78CCB301-73C7-BEF6-E287-E19EA67B4914}"/>
              </a:ext>
            </a:extLst>
          </p:cNvPr>
          <p:cNvSpPr>
            <a:spLocks noGrp="1"/>
          </p:cNvSpPr>
          <p:nvPr>
            <p:ph type="body" idx="1"/>
          </p:nvPr>
        </p:nvSpPr>
        <p:spPr/>
        <p:txBody>
          <a:bodyPr/>
          <a:lstStyle/>
          <a:p>
            <a:r>
              <a:rPr lang="en-DK" dirty="0"/>
              <a:t>Why study the post-quantum security of block ciphers?</a:t>
            </a:r>
          </a:p>
        </p:txBody>
      </p:sp>
      <p:sp>
        <p:nvSpPr>
          <p:cNvPr id="4" name="Slide Number Placeholder 3">
            <a:extLst>
              <a:ext uri="{FF2B5EF4-FFF2-40B4-BE49-F238E27FC236}">
                <a16:creationId xmlns:a16="http://schemas.microsoft.com/office/drawing/2014/main" id="{B140897D-95B3-0B35-ED36-DB4A73D97DBB}"/>
              </a:ext>
            </a:extLst>
          </p:cNvPr>
          <p:cNvSpPr>
            <a:spLocks noGrp="1"/>
          </p:cNvSpPr>
          <p:nvPr>
            <p:ph type="sldNum" sz="quarter" idx="12"/>
          </p:nvPr>
        </p:nvSpPr>
        <p:spPr/>
        <p:txBody>
          <a:bodyPr/>
          <a:lstStyle/>
          <a:p>
            <a:fld id="{29CA9D21-7259-944D-81B9-B1838266EDDF}" type="slidenum">
              <a:rPr lang="en-US" smtClean="0"/>
              <a:t>2</a:t>
            </a:fld>
            <a:endParaRPr lang="en-US"/>
          </a:p>
        </p:txBody>
      </p:sp>
    </p:spTree>
    <p:extLst>
      <p:ext uri="{BB962C8B-B14F-4D97-AF65-F5344CB8AC3E}">
        <p14:creationId xmlns:p14="http://schemas.microsoft.com/office/powerpoint/2010/main" val="7798346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8150C-A24D-C336-9033-6D39BD3784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11CFE9-C350-7317-281B-8F9E75F46120}"/>
              </a:ext>
            </a:extLst>
          </p:cNvPr>
          <p:cNvSpPr>
            <a:spLocks noGrp="1"/>
          </p:cNvSpPr>
          <p:nvPr>
            <p:ph type="title"/>
          </p:nvPr>
        </p:nvSpPr>
        <p:spPr>
          <a:xfrm>
            <a:off x="838200" y="318981"/>
            <a:ext cx="10515600" cy="1325563"/>
          </a:xfrm>
        </p:spPr>
        <p:txBody>
          <a:bodyPr/>
          <a:lstStyle/>
          <a:p>
            <a:r>
              <a:rPr lang="en-US" dirty="0"/>
              <a:t>Proof challenges</a:t>
            </a:r>
          </a:p>
        </p:txBody>
      </p:sp>
      <p:sp>
        <p:nvSpPr>
          <p:cNvPr id="7" name="Content Placeholder 2">
            <a:extLst>
              <a:ext uri="{FF2B5EF4-FFF2-40B4-BE49-F238E27FC236}">
                <a16:creationId xmlns:a16="http://schemas.microsoft.com/office/drawing/2014/main" id="{23CD5E35-15A4-5895-008F-9F171327D927}"/>
              </a:ext>
            </a:extLst>
          </p:cNvPr>
          <p:cNvSpPr>
            <a:spLocks noGrp="1"/>
          </p:cNvSpPr>
          <p:nvPr>
            <p:ph idx="1"/>
          </p:nvPr>
        </p:nvSpPr>
        <p:spPr>
          <a:xfrm>
            <a:off x="838200" y="1690688"/>
            <a:ext cx="10515600" cy="4351338"/>
          </a:xfrm>
        </p:spPr>
        <p:txBody>
          <a:bodyPr>
            <a:normAutofit/>
          </a:bodyPr>
          <a:lstStyle/>
          <a:p>
            <a:r>
              <a:rPr lang="en-US" dirty="0"/>
              <a:t>Standard non-quantum proof technique: H-coefficient technique</a:t>
            </a:r>
          </a:p>
          <a:p>
            <a:endParaRPr lang="en-US" dirty="0"/>
          </a:p>
          <a:p>
            <a:pPr marL="0" indent="0">
              <a:buNone/>
            </a:pPr>
            <a:endParaRPr lang="en-US" dirty="0"/>
          </a:p>
          <a:p>
            <a:r>
              <a:rPr lang="en-US" dirty="0"/>
              <a:t>Query transcript for quantum queries? </a:t>
            </a:r>
            <a:r>
              <a:rPr lang="en-US" dirty="0">
                <a:solidFill>
                  <a:srgbClr val="C00000"/>
                </a:solidFill>
              </a:rPr>
              <a:t>Possible, with caveats.</a:t>
            </a:r>
            <a:endParaRPr lang="en-US" dirty="0"/>
          </a:p>
          <a:p>
            <a:r>
              <a:rPr lang="en-US" dirty="0"/>
              <a:t>Quantum H-coefficient technique? </a:t>
            </a:r>
            <a:r>
              <a:rPr lang="en-US" dirty="0">
                <a:solidFill>
                  <a:srgbClr val="C00000"/>
                </a:solidFill>
              </a:rPr>
              <a:t>Currently: No.</a:t>
            </a:r>
            <a:endParaRPr lang="en-US" dirty="0"/>
          </a:p>
          <a:p>
            <a:pPr>
              <a:buFont typeface="System Font Regular"/>
              <a:buChar char="→"/>
            </a:pPr>
            <a:r>
              <a:rPr lang="en-US" dirty="0"/>
              <a:t>Resort to more pedestrian method: Hybrids [</a:t>
            </a:r>
            <a:r>
              <a:rPr lang="en-US" dirty="0">
                <a:solidFill>
                  <a:srgbClr val="1F00FF"/>
                </a:solidFill>
              </a:rPr>
              <a:t>ABKM22</a:t>
            </a:r>
            <a:r>
              <a:rPr lang="en-US" dirty="0"/>
              <a:t>]!</a:t>
            </a:r>
            <a:endParaRPr lang="en-US" dirty="0">
              <a:solidFill>
                <a:srgbClr val="C00000"/>
              </a:solidFill>
            </a:endParaRPr>
          </a:p>
          <a:p>
            <a:pPr marL="0" indent="0">
              <a:buNone/>
            </a:pPr>
            <a:endParaRPr lang="en-US" dirty="0">
              <a:solidFill>
                <a:srgbClr val="C00000"/>
              </a:solidFill>
            </a:endParaRPr>
          </a:p>
        </p:txBody>
      </p:sp>
      <p:pic>
        <p:nvPicPr>
          <p:cNvPr id="4" name="Picture 3">
            <a:extLst>
              <a:ext uri="{FF2B5EF4-FFF2-40B4-BE49-F238E27FC236}">
                <a16:creationId xmlns:a16="http://schemas.microsoft.com/office/drawing/2014/main" id="{F74376A9-B100-1914-9AD7-1395B1B40159}"/>
              </a:ext>
            </a:extLst>
          </p:cNvPr>
          <p:cNvPicPr>
            <a:picLocks noChangeAspect="1"/>
          </p:cNvPicPr>
          <p:nvPr/>
        </p:nvPicPr>
        <p:blipFill>
          <a:blip r:embed="rId3"/>
          <a:stretch>
            <a:fillRect/>
          </a:stretch>
        </p:blipFill>
        <p:spPr>
          <a:xfrm>
            <a:off x="1581150" y="2298701"/>
            <a:ext cx="9636512" cy="774700"/>
          </a:xfrm>
          <a:prstGeom prst="rect">
            <a:avLst/>
          </a:prstGeom>
        </p:spPr>
      </p:pic>
    </p:spTree>
    <p:extLst>
      <p:ext uri="{BB962C8B-B14F-4D97-AF65-F5344CB8AC3E}">
        <p14:creationId xmlns:p14="http://schemas.microsoft.com/office/powerpoint/2010/main" val="8514353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5950F-CB06-674B-F52F-F0C3918A4FB5}"/>
              </a:ext>
            </a:extLst>
          </p:cNvPr>
          <p:cNvSpPr>
            <a:spLocks noGrp="1"/>
          </p:cNvSpPr>
          <p:nvPr>
            <p:ph type="title"/>
          </p:nvPr>
        </p:nvSpPr>
        <p:spPr/>
        <p:txBody>
          <a:bodyPr/>
          <a:lstStyle/>
          <a:p>
            <a:r>
              <a:rPr lang="en-US" dirty="0"/>
              <a:t>Hybrid Technique</a:t>
            </a:r>
          </a:p>
        </p:txBody>
      </p:sp>
      <mc:AlternateContent xmlns:mc="http://schemas.openxmlformats.org/markup-compatibility/2006" xmlns:a14="http://schemas.microsoft.com/office/drawing/2010/main">
        <mc:Choice Requires="a14">
          <p:sp>
            <p:nvSpPr>
              <p:cNvPr id="13" name="Content Placeholder 12">
                <a:extLst>
                  <a:ext uri="{FF2B5EF4-FFF2-40B4-BE49-F238E27FC236}">
                    <a16:creationId xmlns:a16="http://schemas.microsoft.com/office/drawing/2014/main" id="{D7622E84-2C21-C447-0596-76295D16C834}"/>
                  </a:ext>
                </a:extLst>
              </p:cNvPr>
              <p:cNvSpPr>
                <a:spLocks noGrp="1"/>
              </p:cNvSpPr>
              <p:nvPr>
                <p:ph idx="1"/>
              </p:nvPr>
            </p:nvSpPr>
            <p:spPr>
              <a:xfrm>
                <a:off x="838200" y="1927433"/>
                <a:ext cx="11176338" cy="4351338"/>
              </a:xfrm>
            </p:spPr>
            <p:txBody>
              <a:bodyPr>
                <a:normAutofit fontScale="47500" lnSpcReduction="20000"/>
              </a:bodyPr>
              <a:lstStyle/>
              <a:p>
                <a:pPr marL="0" indent="0">
                  <a:lnSpc>
                    <a:spcPct val="220000"/>
                  </a:lnSpc>
                  <a:buNone/>
                </a:pPr>
                <a14:m>
                  <m:oMathPara xmlns:m="http://schemas.openxmlformats.org/officeDocument/2006/math">
                    <m:oMathParaPr>
                      <m:jc m:val="left"/>
                    </m:oMathParaPr>
                    <m:oMath>
                      <m:sSub>
                        <m:sSubPr>
                          <m:ctrlPr>
                            <a:rPr lang="en-US" sz="3500" b="1" i="1">
                              <a:latin typeface="Cambria Math" panose="02040503050406030204" pitchFamily="18" charset="0"/>
                            </a:rPr>
                          </m:ctrlPr>
                        </m:sSubPr>
                        <m:e>
                          <m:r>
                            <a:rPr lang="en-US" sz="3500" b="1" i="1">
                              <a:latin typeface="Cambria Math" panose="02040503050406030204" pitchFamily="18" charset="0"/>
                            </a:rPr>
                            <m:t>𝐇</m:t>
                          </m:r>
                        </m:e>
                        <m:sub>
                          <m:r>
                            <a:rPr lang="en-US" sz="3500" i="1">
                              <a:latin typeface="Cambria Math" panose="02040503050406030204" pitchFamily="18" charset="0"/>
                            </a:rPr>
                            <m:t>𝑗</m:t>
                          </m:r>
                        </m:sub>
                      </m:sSub>
                      <m:r>
                        <a:rPr lang="en-US" sz="3500" b="0" i="1" smtClean="0">
                          <a:latin typeface="Cambria Math" panose="02040503050406030204" pitchFamily="18" charset="0"/>
                        </a:rPr>
                        <m:t> </m:t>
                      </m:r>
                      <m:r>
                        <a:rPr lang="en-US" sz="3500" i="1">
                          <a:latin typeface="Cambria Math" panose="02040503050406030204" pitchFamily="18" charset="0"/>
                        </a:rPr>
                        <m:t>:</m:t>
                      </m:r>
                      <m:d>
                        <m:dPr>
                          <m:begChr m:val="|"/>
                          <m:endChr m:val="⟩"/>
                          <m:ctrlPr>
                            <a:rPr lang="en-US" sz="3500" i="1">
                              <a:latin typeface="Cambria Math" panose="02040503050406030204" pitchFamily="18" charset="0"/>
                            </a:rPr>
                          </m:ctrlPr>
                        </m:dPr>
                        <m:e>
                          <m:r>
                            <a:rPr lang="en-US" sz="3500" i="1">
                              <a:latin typeface="Cambria Math" panose="02040503050406030204" pitchFamily="18" charset="0"/>
                            </a:rPr>
                            <m:t>𝐸</m:t>
                          </m:r>
                        </m:e>
                      </m:d>
                      <m:r>
                        <a:rPr lang="en-US" sz="3500" i="1">
                          <a:latin typeface="Cambria Math" panose="02040503050406030204" pitchFamily="18" charset="0"/>
                        </a:rPr>
                        <m:t>, </m:t>
                      </m:r>
                      <m:r>
                        <a:rPr lang="en-US" sz="3500" i="1">
                          <a:latin typeface="Cambria Math" panose="02040503050406030204" pitchFamily="18" charset="0"/>
                          <a:ea typeface="Cambria Math" panose="02040503050406030204" pitchFamily="18" charset="0"/>
                        </a:rPr>
                        <m:t>𝑅</m:t>
                      </m:r>
                      <m:r>
                        <a:rPr lang="en-US" sz="3500">
                          <a:latin typeface="Cambria Math" panose="02040503050406030204" pitchFamily="18" charset="0"/>
                          <a:ea typeface="Cambria Math" panose="02040503050406030204" pitchFamily="18" charset="0"/>
                        </a:rPr>
                        <m:t>,</m:t>
                      </m:r>
                      <m:d>
                        <m:dPr>
                          <m:begChr m:val="|"/>
                          <m:endChr m:val="⟩"/>
                          <m:ctrlPr>
                            <a:rPr lang="en-US" sz="3500" i="1">
                              <a:latin typeface="Cambria Math" panose="02040503050406030204" pitchFamily="18" charset="0"/>
                            </a:rPr>
                          </m:ctrlPr>
                        </m:dPr>
                        <m:e>
                          <m:r>
                            <a:rPr lang="en-US" sz="3500" i="1">
                              <a:latin typeface="Cambria Math" panose="02040503050406030204" pitchFamily="18" charset="0"/>
                            </a:rPr>
                            <m:t>𝐸</m:t>
                          </m:r>
                        </m:e>
                      </m:d>
                      <m:r>
                        <a:rPr lang="en-US" sz="3500" i="1">
                          <a:latin typeface="Cambria Math" panose="02040503050406030204" pitchFamily="18" charset="0"/>
                        </a:rPr>
                        <m:t>,…,</m:t>
                      </m:r>
                      <m:r>
                        <a:rPr lang="en-US" sz="3500" i="1">
                          <a:latin typeface="Cambria Math" panose="02040503050406030204" pitchFamily="18" charset="0"/>
                        </a:rPr>
                        <m:t>𝑅</m:t>
                      </m:r>
                      <m:r>
                        <a:rPr lang="en-US" sz="3500" i="1">
                          <a:latin typeface="Cambria Math" panose="02040503050406030204" pitchFamily="18" charset="0"/>
                        </a:rPr>
                        <m:t>,</m:t>
                      </m:r>
                      <m:d>
                        <m:dPr>
                          <m:begChr m:val="|"/>
                          <m:endChr m:val="⟩"/>
                          <m:ctrlPr>
                            <a:rPr lang="en-US" sz="3500" i="1">
                              <a:latin typeface="Cambria Math" panose="02040503050406030204" pitchFamily="18" charset="0"/>
                            </a:rPr>
                          </m:ctrlPr>
                        </m:dPr>
                        <m:e>
                          <m:r>
                            <a:rPr lang="en-US" sz="3500" i="1">
                              <a:latin typeface="Cambria Math" panose="02040503050406030204" pitchFamily="18" charset="0"/>
                            </a:rPr>
                            <m:t>𝐸</m:t>
                          </m:r>
                        </m:e>
                      </m:d>
                      <m:r>
                        <a:rPr lang="en-US" sz="3500" i="1">
                          <a:latin typeface="Cambria Math" panose="02040503050406030204" pitchFamily="18" charset="0"/>
                          <a:ea typeface="Cambria Math" panose="02040503050406030204" pitchFamily="18" charset="0"/>
                        </a:rPr>
                        <m:t>, </m:t>
                      </m:r>
                      <m:r>
                        <a:rPr lang="en-US" sz="3500" b="0" i="1" smtClean="0">
                          <a:latin typeface="Cambria Math" panose="02040503050406030204" pitchFamily="18" charset="0"/>
                          <a:ea typeface="Cambria Math" panose="02040503050406030204" pitchFamily="18" charset="0"/>
                        </a:rPr>
                        <m:t>  </m:t>
                      </m:r>
                      <m:sSub>
                        <m:sSubPr>
                          <m:ctrlPr>
                            <a:rPr lang="en-US" sz="3500">
                              <a:latin typeface="Cambria Math" panose="02040503050406030204" pitchFamily="18" charset="0"/>
                              <a:ea typeface="Cambria Math" panose="02040503050406030204" pitchFamily="18" charset="0"/>
                            </a:rPr>
                          </m:ctrlPr>
                        </m:sSubPr>
                        <m:e>
                          <m:r>
                            <m:rPr>
                              <m:sty m:val="p"/>
                            </m:rPr>
                            <a:rPr lang="en-US" sz="3500">
                              <a:latin typeface="Cambria Math" panose="02040503050406030204" pitchFamily="18" charset="0"/>
                              <a:ea typeface="Cambria Math" panose="02040503050406030204" pitchFamily="18" charset="0"/>
                            </a:rPr>
                            <m:t>FX</m:t>
                          </m:r>
                        </m:e>
                        <m:sub>
                          <m:r>
                            <a:rPr lang="en-US" sz="3500" i="1">
                              <a:latin typeface="Cambria Math" panose="02040503050406030204" pitchFamily="18" charset="0"/>
                              <a:ea typeface="Cambria Math" panose="02040503050406030204" pitchFamily="18" charset="0"/>
                            </a:rPr>
                            <m:t>𝐾</m:t>
                          </m:r>
                        </m:sub>
                      </m:sSub>
                      <m:d>
                        <m:dPr>
                          <m:begChr m:val="["/>
                          <m:endChr m:val="]"/>
                          <m:ctrlPr>
                            <a:rPr lang="en-US" sz="3500" i="1">
                              <a:latin typeface="Cambria Math" panose="02040503050406030204" pitchFamily="18" charset="0"/>
                              <a:ea typeface="Cambria Math" panose="02040503050406030204" pitchFamily="18" charset="0"/>
                            </a:rPr>
                          </m:ctrlPr>
                        </m:dPr>
                        <m:e>
                          <m:sSup>
                            <m:sSupPr>
                              <m:ctrlPr>
                                <a:rPr lang="en-US" sz="3500" i="1">
                                  <a:latin typeface="Cambria Math" panose="02040503050406030204" pitchFamily="18" charset="0"/>
                                  <a:ea typeface="Cambria Math" panose="02040503050406030204" pitchFamily="18" charset="0"/>
                                </a:rPr>
                              </m:ctrlPr>
                            </m:sSupPr>
                            <m:e>
                              <m:r>
                                <a:rPr lang="en-US" sz="3500" i="1">
                                  <a:latin typeface="Cambria Math" panose="02040503050406030204" pitchFamily="18" charset="0"/>
                                  <a:ea typeface="Cambria Math" panose="02040503050406030204" pitchFamily="18" charset="0"/>
                                </a:rPr>
                                <m:t>𝐸</m:t>
                              </m:r>
                            </m:e>
                            <m:sup>
                              <m:r>
                                <a:rPr lang="en-US" sz="3500" i="1">
                                  <a:latin typeface="Cambria Math" panose="02040503050406030204" pitchFamily="18" charset="0"/>
                                  <a:ea typeface="Cambria Math" panose="02040503050406030204" pitchFamily="18" charset="0"/>
                                </a:rPr>
                                <m:t>𝑗</m:t>
                              </m:r>
                            </m:sup>
                          </m:sSup>
                        </m:e>
                      </m:d>
                      <m:r>
                        <a:rPr lang="en-US" sz="3500" i="1">
                          <a:latin typeface="Cambria Math" panose="02040503050406030204" pitchFamily="18" charset="0"/>
                          <a:ea typeface="Cambria Math" panose="02040503050406030204" pitchFamily="18" charset="0"/>
                        </a:rPr>
                        <m:t>,</m:t>
                      </m:r>
                      <m:d>
                        <m:dPr>
                          <m:begChr m:val="|"/>
                          <m:endChr m:val="⟩"/>
                          <m:ctrlPr>
                            <a:rPr lang="en-US" sz="3500" i="1">
                              <a:latin typeface="Cambria Math" panose="02040503050406030204" pitchFamily="18" charset="0"/>
                            </a:rPr>
                          </m:ctrlPr>
                        </m:dPr>
                        <m:e>
                          <m:sSup>
                            <m:sSupPr>
                              <m:ctrlPr>
                                <a:rPr lang="en-US" sz="3500" i="1">
                                  <a:latin typeface="Cambria Math" panose="02040503050406030204" pitchFamily="18" charset="0"/>
                                </a:rPr>
                              </m:ctrlPr>
                            </m:sSupPr>
                            <m:e>
                              <m:r>
                                <a:rPr lang="en-US" sz="3500" i="1">
                                  <a:latin typeface="Cambria Math" panose="02040503050406030204" pitchFamily="18" charset="0"/>
                                </a:rPr>
                                <m:t>𝐸</m:t>
                              </m:r>
                            </m:e>
                            <m:sup>
                              <m:r>
                                <a:rPr lang="en-US" sz="3500" i="1">
                                  <a:latin typeface="Cambria Math" panose="02040503050406030204" pitchFamily="18" charset="0"/>
                                </a:rPr>
                                <m:t>𝑗</m:t>
                              </m:r>
                            </m:sup>
                          </m:sSup>
                        </m:e>
                      </m:d>
                      <m:r>
                        <a:rPr lang="en-US" sz="3500" i="1">
                          <a:latin typeface="Cambria Math" panose="02040503050406030204" pitchFamily="18" charset="0"/>
                        </a:rPr>
                        <m:t>,</m:t>
                      </m:r>
                      <m:r>
                        <a:rPr lang="en-US" sz="3500" b="0" i="1" smtClean="0">
                          <a:latin typeface="Cambria Math" panose="02040503050406030204" pitchFamily="18" charset="0"/>
                        </a:rPr>
                        <m:t>                      </m:t>
                      </m:r>
                      <m:sSub>
                        <m:sSubPr>
                          <m:ctrlPr>
                            <a:rPr lang="en-US" sz="3500">
                              <a:latin typeface="Cambria Math" panose="02040503050406030204" pitchFamily="18" charset="0"/>
                              <a:ea typeface="Cambria Math" panose="02040503050406030204" pitchFamily="18" charset="0"/>
                            </a:rPr>
                          </m:ctrlPr>
                        </m:sSubPr>
                        <m:e>
                          <m:r>
                            <m:rPr>
                              <m:sty m:val="p"/>
                            </m:rPr>
                            <a:rPr lang="en-US" sz="3500">
                              <a:latin typeface="Cambria Math" panose="02040503050406030204" pitchFamily="18" charset="0"/>
                              <a:ea typeface="Cambria Math" panose="02040503050406030204" pitchFamily="18" charset="0"/>
                            </a:rPr>
                            <m:t>FX</m:t>
                          </m:r>
                        </m:e>
                        <m:sub>
                          <m:r>
                            <a:rPr lang="en-US" sz="3500" i="1">
                              <a:latin typeface="Cambria Math" panose="02040503050406030204" pitchFamily="18" charset="0"/>
                              <a:ea typeface="Cambria Math" panose="02040503050406030204" pitchFamily="18" charset="0"/>
                            </a:rPr>
                            <m:t>𝐾</m:t>
                          </m:r>
                        </m:sub>
                      </m:sSub>
                      <m:d>
                        <m:dPr>
                          <m:begChr m:val="["/>
                          <m:endChr m:val="]"/>
                          <m:ctrlPr>
                            <a:rPr lang="en-US" sz="3500" i="1">
                              <a:latin typeface="Cambria Math" panose="02040503050406030204" pitchFamily="18" charset="0"/>
                              <a:ea typeface="Cambria Math" panose="02040503050406030204" pitchFamily="18" charset="0"/>
                            </a:rPr>
                          </m:ctrlPr>
                        </m:dPr>
                        <m:e>
                          <m:sSup>
                            <m:sSupPr>
                              <m:ctrlPr>
                                <a:rPr lang="en-US" sz="3500" i="1">
                                  <a:latin typeface="Cambria Math" panose="02040503050406030204" pitchFamily="18" charset="0"/>
                                  <a:ea typeface="Cambria Math" panose="02040503050406030204" pitchFamily="18" charset="0"/>
                                </a:rPr>
                              </m:ctrlPr>
                            </m:sSupPr>
                            <m:e>
                              <m:r>
                                <a:rPr lang="en-US" sz="3500" i="1">
                                  <a:latin typeface="Cambria Math" panose="02040503050406030204" pitchFamily="18" charset="0"/>
                                  <a:ea typeface="Cambria Math" panose="02040503050406030204" pitchFamily="18" charset="0"/>
                                </a:rPr>
                                <m:t>𝐸</m:t>
                              </m:r>
                            </m:e>
                            <m:sup>
                              <m:r>
                                <a:rPr lang="en-US" sz="3500" i="1">
                                  <a:latin typeface="Cambria Math" panose="02040503050406030204" pitchFamily="18" charset="0"/>
                                  <a:ea typeface="Cambria Math" panose="02040503050406030204" pitchFamily="18" charset="0"/>
                                </a:rPr>
                                <m:t>𝑗</m:t>
                              </m:r>
                            </m:sup>
                          </m:sSup>
                        </m:e>
                      </m:d>
                      <m:r>
                        <a:rPr lang="en-US" sz="3500" i="1">
                          <a:latin typeface="Cambria Math" panose="02040503050406030204" pitchFamily="18" charset="0"/>
                          <a:ea typeface="Cambria Math" panose="02040503050406030204" pitchFamily="18" charset="0"/>
                        </a:rPr>
                        <m:t>,</m:t>
                      </m:r>
                      <m:d>
                        <m:dPr>
                          <m:begChr m:val="|"/>
                          <m:endChr m:val="⟩"/>
                          <m:ctrlPr>
                            <a:rPr lang="en-US" sz="3500" i="1">
                              <a:latin typeface="Cambria Math" panose="02040503050406030204" pitchFamily="18" charset="0"/>
                            </a:rPr>
                          </m:ctrlPr>
                        </m:dPr>
                        <m:e>
                          <m:sSup>
                            <m:sSupPr>
                              <m:ctrlPr>
                                <a:rPr lang="en-US" sz="3500" i="1">
                                  <a:latin typeface="Cambria Math" panose="02040503050406030204" pitchFamily="18" charset="0"/>
                                </a:rPr>
                              </m:ctrlPr>
                            </m:sSupPr>
                            <m:e>
                              <m:r>
                                <a:rPr lang="en-US" sz="3500" i="1">
                                  <a:latin typeface="Cambria Math" panose="02040503050406030204" pitchFamily="18" charset="0"/>
                                </a:rPr>
                                <m:t>𝐸</m:t>
                              </m:r>
                            </m:e>
                            <m:sup>
                              <m:r>
                                <a:rPr lang="en-US" sz="3500" i="1">
                                  <a:latin typeface="Cambria Math" panose="02040503050406030204" pitchFamily="18" charset="0"/>
                                </a:rPr>
                                <m:t>𝑗</m:t>
                              </m:r>
                            </m:sup>
                          </m:sSup>
                        </m:e>
                      </m:d>
                      <m:r>
                        <a:rPr lang="en-US" sz="3500" i="1">
                          <a:latin typeface="Cambria Math" panose="02040503050406030204" pitchFamily="18" charset="0"/>
                        </a:rPr>
                        <m:t>,…,</m:t>
                      </m:r>
                      <m:sSub>
                        <m:sSubPr>
                          <m:ctrlPr>
                            <a:rPr lang="en-US" sz="3500">
                              <a:latin typeface="Cambria Math" panose="02040503050406030204" pitchFamily="18" charset="0"/>
                              <a:ea typeface="Cambria Math" panose="02040503050406030204" pitchFamily="18" charset="0"/>
                            </a:rPr>
                          </m:ctrlPr>
                        </m:sSubPr>
                        <m:e>
                          <m:r>
                            <m:rPr>
                              <m:sty m:val="p"/>
                            </m:rPr>
                            <a:rPr lang="en-US" sz="3500">
                              <a:latin typeface="Cambria Math" panose="02040503050406030204" pitchFamily="18" charset="0"/>
                              <a:ea typeface="Cambria Math" panose="02040503050406030204" pitchFamily="18" charset="0"/>
                            </a:rPr>
                            <m:t>FX</m:t>
                          </m:r>
                        </m:e>
                        <m:sub>
                          <m:r>
                            <a:rPr lang="en-US" sz="3500" i="1">
                              <a:latin typeface="Cambria Math" panose="02040503050406030204" pitchFamily="18" charset="0"/>
                              <a:ea typeface="Cambria Math" panose="02040503050406030204" pitchFamily="18" charset="0"/>
                            </a:rPr>
                            <m:t>𝐾</m:t>
                          </m:r>
                        </m:sub>
                      </m:sSub>
                      <m:d>
                        <m:dPr>
                          <m:begChr m:val="["/>
                          <m:endChr m:val="]"/>
                          <m:ctrlPr>
                            <a:rPr lang="en-US" sz="3500" i="1">
                              <a:latin typeface="Cambria Math" panose="02040503050406030204" pitchFamily="18" charset="0"/>
                              <a:ea typeface="Cambria Math" panose="02040503050406030204" pitchFamily="18" charset="0"/>
                            </a:rPr>
                          </m:ctrlPr>
                        </m:dPr>
                        <m:e>
                          <m:sSup>
                            <m:sSupPr>
                              <m:ctrlPr>
                                <a:rPr lang="en-US" sz="3500" i="1">
                                  <a:latin typeface="Cambria Math" panose="02040503050406030204" pitchFamily="18" charset="0"/>
                                  <a:ea typeface="Cambria Math" panose="02040503050406030204" pitchFamily="18" charset="0"/>
                                </a:rPr>
                              </m:ctrlPr>
                            </m:sSupPr>
                            <m:e>
                              <m:r>
                                <a:rPr lang="en-US" sz="3500" i="1">
                                  <a:latin typeface="Cambria Math" panose="02040503050406030204" pitchFamily="18" charset="0"/>
                                  <a:ea typeface="Cambria Math" panose="02040503050406030204" pitchFamily="18" charset="0"/>
                                </a:rPr>
                                <m:t>𝐸</m:t>
                              </m:r>
                            </m:e>
                            <m:sup>
                              <m:r>
                                <a:rPr lang="en-US" sz="3500" i="1">
                                  <a:latin typeface="Cambria Math" panose="02040503050406030204" pitchFamily="18" charset="0"/>
                                  <a:ea typeface="Cambria Math" panose="02040503050406030204" pitchFamily="18" charset="0"/>
                                </a:rPr>
                                <m:t>𝑗</m:t>
                              </m:r>
                            </m:sup>
                          </m:sSup>
                        </m:e>
                      </m:d>
                      <m:r>
                        <a:rPr lang="en-US" sz="3500" i="1">
                          <a:latin typeface="Cambria Math" panose="02040503050406030204" pitchFamily="18" charset="0"/>
                          <a:ea typeface="Cambria Math" panose="02040503050406030204" pitchFamily="18" charset="0"/>
                        </a:rPr>
                        <m:t>,</m:t>
                      </m:r>
                      <m:d>
                        <m:dPr>
                          <m:begChr m:val="|"/>
                          <m:endChr m:val="⟩"/>
                          <m:ctrlPr>
                            <a:rPr lang="en-US" sz="3500" i="1">
                              <a:latin typeface="Cambria Math" panose="02040503050406030204" pitchFamily="18" charset="0"/>
                            </a:rPr>
                          </m:ctrlPr>
                        </m:dPr>
                        <m:e>
                          <m:sSup>
                            <m:sSupPr>
                              <m:ctrlPr>
                                <a:rPr lang="en-US" sz="3500" i="1">
                                  <a:latin typeface="Cambria Math" panose="02040503050406030204" pitchFamily="18" charset="0"/>
                                </a:rPr>
                              </m:ctrlPr>
                            </m:sSupPr>
                            <m:e>
                              <m:r>
                                <a:rPr lang="en-US" sz="3500" i="1">
                                  <a:latin typeface="Cambria Math" panose="02040503050406030204" pitchFamily="18" charset="0"/>
                                </a:rPr>
                                <m:t>𝐸</m:t>
                              </m:r>
                            </m:e>
                            <m:sup>
                              <m:r>
                                <a:rPr lang="en-US" sz="3500" i="1">
                                  <a:latin typeface="Cambria Math" panose="02040503050406030204" pitchFamily="18" charset="0"/>
                                </a:rPr>
                                <m:t>𝑗</m:t>
                              </m:r>
                            </m:sup>
                          </m:sSup>
                        </m:e>
                      </m:d>
                      <m:r>
                        <a:rPr lang="en-US" sz="3500" i="1">
                          <a:latin typeface="Cambria Math" panose="02040503050406030204" pitchFamily="18" charset="0"/>
                        </a:rPr>
                        <m:t> </m:t>
                      </m:r>
                    </m:oMath>
                  </m:oMathPara>
                </a14:m>
                <a:endParaRPr lang="en-US" sz="3500" i="1" dirty="0">
                  <a:latin typeface="Cambria Math" panose="02040503050406030204" pitchFamily="18" charset="0"/>
                </a:endParaRPr>
              </a:p>
              <a:p>
                <a:pPr marL="0" indent="0">
                  <a:lnSpc>
                    <a:spcPct val="120000"/>
                  </a:lnSpc>
                  <a:buNone/>
                </a:pPr>
                <a14:m>
                  <m:oMathPara xmlns:m="http://schemas.openxmlformats.org/officeDocument/2006/math">
                    <m:oMathParaPr>
                      <m:jc m:val="left"/>
                    </m:oMathParaPr>
                    <m:oMath>
                      <m:sSubSup>
                        <m:sSubSupPr>
                          <m:ctrlPr>
                            <a:rPr lang="en-US" sz="3500" b="1">
                              <a:latin typeface="Cambria Math" panose="02040503050406030204" pitchFamily="18" charset="0"/>
                            </a:rPr>
                          </m:ctrlPr>
                        </m:sSubSupPr>
                        <m:e>
                          <m:r>
                            <a:rPr lang="en-US" sz="3500" b="1">
                              <a:latin typeface="Cambria Math" panose="02040503050406030204" pitchFamily="18" charset="0"/>
                            </a:rPr>
                            <m:t>𝐇</m:t>
                          </m:r>
                        </m:e>
                        <m:sub>
                          <m:r>
                            <a:rPr lang="en-US" sz="3500" i="1">
                              <a:latin typeface="Cambria Math" panose="02040503050406030204" pitchFamily="18" charset="0"/>
                            </a:rPr>
                            <m:t>𝑗</m:t>
                          </m:r>
                        </m:sub>
                        <m:sup>
                          <m:r>
                            <a:rPr lang="en-US" sz="3500" i="1">
                              <a:latin typeface="Cambria Math" panose="02040503050406030204" pitchFamily="18" charset="0"/>
                            </a:rPr>
                            <m:t>1</m:t>
                          </m:r>
                        </m:sup>
                      </m:sSubSup>
                      <m:r>
                        <a:rPr lang="en-US" sz="3500" i="1">
                          <a:latin typeface="Cambria Math" panose="02040503050406030204" pitchFamily="18" charset="0"/>
                        </a:rPr>
                        <m:t> :</m:t>
                      </m:r>
                      <m:d>
                        <m:dPr>
                          <m:begChr m:val="|"/>
                          <m:endChr m:val="⟩"/>
                          <m:ctrlPr>
                            <a:rPr lang="en-US" sz="3500" i="1">
                              <a:latin typeface="Cambria Math" panose="02040503050406030204" pitchFamily="18" charset="0"/>
                            </a:rPr>
                          </m:ctrlPr>
                        </m:dPr>
                        <m:e>
                          <m:r>
                            <a:rPr lang="en-US" sz="3500" i="1">
                              <a:latin typeface="Cambria Math" panose="02040503050406030204" pitchFamily="18" charset="0"/>
                            </a:rPr>
                            <m:t>𝐸</m:t>
                          </m:r>
                        </m:e>
                      </m:d>
                      <m:r>
                        <a:rPr lang="en-US" sz="3500" i="1">
                          <a:latin typeface="Cambria Math" panose="02040503050406030204" pitchFamily="18" charset="0"/>
                        </a:rPr>
                        <m:t>, </m:t>
                      </m:r>
                      <m:r>
                        <a:rPr lang="en-US" sz="3500" i="1">
                          <a:latin typeface="Cambria Math" panose="02040503050406030204" pitchFamily="18" charset="0"/>
                          <a:ea typeface="Cambria Math" panose="02040503050406030204" pitchFamily="18" charset="0"/>
                        </a:rPr>
                        <m:t>𝑅</m:t>
                      </m:r>
                      <m:r>
                        <a:rPr lang="en-US" sz="3500">
                          <a:latin typeface="Cambria Math" panose="02040503050406030204" pitchFamily="18" charset="0"/>
                          <a:ea typeface="Cambria Math" panose="02040503050406030204" pitchFamily="18" charset="0"/>
                        </a:rPr>
                        <m:t>,</m:t>
                      </m:r>
                      <m:d>
                        <m:dPr>
                          <m:begChr m:val="|"/>
                          <m:endChr m:val="⟩"/>
                          <m:ctrlPr>
                            <a:rPr lang="en-US" sz="3500" i="1">
                              <a:latin typeface="Cambria Math" panose="02040503050406030204" pitchFamily="18" charset="0"/>
                            </a:rPr>
                          </m:ctrlPr>
                        </m:dPr>
                        <m:e>
                          <m:r>
                            <a:rPr lang="en-US" sz="3500" i="1">
                              <a:latin typeface="Cambria Math" panose="02040503050406030204" pitchFamily="18" charset="0"/>
                            </a:rPr>
                            <m:t>𝐸</m:t>
                          </m:r>
                        </m:e>
                      </m:d>
                      <m:r>
                        <a:rPr lang="en-US" sz="3500" i="1">
                          <a:latin typeface="Cambria Math" panose="02040503050406030204" pitchFamily="18" charset="0"/>
                        </a:rPr>
                        <m:t>,…,</m:t>
                      </m:r>
                      <m:r>
                        <a:rPr lang="en-US" sz="3500" i="1">
                          <a:latin typeface="Cambria Math" panose="02040503050406030204" pitchFamily="18" charset="0"/>
                        </a:rPr>
                        <m:t>𝑅</m:t>
                      </m:r>
                      <m:r>
                        <a:rPr lang="en-US" sz="3500" i="1">
                          <a:latin typeface="Cambria Math" panose="02040503050406030204" pitchFamily="18" charset="0"/>
                        </a:rPr>
                        <m:t>,</m:t>
                      </m:r>
                      <m:d>
                        <m:dPr>
                          <m:begChr m:val="|"/>
                          <m:endChr m:val="⟩"/>
                          <m:ctrlPr>
                            <a:rPr lang="en-US" sz="3500" i="1">
                              <a:latin typeface="Cambria Math" panose="02040503050406030204" pitchFamily="18" charset="0"/>
                            </a:rPr>
                          </m:ctrlPr>
                        </m:dPr>
                        <m:e>
                          <m:r>
                            <a:rPr lang="en-US" sz="3500" i="1">
                              <a:latin typeface="Cambria Math" panose="02040503050406030204" pitchFamily="18" charset="0"/>
                            </a:rPr>
                            <m:t>𝐸</m:t>
                          </m:r>
                        </m:e>
                      </m:d>
                      <m:r>
                        <a:rPr lang="en-US" sz="3500" i="1">
                          <a:latin typeface="Cambria Math" panose="02040503050406030204" pitchFamily="18" charset="0"/>
                          <a:ea typeface="Cambria Math" panose="02040503050406030204" pitchFamily="18" charset="0"/>
                        </a:rPr>
                        <m:t>,</m:t>
                      </m:r>
                      <m:r>
                        <a:rPr lang="en-US" sz="3500" b="0" i="1" smtClean="0">
                          <a:latin typeface="Cambria Math" panose="02040503050406030204" pitchFamily="18" charset="0"/>
                          <a:ea typeface="Cambria Math" panose="02040503050406030204" pitchFamily="18" charset="0"/>
                        </a:rPr>
                        <m:t>  </m:t>
                      </m:r>
                      <m:sSub>
                        <m:sSubPr>
                          <m:ctrlPr>
                            <a:rPr lang="en-US" sz="3500">
                              <a:latin typeface="Cambria Math" panose="02040503050406030204" pitchFamily="18" charset="0"/>
                              <a:ea typeface="Cambria Math" panose="02040503050406030204" pitchFamily="18" charset="0"/>
                            </a:rPr>
                          </m:ctrlPr>
                        </m:sSubPr>
                        <m:e>
                          <m:r>
                            <m:rPr>
                              <m:sty m:val="p"/>
                            </m:rPr>
                            <a:rPr lang="en-US" sz="3500">
                              <a:latin typeface="Cambria Math" panose="02040503050406030204" pitchFamily="18" charset="0"/>
                              <a:ea typeface="Cambria Math" panose="02040503050406030204" pitchFamily="18" charset="0"/>
                            </a:rPr>
                            <m:t>FX</m:t>
                          </m:r>
                        </m:e>
                        <m:sub>
                          <m:r>
                            <a:rPr lang="en-US" sz="3500" i="1">
                              <a:latin typeface="Cambria Math" panose="02040503050406030204" pitchFamily="18" charset="0"/>
                              <a:ea typeface="Cambria Math" panose="02040503050406030204" pitchFamily="18" charset="0"/>
                            </a:rPr>
                            <m:t>𝐾</m:t>
                          </m:r>
                        </m:sub>
                      </m:sSub>
                      <m:d>
                        <m:dPr>
                          <m:begChr m:val="["/>
                          <m:endChr m:val="]"/>
                          <m:ctrlPr>
                            <a:rPr lang="en-US" sz="3500" i="1">
                              <a:solidFill>
                                <a:srgbClr val="B00000"/>
                              </a:solidFill>
                              <a:latin typeface="Cambria Math" panose="02040503050406030204" pitchFamily="18" charset="0"/>
                              <a:ea typeface="Cambria Math" panose="02040503050406030204" pitchFamily="18" charset="0"/>
                            </a:rPr>
                          </m:ctrlPr>
                        </m:dPr>
                        <m:e>
                          <m:sSup>
                            <m:sSupPr>
                              <m:ctrlPr>
                                <a:rPr lang="en-US" sz="3500" i="1">
                                  <a:solidFill>
                                    <a:srgbClr val="B00000"/>
                                  </a:solidFill>
                                  <a:latin typeface="Cambria Math" panose="02040503050406030204" pitchFamily="18" charset="0"/>
                                  <a:ea typeface="Cambria Math" panose="02040503050406030204" pitchFamily="18" charset="0"/>
                                </a:rPr>
                              </m:ctrlPr>
                            </m:sSupPr>
                            <m:e>
                              <m:d>
                                <m:dPr>
                                  <m:ctrlPr>
                                    <a:rPr lang="en-US" sz="3500" i="1">
                                      <a:solidFill>
                                        <a:srgbClr val="B00000"/>
                                      </a:solidFill>
                                      <a:latin typeface="Cambria Math" panose="02040503050406030204" pitchFamily="18" charset="0"/>
                                      <a:ea typeface="Cambria Math" panose="02040503050406030204" pitchFamily="18" charset="0"/>
                                    </a:rPr>
                                  </m:ctrlPr>
                                </m:dPr>
                                <m:e>
                                  <m:sSup>
                                    <m:sSupPr>
                                      <m:ctrlPr>
                                        <a:rPr lang="en-US" sz="3500" i="1">
                                          <a:solidFill>
                                            <a:srgbClr val="B00000"/>
                                          </a:solidFill>
                                          <a:latin typeface="Cambria Math" panose="02040503050406030204" pitchFamily="18" charset="0"/>
                                          <a:ea typeface="Cambria Math" panose="02040503050406030204" pitchFamily="18" charset="0"/>
                                        </a:rPr>
                                      </m:ctrlPr>
                                    </m:sSupPr>
                                    <m:e>
                                      <m:r>
                                        <a:rPr lang="en-US" sz="3500" i="1">
                                          <a:solidFill>
                                            <a:srgbClr val="B00000"/>
                                          </a:solidFill>
                                          <a:latin typeface="Cambria Math" panose="02040503050406030204" pitchFamily="18" charset="0"/>
                                          <a:ea typeface="Cambria Math" panose="02040503050406030204" pitchFamily="18" charset="0"/>
                                        </a:rPr>
                                        <m:t>𝐸</m:t>
                                      </m:r>
                                    </m:e>
                                    <m:sup>
                                      <m:d>
                                        <m:dPr>
                                          <m:ctrlPr>
                                            <a:rPr lang="en-US" sz="3500" i="1">
                                              <a:solidFill>
                                                <a:srgbClr val="B00000"/>
                                              </a:solidFill>
                                              <a:latin typeface="Cambria Math" panose="02040503050406030204" pitchFamily="18" charset="0"/>
                                              <a:ea typeface="Cambria Math" panose="02040503050406030204" pitchFamily="18" charset="0"/>
                                            </a:rPr>
                                          </m:ctrlPr>
                                        </m:dPr>
                                        <m:e>
                                          <m:r>
                                            <a:rPr lang="en-US" sz="3500" i="1">
                                              <a:solidFill>
                                                <a:srgbClr val="B00000"/>
                                              </a:solidFill>
                                              <a:latin typeface="Cambria Math" panose="02040503050406030204" pitchFamily="18" charset="0"/>
                                              <a:ea typeface="Cambria Math" panose="02040503050406030204" pitchFamily="18" charset="0"/>
                                            </a:rPr>
                                            <m:t>1</m:t>
                                          </m:r>
                                        </m:e>
                                      </m:d>
                                    </m:sup>
                                  </m:sSup>
                                </m:e>
                              </m:d>
                            </m:e>
                            <m:sup>
                              <m:r>
                                <a:rPr lang="en-US" sz="3500" i="1" smtClean="0">
                                  <a:solidFill>
                                    <a:schemeClr val="tx1"/>
                                  </a:solidFill>
                                  <a:latin typeface="Cambria Math" panose="02040503050406030204" pitchFamily="18" charset="0"/>
                                  <a:ea typeface="Cambria Math" panose="02040503050406030204" pitchFamily="18" charset="0"/>
                                </a:rPr>
                                <m:t>𝑗</m:t>
                              </m:r>
                            </m:sup>
                          </m:sSup>
                        </m:e>
                      </m:d>
                      <m:r>
                        <a:rPr lang="en-US" sz="3500" i="1">
                          <a:latin typeface="Cambria Math" panose="02040503050406030204" pitchFamily="18" charset="0"/>
                          <a:ea typeface="Cambria Math" panose="02040503050406030204" pitchFamily="18" charset="0"/>
                        </a:rPr>
                        <m:t>,</m:t>
                      </m:r>
                      <m:d>
                        <m:dPr>
                          <m:begChr m:val="|"/>
                          <m:endChr m:val="⟩"/>
                          <m:ctrlPr>
                            <a:rPr lang="en-US" sz="3500" i="1" smtClean="0">
                              <a:solidFill>
                                <a:srgbClr val="B00000"/>
                              </a:solidFill>
                              <a:latin typeface="Cambria Math" panose="02040503050406030204" pitchFamily="18" charset="0"/>
                              <a:ea typeface="Cambria Math" panose="02040503050406030204" pitchFamily="18" charset="0"/>
                            </a:rPr>
                          </m:ctrlPr>
                        </m:dPr>
                        <m:e>
                          <m:sSup>
                            <m:sSupPr>
                              <m:ctrlPr>
                                <a:rPr lang="en-US" sz="3500" i="1">
                                  <a:solidFill>
                                    <a:srgbClr val="B00000"/>
                                  </a:solidFill>
                                  <a:latin typeface="Cambria Math" panose="02040503050406030204" pitchFamily="18" charset="0"/>
                                  <a:ea typeface="Cambria Math" panose="02040503050406030204" pitchFamily="18" charset="0"/>
                                </a:rPr>
                              </m:ctrlPr>
                            </m:sSupPr>
                            <m:e>
                              <m:d>
                                <m:dPr>
                                  <m:ctrlPr>
                                    <a:rPr lang="en-US" sz="3500" i="1">
                                      <a:solidFill>
                                        <a:srgbClr val="B00000"/>
                                      </a:solidFill>
                                      <a:latin typeface="Cambria Math" panose="02040503050406030204" pitchFamily="18" charset="0"/>
                                      <a:ea typeface="Cambria Math" panose="02040503050406030204" pitchFamily="18" charset="0"/>
                                    </a:rPr>
                                  </m:ctrlPr>
                                </m:dPr>
                                <m:e>
                                  <m:sSup>
                                    <m:sSupPr>
                                      <m:ctrlPr>
                                        <a:rPr lang="en-US" sz="3500" i="1">
                                          <a:solidFill>
                                            <a:srgbClr val="B00000"/>
                                          </a:solidFill>
                                          <a:latin typeface="Cambria Math" panose="02040503050406030204" pitchFamily="18" charset="0"/>
                                          <a:ea typeface="Cambria Math" panose="02040503050406030204" pitchFamily="18" charset="0"/>
                                        </a:rPr>
                                      </m:ctrlPr>
                                    </m:sSupPr>
                                    <m:e>
                                      <m:r>
                                        <a:rPr lang="en-US" sz="3500" i="1">
                                          <a:solidFill>
                                            <a:srgbClr val="B00000"/>
                                          </a:solidFill>
                                          <a:latin typeface="Cambria Math" panose="02040503050406030204" pitchFamily="18" charset="0"/>
                                          <a:ea typeface="Cambria Math" panose="02040503050406030204" pitchFamily="18" charset="0"/>
                                        </a:rPr>
                                        <m:t>𝐸</m:t>
                                      </m:r>
                                    </m:e>
                                    <m:sup>
                                      <m:d>
                                        <m:dPr>
                                          <m:ctrlPr>
                                            <a:rPr lang="en-US" sz="3500" i="1">
                                              <a:solidFill>
                                                <a:srgbClr val="B00000"/>
                                              </a:solidFill>
                                              <a:latin typeface="Cambria Math" panose="02040503050406030204" pitchFamily="18" charset="0"/>
                                              <a:ea typeface="Cambria Math" panose="02040503050406030204" pitchFamily="18" charset="0"/>
                                            </a:rPr>
                                          </m:ctrlPr>
                                        </m:dPr>
                                        <m:e>
                                          <m:r>
                                            <a:rPr lang="en-US" sz="3500" i="1">
                                              <a:solidFill>
                                                <a:srgbClr val="B00000"/>
                                              </a:solidFill>
                                              <a:latin typeface="Cambria Math" panose="02040503050406030204" pitchFamily="18" charset="0"/>
                                              <a:ea typeface="Cambria Math" panose="02040503050406030204" pitchFamily="18" charset="0"/>
                                            </a:rPr>
                                            <m:t>1</m:t>
                                          </m:r>
                                        </m:e>
                                      </m:d>
                                    </m:sup>
                                  </m:sSup>
                                </m:e>
                              </m:d>
                            </m:e>
                            <m:sup>
                              <m:r>
                                <a:rPr lang="en-US" sz="3500" i="1" smtClean="0">
                                  <a:solidFill>
                                    <a:schemeClr val="tx1"/>
                                  </a:solidFill>
                                  <a:latin typeface="Cambria Math" panose="02040503050406030204" pitchFamily="18" charset="0"/>
                                  <a:ea typeface="Cambria Math" panose="02040503050406030204" pitchFamily="18" charset="0"/>
                                </a:rPr>
                                <m:t>𝑗</m:t>
                              </m:r>
                            </m:sup>
                          </m:sSup>
                        </m:e>
                      </m:d>
                      <m:r>
                        <a:rPr lang="en-US" sz="3500" i="1" smtClean="0">
                          <a:solidFill>
                            <a:schemeClr val="tx1"/>
                          </a:solidFill>
                          <a:latin typeface="Cambria Math" panose="02040503050406030204" pitchFamily="18" charset="0"/>
                        </a:rPr>
                        <m:t>,</m:t>
                      </m:r>
                      <m:r>
                        <a:rPr lang="en-US" sz="3500" b="0" i="1" smtClean="0">
                          <a:solidFill>
                            <a:schemeClr val="tx1"/>
                          </a:solidFill>
                          <a:latin typeface="Cambria Math" panose="02040503050406030204" pitchFamily="18" charset="0"/>
                        </a:rPr>
                        <m:t>   </m:t>
                      </m:r>
                      <m:sSub>
                        <m:sSubPr>
                          <m:ctrlPr>
                            <a:rPr lang="en-US" sz="3500">
                              <a:solidFill>
                                <a:schemeClr val="tx1"/>
                              </a:solidFill>
                              <a:latin typeface="Cambria Math" panose="02040503050406030204" pitchFamily="18" charset="0"/>
                              <a:ea typeface="Cambria Math" panose="02040503050406030204" pitchFamily="18" charset="0"/>
                            </a:rPr>
                          </m:ctrlPr>
                        </m:sSubPr>
                        <m:e>
                          <m:r>
                            <m:rPr>
                              <m:sty m:val="p"/>
                            </m:rPr>
                            <a:rPr lang="en-US" sz="3500">
                              <a:solidFill>
                                <a:schemeClr val="tx1"/>
                              </a:solidFill>
                              <a:latin typeface="Cambria Math" panose="02040503050406030204" pitchFamily="18" charset="0"/>
                              <a:ea typeface="Cambria Math" panose="02040503050406030204" pitchFamily="18" charset="0"/>
                            </a:rPr>
                            <m:t>FX</m:t>
                          </m:r>
                        </m:e>
                        <m:sub>
                          <m:r>
                            <a:rPr lang="en-US" sz="3500" i="1">
                              <a:solidFill>
                                <a:schemeClr val="tx1"/>
                              </a:solidFill>
                              <a:latin typeface="Cambria Math" panose="02040503050406030204" pitchFamily="18" charset="0"/>
                              <a:ea typeface="Cambria Math" panose="02040503050406030204" pitchFamily="18" charset="0"/>
                            </a:rPr>
                            <m:t>𝐾</m:t>
                          </m:r>
                        </m:sub>
                      </m:sSub>
                      <m:d>
                        <m:dPr>
                          <m:begChr m:val="["/>
                          <m:endChr m:val="]"/>
                          <m:ctrlPr>
                            <a:rPr lang="en-US" sz="3500" i="1">
                              <a:solidFill>
                                <a:srgbClr val="B00000"/>
                              </a:solidFill>
                              <a:latin typeface="Cambria Math" panose="02040503050406030204" pitchFamily="18" charset="0"/>
                              <a:ea typeface="Cambria Math" panose="02040503050406030204" pitchFamily="18" charset="0"/>
                            </a:rPr>
                          </m:ctrlPr>
                        </m:dPr>
                        <m:e>
                          <m:sSup>
                            <m:sSupPr>
                              <m:ctrlPr>
                                <a:rPr lang="en-US" sz="3500" i="1">
                                  <a:solidFill>
                                    <a:srgbClr val="B00000"/>
                                  </a:solidFill>
                                  <a:latin typeface="Cambria Math" panose="02040503050406030204" pitchFamily="18" charset="0"/>
                                  <a:ea typeface="Cambria Math" panose="02040503050406030204" pitchFamily="18" charset="0"/>
                                </a:rPr>
                              </m:ctrlPr>
                            </m:sSupPr>
                            <m:e>
                              <m:d>
                                <m:dPr>
                                  <m:ctrlPr>
                                    <a:rPr lang="en-US" sz="3500" i="1">
                                      <a:solidFill>
                                        <a:srgbClr val="B00000"/>
                                      </a:solidFill>
                                      <a:latin typeface="Cambria Math" panose="02040503050406030204" pitchFamily="18" charset="0"/>
                                      <a:ea typeface="Cambria Math" panose="02040503050406030204" pitchFamily="18" charset="0"/>
                                    </a:rPr>
                                  </m:ctrlPr>
                                </m:dPr>
                                <m:e>
                                  <m:sSup>
                                    <m:sSupPr>
                                      <m:ctrlPr>
                                        <a:rPr lang="en-US" sz="3500" i="1">
                                          <a:solidFill>
                                            <a:srgbClr val="B00000"/>
                                          </a:solidFill>
                                          <a:latin typeface="Cambria Math" panose="02040503050406030204" pitchFamily="18" charset="0"/>
                                          <a:ea typeface="Cambria Math" panose="02040503050406030204" pitchFamily="18" charset="0"/>
                                        </a:rPr>
                                      </m:ctrlPr>
                                    </m:sSupPr>
                                    <m:e>
                                      <m:r>
                                        <a:rPr lang="en-US" sz="3500" i="1">
                                          <a:solidFill>
                                            <a:srgbClr val="B00000"/>
                                          </a:solidFill>
                                          <a:latin typeface="Cambria Math" panose="02040503050406030204" pitchFamily="18" charset="0"/>
                                          <a:ea typeface="Cambria Math" panose="02040503050406030204" pitchFamily="18" charset="0"/>
                                        </a:rPr>
                                        <m:t>𝐸</m:t>
                                      </m:r>
                                    </m:e>
                                    <m:sup>
                                      <m:d>
                                        <m:dPr>
                                          <m:ctrlPr>
                                            <a:rPr lang="en-US" sz="3500" i="1">
                                              <a:solidFill>
                                                <a:srgbClr val="B00000"/>
                                              </a:solidFill>
                                              <a:latin typeface="Cambria Math" panose="02040503050406030204" pitchFamily="18" charset="0"/>
                                              <a:ea typeface="Cambria Math" panose="02040503050406030204" pitchFamily="18" charset="0"/>
                                            </a:rPr>
                                          </m:ctrlPr>
                                        </m:dPr>
                                        <m:e>
                                          <m:r>
                                            <a:rPr lang="en-US" sz="3500" i="1">
                                              <a:solidFill>
                                                <a:srgbClr val="B00000"/>
                                              </a:solidFill>
                                              <a:latin typeface="Cambria Math" panose="02040503050406030204" pitchFamily="18" charset="0"/>
                                              <a:ea typeface="Cambria Math" panose="02040503050406030204" pitchFamily="18" charset="0"/>
                                            </a:rPr>
                                            <m:t>1</m:t>
                                          </m:r>
                                        </m:e>
                                      </m:d>
                                    </m:sup>
                                  </m:sSup>
                                </m:e>
                              </m:d>
                            </m:e>
                            <m:sup>
                              <m:r>
                                <a:rPr lang="en-US" sz="3500" i="1">
                                  <a:latin typeface="Cambria Math" panose="02040503050406030204" pitchFamily="18" charset="0"/>
                                  <a:ea typeface="Cambria Math" panose="02040503050406030204" pitchFamily="18" charset="0"/>
                                </a:rPr>
                                <m:t>𝑗</m:t>
                              </m:r>
                            </m:sup>
                          </m:sSup>
                        </m:e>
                      </m:d>
                      <m:r>
                        <a:rPr lang="en-US" sz="3500" i="1">
                          <a:latin typeface="Cambria Math" panose="02040503050406030204" pitchFamily="18" charset="0"/>
                          <a:ea typeface="Cambria Math" panose="02040503050406030204" pitchFamily="18" charset="0"/>
                        </a:rPr>
                        <m:t>,</m:t>
                      </m:r>
                      <m:d>
                        <m:dPr>
                          <m:begChr m:val="|"/>
                          <m:endChr m:val="⟩"/>
                          <m:ctrlPr>
                            <a:rPr lang="en-US" sz="3500" i="1">
                              <a:solidFill>
                                <a:srgbClr val="B00000"/>
                              </a:solidFill>
                              <a:latin typeface="Cambria Math" panose="02040503050406030204" pitchFamily="18" charset="0"/>
                              <a:ea typeface="Cambria Math" panose="02040503050406030204" pitchFamily="18" charset="0"/>
                            </a:rPr>
                          </m:ctrlPr>
                        </m:dPr>
                        <m:e>
                          <m:sSup>
                            <m:sSupPr>
                              <m:ctrlPr>
                                <a:rPr lang="en-US" sz="3500" i="1">
                                  <a:solidFill>
                                    <a:srgbClr val="B00000"/>
                                  </a:solidFill>
                                  <a:latin typeface="Cambria Math" panose="02040503050406030204" pitchFamily="18" charset="0"/>
                                  <a:ea typeface="Cambria Math" panose="02040503050406030204" pitchFamily="18" charset="0"/>
                                </a:rPr>
                              </m:ctrlPr>
                            </m:sSupPr>
                            <m:e>
                              <m:d>
                                <m:dPr>
                                  <m:ctrlPr>
                                    <a:rPr lang="en-US" sz="3500" i="1">
                                      <a:solidFill>
                                        <a:srgbClr val="B00000"/>
                                      </a:solidFill>
                                      <a:latin typeface="Cambria Math" panose="02040503050406030204" pitchFamily="18" charset="0"/>
                                      <a:ea typeface="Cambria Math" panose="02040503050406030204" pitchFamily="18" charset="0"/>
                                    </a:rPr>
                                  </m:ctrlPr>
                                </m:dPr>
                                <m:e>
                                  <m:sSup>
                                    <m:sSupPr>
                                      <m:ctrlPr>
                                        <a:rPr lang="en-US" sz="3500" i="1">
                                          <a:solidFill>
                                            <a:srgbClr val="B00000"/>
                                          </a:solidFill>
                                          <a:latin typeface="Cambria Math" panose="02040503050406030204" pitchFamily="18" charset="0"/>
                                          <a:ea typeface="Cambria Math" panose="02040503050406030204" pitchFamily="18" charset="0"/>
                                        </a:rPr>
                                      </m:ctrlPr>
                                    </m:sSupPr>
                                    <m:e>
                                      <m:r>
                                        <a:rPr lang="en-US" sz="3500" i="1">
                                          <a:solidFill>
                                            <a:srgbClr val="B00000"/>
                                          </a:solidFill>
                                          <a:latin typeface="Cambria Math" panose="02040503050406030204" pitchFamily="18" charset="0"/>
                                          <a:ea typeface="Cambria Math" panose="02040503050406030204" pitchFamily="18" charset="0"/>
                                        </a:rPr>
                                        <m:t>𝐸</m:t>
                                      </m:r>
                                    </m:e>
                                    <m:sup>
                                      <m:d>
                                        <m:dPr>
                                          <m:ctrlPr>
                                            <a:rPr lang="en-US" sz="3500" i="1">
                                              <a:solidFill>
                                                <a:srgbClr val="B00000"/>
                                              </a:solidFill>
                                              <a:latin typeface="Cambria Math" panose="02040503050406030204" pitchFamily="18" charset="0"/>
                                              <a:ea typeface="Cambria Math" panose="02040503050406030204" pitchFamily="18" charset="0"/>
                                            </a:rPr>
                                          </m:ctrlPr>
                                        </m:dPr>
                                        <m:e>
                                          <m:r>
                                            <a:rPr lang="en-US" sz="3500" i="1">
                                              <a:solidFill>
                                                <a:srgbClr val="B00000"/>
                                              </a:solidFill>
                                              <a:latin typeface="Cambria Math" panose="02040503050406030204" pitchFamily="18" charset="0"/>
                                              <a:ea typeface="Cambria Math" panose="02040503050406030204" pitchFamily="18" charset="0"/>
                                            </a:rPr>
                                            <m:t>1</m:t>
                                          </m:r>
                                        </m:e>
                                      </m:d>
                                    </m:sup>
                                  </m:sSup>
                                </m:e>
                              </m:d>
                            </m:e>
                            <m:sup>
                              <m:r>
                                <a:rPr lang="en-US" sz="3500" i="1">
                                  <a:latin typeface="Cambria Math" panose="02040503050406030204" pitchFamily="18" charset="0"/>
                                  <a:ea typeface="Cambria Math" panose="02040503050406030204" pitchFamily="18" charset="0"/>
                                </a:rPr>
                                <m:t>𝑗</m:t>
                              </m:r>
                            </m:sup>
                          </m:sSup>
                        </m:e>
                      </m:d>
                      <m:r>
                        <a:rPr lang="en-US" sz="3500" i="1">
                          <a:latin typeface="Cambria Math" panose="02040503050406030204" pitchFamily="18" charset="0"/>
                        </a:rPr>
                        <m:t>,…,</m:t>
                      </m:r>
                      <m:sSub>
                        <m:sSubPr>
                          <m:ctrlPr>
                            <a:rPr lang="en-US" sz="3500">
                              <a:latin typeface="Cambria Math" panose="02040503050406030204" pitchFamily="18" charset="0"/>
                              <a:ea typeface="Cambria Math" panose="02040503050406030204" pitchFamily="18" charset="0"/>
                            </a:rPr>
                          </m:ctrlPr>
                        </m:sSubPr>
                        <m:e>
                          <m:r>
                            <m:rPr>
                              <m:sty m:val="p"/>
                            </m:rPr>
                            <a:rPr lang="en-US" sz="3500">
                              <a:latin typeface="Cambria Math" panose="02040503050406030204" pitchFamily="18" charset="0"/>
                              <a:ea typeface="Cambria Math" panose="02040503050406030204" pitchFamily="18" charset="0"/>
                            </a:rPr>
                            <m:t>FX</m:t>
                          </m:r>
                        </m:e>
                        <m:sub>
                          <m:r>
                            <a:rPr lang="en-US" sz="3500" i="1">
                              <a:latin typeface="Cambria Math" panose="02040503050406030204" pitchFamily="18" charset="0"/>
                              <a:ea typeface="Cambria Math" panose="02040503050406030204" pitchFamily="18" charset="0"/>
                            </a:rPr>
                            <m:t>𝐾</m:t>
                          </m:r>
                        </m:sub>
                      </m:sSub>
                      <m:d>
                        <m:dPr>
                          <m:begChr m:val="["/>
                          <m:endChr m:val="]"/>
                          <m:ctrlPr>
                            <a:rPr lang="en-US" sz="3500" i="1">
                              <a:solidFill>
                                <a:srgbClr val="B00000"/>
                              </a:solidFill>
                              <a:latin typeface="Cambria Math" panose="02040503050406030204" pitchFamily="18" charset="0"/>
                              <a:ea typeface="Cambria Math" panose="02040503050406030204" pitchFamily="18" charset="0"/>
                            </a:rPr>
                          </m:ctrlPr>
                        </m:dPr>
                        <m:e>
                          <m:sSup>
                            <m:sSupPr>
                              <m:ctrlPr>
                                <a:rPr lang="en-US" sz="3500" i="1">
                                  <a:solidFill>
                                    <a:srgbClr val="B00000"/>
                                  </a:solidFill>
                                  <a:latin typeface="Cambria Math" panose="02040503050406030204" pitchFamily="18" charset="0"/>
                                  <a:ea typeface="Cambria Math" panose="02040503050406030204" pitchFamily="18" charset="0"/>
                                </a:rPr>
                              </m:ctrlPr>
                            </m:sSupPr>
                            <m:e>
                              <m:d>
                                <m:dPr>
                                  <m:ctrlPr>
                                    <a:rPr lang="en-US" sz="3500" i="1">
                                      <a:solidFill>
                                        <a:srgbClr val="B00000"/>
                                      </a:solidFill>
                                      <a:latin typeface="Cambria Math" panose="02040503050406030204" pitchFamily="18" charset="0"/>
                                      <a:ea typeface="Cambria Math" panose="02040503050406030204" pitchFamily="18" charset="0"/>
                                    </a:rPr>
                                  </m:ctrlPr>
                                </m:dPr>
                                <m:e>
                                  <m:sSup>
                                    <m:sSupPr>
                                      <m:ctrlPr>
                                        <a:rPr lang="en-US" sz="3500" i="1">
                                          <a:solidFill>
                                            <a:srgbClr val="B00000"/>
                                          </a:solidFill>
                                          <a:latin typeface="Cambria Math" panose="02040503050406030204" pitchFamily="18" charset="0"/>
                                          <a:ea typeface="Cambria Math" panose="02040503050406030204" pitchFamily="18" charset="0"/>
                                        </a:rPr>
                                      </m:ctrlPr>
                                    </m:sSupPr>
                                    <m:e>
                                      <m:r>
                                        <a:rPr lang="en-US" sz="3500" i="1">
                                          <a:solidFill>
                                            <a:srgbClr val="B00000"/>
                                          </a:solidFill>
                                          <a:latin typeface="Cambria Math" panose="02040503050406030204" pitchFamily="18" charset="0"/>
                                          <a:ea typeface="Cambria Math" panose="02040503050406030204" pitchFamily="18" charset="0"/>
                                        </a:rPr>
                                        <m:t>𝐸</m:t>
                                      </m:r>
                                    </m:e>
                                    <m:sup>
                                      <m:d>
                                        <m:dPr>
                                          <m:ctrlPr>
                                            <a:rPr lang="en-US" sz="3500" i="1">
                                              <a:solidFill>
                                                <a:srgbClr val="B00000"/>
                                              </a:solidFill>
                                              <a:latin typeface="Cambria Math" panose="02040503050406030204" pitchFamily="18" charset="0"/>
                                              <a:ea typeface="Cambria Math" panose="02040503050406030204" pitchFamily="18" charset="0"/>
                                            </a:rPr>
                                          </m:ctrlPr>
                                        </m:dPr>
                                        <m:e>
                                          <m:r>
                                            <a:rPr lang="en-US" sz="3500" i="1">
                                              <a:solidFill>
                                                <a:srgbClr val="B00000"/>
                                              </a:solidFill>
                                              <a:latin typeface="Cambria Math" panose="02040503050406030204" pitchFamily="18" charset="0"/>
                                              <a:ea typeface="Cambria Math" panose="02040503050406030204" pitchFamily="18" charset="0"/>
                                            </a:rPr>
                                            <m:t>1</m:t>
                                          </m:r>
                                        </m:e>
                                      </m:d>
                                    </m:sup>
                                  </m:sSup>
                                </m:e>
                              </m:d>
                            </m:e>
                            <m:sup>
                              <m:r>
                                <a:rPr lang="en-US" sz="3500" i="1">
                                  <a:latin typeface="Cambria Math" panose="02040503050406030204" pitchFamily="18" charset="0"/>
                                  <a:ea typeface="Cambria Math" panose="02040503050406030204" pitchFamily="18" charset="0"/>
                                </a:rPr>
                                <m:t>𝑗</m:t>
                              </m:r>
                            </m:sup>
                          </m:sSup>
                        </m:e>
                      </m:d>
                      <m:r>
                        <a:rPr lang="en-US" sz="3500" i="1">
                          <a:latin typeface="Cambria Math" panose="02040503050406030204" pitchFamily="18" charset="0"/>
                          <a:ea typeface="Cambria Math" panose="02040503050406030204" pitchFamily="18" charset="0"/>
                        </a:rPr>
                        <m:t>,</m:t>
                      </m:r>
                      <m:d>
                        <m:dPr>
                          <m:begChr m:val="|"/>
                          <m:endChr m:val="⟩"/>
                          <m:ctrlPr>
                            <a:rPr lang="en-US" sz="3500" i="1">
                              <a:solidFill>
                                <a:srgbClr val="B00000"/>
                              </a:solidFill>
                              <a:latin typeface="Cambria Math" panose="02040503050406030204" pitchFamily="18" charset="0"/>
                              <a:ea typeface="Cambria Math" panose="02040503050406030204" pitchFamily="18" charset="0"/>
                            </a:rPr>
                          </m:ctrlPr>
                        </m:dPr>
                        <m:e>
                          <m:sSup>
                            <m:sSupPr>
                              <m:ctrlPr>
                                <a:rPr lang="en-US" sz="3500" i="1">
                                  <a:solidFill>
                                    <a:srgbClr val="B00000"/>
                                  </a:solidFill>
                                  <a:latin typeface="Cambria Math" panose="02040503050406030204" pitchFamily="18" charset="0"/>
                                  <a:ea typeface="Cambria Math" panose="02040503050406030204" pitchFamily="18" charset="0"/>
                                </a:rPr>
                              </m:ctrlPr>
                            </m:sSupPr>
                            <m:e>
                              <m:d>
                                <m:dPr>
                                  <m:ctrlPr>
                                    <a:rPr lang="en-US" sz="3500" i="1">
                                      <a:solidFill>
                                        <a:srgbClr val="B00000"/>
                                      </a:solidFill>
                                      <a:latin typeface="Cambria Math" panose="02040503050406030204" pitchFamily="18" charset="0"/>
                                      <a:ea typeface="Cambria Math" panose="02040503050406030204" pitchFamily="18" charset="0"/>
                                    </a:rPr>
                                  </m:ctrlPr>
                                </m:dPr>
                                <m:e>
                                  <m:sSup>
                                    <m:sSupPr>
                                      <m:ctrlPr>
                                        <a:rPr lang="en-US" sz="3500" i="1">
                                          <a:solidFill>
                                            <a:srgbClr val="B00000"/>
                                          </a:solidFill>
                                          <a:latin typeface="Cambria Math" panose="02040503050406030204" pitchFamily="18" charset="0"/>
                                          <a:ea typeface="Cambria Math" panose="02040503050406030204" pitchFamily="18" charset="0"/>
                                        </a:rPr>
                                      </m:ctrlPr>
                                    </m:sSupPr>
                                    <m:e>
                                      <m:r>
                                        <a:rPr lang="en-US" sz="3500" i="1">
                                          <a:solidFill>
                                            <a:srgbClr val="B00000"/>
                                          </a:solidFill>
                                          <a:latin typeface="Cambria Math" panose="02040503050406030204" pitchFamily="18" charset="0"/>
                                          <a:ea typeface="Cambria Math" panose="02040503050406030204" pitchFamily="18" charset="0"/>
                                        </a:rPr>
                                        <m:t>𝐸</m:t>
                                      </m:r>
                                    </m:e>
                                    <m:sup>
                                      <m:d>
                                        <m:dPr>
                                          <m:ctrlPr>
                                            <a:rPr lang="en-US" sz="3500" i="1">
                                              <a:solidFill>
                                                <a:srgbClr val="B00000"/>
                                              </a:solidFill>
                                              <a:latin typeface="Cambria Math" panose="02040503050406030204" pitchFamily="18" charset="0"/>
                                              <a:ea typeface="Cambria Math" panose="02040503050406030204" pitchFamily="18" charset="0"/>
                                            </a:rPr>
                                          </m:ctrlPr>
                                        </m:dPr>
                                        <m:e>
                                          <m:r>
                                            <a:rPr lang="en-US" sz="3500" i="1">
                                              <a:solidFill>
                                                <a:srgbClr val="B00000"/>
                                              </a:solidFill>
                                              <a:latin typeface="Cambria Math" panose="02040503050406030204" pitchFamily="18" charset="0"/>
                                              <a:ea typeface="Cambria Math" panose="02040503050406030204" pitchFamily="18" charset="0"/>
                                            </a:rPr>
                                            <m:t>1</m:t>
                                          </m:r>
                                        </m:e>
                                      </m:d>
                                    </m:sup>
                                  </m:sSup>
                                </m:e>
                              </m:d>
                            </m:e>
                            <m:sup>
                              <m:r>
                                <a:rPr lang="en-US" sz="3500" i="1">
                                  <a:latin typeface="Cambria Math" panose="02040503050406030204" pitchFamily="18" charset="0"/>
                                  <a:ea typeface="Cambria Math" panose="02040503050406030204" pitchFamily="18" charset="0"/>
                                </a:rPr>
                                <m:t>𝑗</m:t>
                              </m:r>
                            </m:sup>
                          </m:sSup>
                        </m:e>
                      </m:d>
                    </m:oMath>
                  </m:oMathPara>
                </a14:m>
                <a:endParaRPr lang="en-US" sz="3500" b="0" i="0" dirty="0">
                  <a:latin typeface="Cambria Math" panose="02040503050406030204" pitchFamily="18" charset="0"/>
                  <a:ea typeface="Cambria Math" panose="02040503050406030204" pitchFamily="18" charset="0"/>
                </a:endParaRPr>
              </a:p>
              <a:p>
                <a:pPr marL="0" indent="0">
                  <a:lnSpc>
                    <a:spcPct val="220000"/>
                  </a:lnSpc>
                  <a:buNone/>
                </a:pPr>
                <a14:m>
                  <m:oMathPara xmlns:m="http://schemas.openxmlformats.org/officeDocument/2006/math">
                    <m:oMathParaPr>
                      <m:jc m:val="left"/>
                    </m:oMathParaPr>
                    <m:oMath>
                      <m:sSubSup>
                        <m:sSubSupPr>
                          <m:ctrlPr>
                            <a:rPr lang="en-US" sz="3500" b="1">
                              <a:latin typeface="Cambria Math" panose="02040503050406030204" pitchFamily="18" charset="0"/>
                            </a:rPr>
                          </m:ctrlPr>
                        </m:sSubSupPr>
                        <m:e>
                          <m:r>
                            <a:rPr lang="en-US" sz="3500" b="1">
                              <a:latin typeface="Cambria Math" panose="02040503050406030204" pitchFamily="18" charset="0"/>
                            </a:rPr>
                            <m:t>𝐇</m:t>
                          </m:r>
                        </m:e>
                        <m:sub>
                          <m:r>
                            <a:rPr lang="en-US" sz="3500" i="1">
                              <a:latin typeface="Cambria Math" panose="02040503050406030204" pitchFamily="18" charset="0"/>
                            </a:rPr>
                            <m:t>𝑗</m:t>
                          </m:r>
                        </m:sub>
                        <m:sup>
                          <m:r>
                            <a:rPr lang="en-US" sz="3500" i="1">
                              <a:latin typeface="Cambria Math" panose="02040503050406030204" pitchFamily="18" charset="0"/>
                            </a:rPr>
                            <m:t>2</m:t>
                          </m:r>
                        </m:sup>
                      </m:sSubSup>
                      <m:r>
                        <a:rPr lang="en-US" sz="3500" i="1">
                          <a:latin typeface="Cambria Math" panose="02040503050406030204" pitchFamily="18" charset="0"/>
                        </a:rPr>
                        <m:t> :</m:t>
                      </m:r>
                      <m:d>
                        <m:dPr>
                          <m:begChr m:val="|"/>
                          <m:endChr m:val="⟩"/>
                          <m:ctrlPr>
                            <a:rPr lang="en-US" sz="3500" i="1">
                              <a:latin typeface="Cambria Math" panose="02040503050406030204" pitchFamily="18" charset="0"/>
                            </a:rPr>
                          </m:ctrlPr>
                        </m:dPr>
                        <m:e>
                          <m:r>
                            <a:rPr lang="en-US" sz="3500" i="1">
                              <a:latin typeface="Cambria Math" panose="02040503050406030204" pitchFamily="18" charset="0"/>
                            </a:rPr>
                            <m:t>𝐸</m:t>
                          </m:r>
                        </m:e>
                      </m:d>
                      <m:r>
                        <a:rPr lang="en-US" sz="3500" i="1">
                          <a:latin typeface="Cambria Math" panose="02040503050406030204" pitchFamily="18" charset="0"/>
                        </a:rPr>
                        <m:t>, </m:t>
                      </m:r>
                      <m:r>
                        <a:rPr lang="en-US" sz="3500" i="1">
                          <a:latin typeface="Cambria Math" panose="02040503050406030204" pitchFamily="18" charset="0"/>
                          <a:ea typeface="Cambria Math" panose="02040503050406030204" pitchFamily="18" charset="0"/>
                        </a:rPr>
                        <m:t>𝑅</m:t>
                      </m:r>
                      <m:r>
                        <a:rPr lang="en-US" sz="3500">
                          <a:latin typeface="Cambria Math" panose="02040503050406030204" pitchFamily="18" charset="0"/>
                          <a:ea typeface="Cambria Math" panose="02040503050406030204" pitchFamily="18" charset="0"/>
                        </a:rPr>
                        <m:t>,</m:t>
                      </m:r>
                      <m:d>
                        <m:dPr>
                          <m:begChr m:val="|"/>
                          <m:endChr m:val="⟩"/>
                          <m:ctrlPr>
                            <a:rPr lang="en-US" sz="3500" i="1">
                              <a:latin typeface="Cambria Math" panose="02040503050406030204" pitchFamily="18" charset="0"/>
                            </a:rPr>
                          </m:ctrlPr>
                        </m:dPr>
                        <m:e>
                          <m:r>
                            <a:rPr lang="en-US" sz="3500" i="1">
                              <a:latin typeface="Cambria Math" panose="02040503050406030204" pitchFamily="18" charset="0"/>
                            </a:rPr>
                            <m:t>𝐸</m:t>
                          </m:r>
                        </m:e>
                      </m:d>
                      <m:r>
                        <a:rPr lang="en-US" sz="3500" i="1">
                          <a:latin typeface="Cambria Math" panose="02040503050406030204" pitchFamily="18" charset="0"/>
                        </a:rPr>
                        <m:t>,…,</m:t>
                      </m:r>
                      <m:r>
                        <a:rPr lang="en-US" sz="3500" i="1">
                          <a:latin typeface="Cambria Math" panose="02040503050406030204" pitchFamily="18" charset="0"/>
                        </a:rPr>
                        <m:t>𝑅</m:t>
                      </m:r>
                      <m:r>
                        <a:rPr lang="en-US" sz="3500" i="1">
                          <a:latin typeface="Cambria Math" panose="02040503050406030204" pitchFamily="18" charset="0"/>
                        </a:rPr>
                        <m:t>,</m:t>
                      </m:r>
                      <m:d>
                        <m:dPr>
                          <m:begChr m:val="|"/>
                          <m:endChr m:val="⟩"/>
                          <m:ctrlPr>
                            <a:rPr lang="en-US" sz="3500" i="1">
                              <a:latin typeface="Cambria Math" panose="02040503050406030204" pitchFamily="18" charset="0"/>
                            </a:rPr>
                          </m:ctrlPr>
                        </m:dPr>
                        <m:e>
                          <m:r>
                            <a:rPr lang="en-US" sz="3500" i="1">
                              <a:latin typeface="Cambria Math" panose="02040503050406030204" pitchFamily="18" charset="0"/>
                            </a:rPr>
                            <m:t>𝐸</m:t>
                          </m:r>
                        </m:e>
                      </m:d>
                      <m:r>
                        <a:rPr lang="en-US" sz="3500" i="1">
                          <a:latin typeface="Cambria Math" panose="02040503050406030204" pitchFamily="18" charset="0"/>
                          <a:ea typeface="Cambria Math" panose="02040503050406030204" pitchFamily="18" charset="0"/>
                        </a:rPr>
                        <m:t>,  </m:t>
                      </m:r>
                      <m:sSub>
                        <m:sSubPr>
                          <m:ctrlPr>
                            <a:rPr lang="en-US" sz="3500">
                              <a:latin typeface="Cambria Math" panose="02040503050406030204" pitchFamily="18" charset="0"/>
                              <a:ea typeface="Cambria Math" panose="02040503050406030204" pitchFamily="18" charset="0"/>
                            </a:rPr>
                          </m:ctrlPr>
                        </m:sSubPr>
                        <m:e>
                          <m:r>
                            <m:rPr>
                              <m:sty m:val="p"/>
                            </m:rPr>
                            <a:rPr lang="en-US" sz="3500">
                              <a:latin typeface="Cambria Math" panose="02040503050406030204" pitchFamily="18" charset="0"/>
                              <a:ea typeface="Cambria Math" panose="02040503050406030204" pitchFamily="18" charset="0"/>
                            </a:rPr>
                            <m:t>FX</m:t>
                          </m:r>
                        </m:e>
                        <m:sub>
                          <m:r>
                            <a:rPr lang="en-US" sz="3500" i="1">
                              <a:latin typeface="Cambria Math" panose="02040503050406030204" pitchFamily="18" charset="0"/>
                              <a:ea typeface="Cambria Math" panose="02040503050406030204" pitchFamily="18" charset="0"/>
                            </a:rPr>
                            <m:t>𝐾</m:t>
                          </m:r>
                        </m:sub>
                      </m:sSub>
                      <m:d>
                        <m:dPr>
                          <m:begChr m:val="["/>
                          <m:endChr m:val="]"/>
                          <m:ctrlPr>
                            <a:rPr lang="en-US" sz="3500" i="1" smtClean="0">
                              <a:solidFill>
                                <a:srgbClr val="B00000"/>
                              </a:solidFill>
                              <a:latin typeface="Cambria Math" panose="02040503050406030204" pitchFamily="18" charset="0"/>
                              <a:ea typeface="Cambria Math" panose="02040503050406030204" pitchFamily="18" charset="0"/>
                            </a:rPr>
                          </m:ctrlPr>
                        </m:dPr>
                        <m:e>
                          <m:sSup>
                            <m:sSupPr>
                              <m:ctrlPr>
                                <a:rPr lang="en-US" sz="3500" i="1" smtClean="0">
                                  <a:solidFill>
                                    <a:srgbClr val="B00000"/>
                                  </a:solidFill>
                                  <a:latin typeface="Cambria Math" panose="02040503050406030204" pitchFamily="18" charset="0"/>
                                  <a:ea typeface="Cambria Math" panose="02040503050406030204" pitchFamily="18" charset="0"/>
                                </a:rPr>
                              </m:ctrlPr>
                            </m:sSupPr>
                            <m:e>
                              <m:r>
                                <a:rPr lang="en-US" sz="3500" i="1" smtClean="0">
                                  <a:solidFill>
                                    <a:srgbClr val="B00000"/>
                                  </a:solidFill>
                                  <a:latin typeface="Cambria Math" panose="02040503050406030204" pitchFamily="18" charset="0"/>
                                  <a:ea typeface="Cambria Math" panose="02040503050406030204" pitchFamily="18" charset="0"/>
                                </a:rPr>
                                <m:t>(</m:t>
                              </m:r>
                              <m:sSup>
                                <m:sSupPr>
                                  <m:ctrlPr>
                                    <a:rPr lang="en-US" sz="3500" i="1">
                                      <a:solidFill>
                                        <a:srgbClr val="B00000"/>
                                      </a:solidFill>
                                      <a:latin typeface="Cambria Math" panose="02040503050406030204" pitchFamily="18" charset="0"/>
                                      <a:ea typeface="Cambria Math" panose="02040503050406030204" pitchFamily="18" charset="0"/>
                                    </a:rPr>
                                  </m:ctrlPr>
                                </m:sSupPr>
                                <m:e>
                                  <m:r>
                                    <a:rPr lang="en-US" sz="3500" i="1">
                                      <a:solidFill>
                                        <a:srgbClr val="B00000"/>
                                      </a:solidFill>
                                      <a:latin typeface="Cambria Math" panose="02040503050406030204" pitchFamily="18" charset="0"/>
                                      <a:ea typeface="Cambria Math" panose="02040503050406030204" pitchFamily="18" charset="0"/>
                                    </a:rPr>
                                    <m:t>𝐸</m:t>
                                  </m:r>
                                </m:e>
                                <m:sup>
                                  <m:r>
                                    <a:rPr lang="en-US" sz="3500" i="1">
                                      <a:solidFill>
                                        <a:srgbClr val="B00000"/>
                                      </a:solidFill>
                                      <a:latin typeface="Cambria Math" panose="02040503050406030204" pitchFamily="18" charset="0"/>
                                      <a:ea typeface="Cambria Math" panose="02040503050406030204" pitchFamily="18" charset="0"/>
                                    </a:rPr>
                                    <m:t>(1)</m:t>
                                  </m:r>
                                </m:sup>
                              </m:sSup>
                              <m:r>
                                <a:rPr lang="en-US" sz="3500" i="1">
                                  <a:solidFill>
                                    <a:srgbClr val="B00000"/>
                                  </a:solidFill>
                                  <a:latin typeface="Cambria Math" panose="02040503050406030204" pitchFamily="18" charset="0"/>
                                  <a:ea typeface="Cambria Math" panose="02040503050406030204" pitchFamily="18" charset="0"/>
                                </a:rPr>
                                <m:t>)</m:t>
                              </m:r>
                            </m:e>
                            <m:sup>
                              <m:r>
                                <a:rPr lang="en-US" sz="3500" i="1" smtClean="0">
                                  <a:solidFill>
                                    <a:schemeClr val="tx1"/>
                                  </a:solidFill>
                                  <a:latin typeface="Cambria Math" panose="02040503050406030204" pitchFamily="18" charset="0"/>
                                  <a:ea typeface="Cambria Math" panose="02040503050406030204" pitchFamily="18" charset="0"/>
                                </a:rPr>
                                <m:t>𝑗</m:t>
                              </m:r>
                            </m:sup>
                          </m:sSup>
                        </m:e>
                      </m:d>
                      <m:r>
                        <a:rPr lang="en-US" sz="3500" i="1">
                          <a:latin typeface="Cambria Math" panose="02040503050406030204" pitchFamily="18" charset="0"/>
                          <a:ea typeface="Cambria Math" panose="02040503050406030204" pitchFamily="18" charset="0"/>
                        </a:rPr>
                        <m:t>,</m:t>
                      </m:r>
                      <m:d>
                        <m:dPr>
                          <m:begChr m:val="|"/>
                          <m:endChr m:val="⟩"/>
                          <m:ctrlPr>
                            <a:rPr lang="en-US" sz="3500" i="1">
                              <a:solidFill>
                                <a:srgbClr val="B00000"/>
                              </a:solidFill>
                              <a:latin typeface="Cambria Math" panose="02040503050406030204" pitchFamily="18" charset="0"/>
                              <a:ea typeface="Cambria Math" panose="02040503050406030204" pitchFamily="18" charset="0"/>
                            </a:rPr>
                          </m:ctrlPr>
                        </m:dPr>
                        <m:e>
                          <m:sSup>
                            <m:sSupPr>
                              <m:ctrlPr>
                                <a:rPr lang="en-US" sz="3500" i="1">
                                  <a:solidFill>
                                    <a:srgbClr val="B00000"/>
                                  </a:solidFill>
                                  <a:latin typeface="Cambria Math" panose="02040503050406030204" pitchFamily="18" charset="0"/>
                                  <a:ea typeface="Cambria Math" panose="02040503050406030204" pitchFamily="18" charset="0"/>
                                </a:rPr>
                              </m:ctrlPr>
                            </m:sSupPr>
                            <m:e>
                              <m:r>
                                <a:rPr lang="en-US" sz="3500" i="1">
                                  <a:solidFill>
                                    <a:srgbClr val="B00000"/>
                                  </a:solidFill>
                                  <a:latin typeface="Cambria Math" panose="02040503050406030204" pitchFamily="18" charset="0"/>
                                  <a:ea typeface="Cambria Math" panose="02040503050406030204" pitchFamily="18" charset="0"/>
                                </a:rPr>
                                <m:t>𝐸</m:t>
                              </m:r>
                            </m:e>
                            <m:sup>
                              <m:r>
                                <a:rPr lang="en-US" sz="3500" i="1">
                                  <a:solidFill>
                                    <a:srgbClr val="B00000"/>
                                  </a:solidFill>
                                  <a:latin typeface="Cambria Math" panose="02040503050406030204" pitchFamily="18" charset="0"/>
                                  <a:ea typeface="Cambria Math" panose="02040503050406030204" pitchFamily="18" charset="0"/>
                                </a:rPr>
                                <m:t>𝑗</m:t>
                              </m:r>
                              <m:r>
                                <a:rPr lang="en-US" sz="3500" i="1">
                                  <a:solidFill>
                                    <a:srgbClr val="B00000"/>
                                  </a:solidFill>
                                  <a:latin typeface="Cambria Math" panose="02040503050406030204" pitchFamily="18" charset="0"/>
                                  <a:ea typeface="Cambria Math" panose="02040503050406030204" pitchFamily="18" charset="0"/>
                                </a:rPr>
                                <m:t>+1</m:t>
                              </m:r>
                            </m:sup>
                          </m:sSup>
                        </m:e>
                      </m:d>
                      <m:r>
                        <a:rPr lang="en-US" sz="3500" i="1">
                          <a:latin typeface="Cambria Math" panose="02040503050406030204" pitchFamily="18" charset="0"/>
                          <a:ea typeface="Cambria Math" panose="02040503050406030204" pitchFamily="18" charset="0"/>
                        </a:rPr>
                        <m:t>,</m:t>
                      </m:r>
                      <m:r>
                        <a:rPr lang="en-US" sz="3500" i="1" smtClean="0">
                          <a:latin typeface="Cambria Math" panose="02040503050406030204" pitchFamily="18" charset="0"/>
                          <a:ea typeface="Cambria Math" panose="02040503050406030204" pitchFamily="18" charset="0"/>
                        </a:rPr>
                        <m:t>  </m:t>
                      </m:r>
                      <m:r>
                        <a:rPr lang="en-US" sz="3500" b="0" i="1" smtClean="0">
                          <a:latin typeface="Cambria Math" panose="02040503050406030204" pitchFamily="18" charset="0"/>
                          <a:ea typeface="Cambria Math" panose="02040503050406030204" pitchFamily="18" charset="0"/>
                        </a:rPr>
                        <m:t>        </m:t>
                      </m:r>
                      <m:sSub>
                        <m:sSubPr>
                          <m:ctrlPr>
                            <a:rPr lang="en-US" sz="3500">
                              <a:latin typeface="Cambria Math" panose="02040503050406030204" pitchFamily="18" charset="0"/>
                              <a:ea typeface="Cambria Math" panose="02040503050406030204" pitchFamily="18" charset="0"/>
                            </a:rPr>
                          </m:ctrlPr>
                        </m:sSubPr>
                        <m:e>
                          <m:r>
                            <m:rPr>
                              <m:sty m:val="p"/>
                            </m:rPr>
                            <a:rPr lang="en-US" sz="3500">
                              <a:latin typeface="Cambria Math" panose="02040503050406030204" pitchFamily="18" charset="0"/>
                              <a:ea typeface="Cambria Math" panose="02040503050406030204" pitchFamily="18" charset="0"/>
                            </a:rPr>
                            <m:t>FX</m:t>
                          </m:r>
                        </m:e>
                        <m:sub>
                          <m:r>
                            <a:rPr lang="en-US" sz="3500" i="1">
                              <a:latin typeface="Cambria Math" panose="02040503050406030204" pitchFamily="18" charset="0"/>
                              <a:ea typeface="Cambria Math" panose="02040503050406030204" pitchFamily="18" charset="0"/>
                            </a:rPr>
                            <m:t>𝐾</m:t>
                          </m:r>
                        </m:sub>
                      </m:sSub>
                      <m:d>
                        <m:dPr>
                          <m:begChr m:val="["/>
                          <m:endChr m:val="]"/>
                          <m:ctrlPr>
                            <a:rPr lang="en-US" sz="3500" i="1">
                              <a:solidFill>
                                <a:srgbClr val="B00000"/>
                              </a:solidFill>
                              <a:latin typeface="Cambria Math" panose="02040503050406030204" pitchFamily="18" charset="0"/>
                              <a:ea typeface="Cambria Math" panose="02040503050406030204" pitchFamily="18" charset="0"/>
                            </a:rPr>
                          </m:ctrlPr>
                        </m:dPr>
                        <m:e>
                          <m:sSup>
                            <m:sSupPr>
                              <m:ctrlPr>
                                <a:rPr lang="en-US" sz="3500" i="1">
                                  <a:solidFill>
                                    <a:srgbClr val="B00000"/>
                                  </a:solidFill>
                                  <a:latin typeface="Cambria Math" panose="02040503050406030204" pitchFamily="18" charset="0"/>
                                  <a:ea typeface="Cambria Math" panose="02040503050406030204" pitchFamily="18" charset="0"/>
                                </a:rPr>
                              </m:ctrlPr>
                            </m:sSupPr>
                            <m:e>
                              <m:r>
                                <a:rPr lang="en-US" sz="3500" i="1">
                                  <a:solidFill>
                                    <a:srgbClr val="B00000"/>
                                  </a:solidFill>
                                  <a:latin typeface="Cambria Math" panose="02040503050406030204" pitchFamily="18" charset="0"/>
                                  <a:ea typeface="Cambria Math" panose="02040503050406030204" pitchFamily="18" charset="0"/>
                                </a:rPr>
                                <m:t>𝐸</m:t>
                              </m:r>
                            </m:e>
                            <m:sup>
                              <m:r>
                                <a:rPr lang="en-US" sz="3500" i="1">
                                  <a:solidFill>
                                    <a:srgbClr val="B00000"/>
                                  </a:solidFill>
                                  <a:latin typeface="Cambria Math" panose="02040503050406030204" pitchFamily="18" charset="0"/>
                                  <a:ea typeface="Cambria Math" panose="02040503050406030204" pitchFamily="18" charset="0"/>
                                </a:rPr>
                                <m:t>𝑗</m:t>
                              </m:r>
                              <m:r>
                                <a:rPr lang="en-US" sz="3500" i="1">
                                  <a:solidFill>
                                    <a:srgbClr val="B00000"/>
                                  </a:solidFill>
                                  <a:latin typeface="Cambria Math" panose="02040503050406030204" pitchFamily="18" charset="0"/>
                                  <a:ea typeface="Cambria Math" panose="02040503050406030204" pitchFamily="18" charset="0"/>
                                </a:rPr>
                                <m:t>+1</m:t>
                              </m:r>
                            </m:sup>
                          </m:sSup>
                        </m:e>
                      </m:d>
                      <m:r>
                        <a:rPr lang="en-US" sz="3500" i="1">
                          <a:latin typeface="Cambria Math" panose="02040503050406030204" pitchFamily="18" charset="0"/>
                          <a:ea typeface="Cambria Math" panose="02040503050406030204" pitchFamily="18" charset="0"/>
                        </a:rPr>
                        <m:t>,</m:t>
                      </m:r>
                      <m:d>
                        <m:dPr>
                          <m:begChr m:val="|"/>
                          <m:endChr m:val="⟩"/>
                          <m:ctrlPr>
                            <a:rPr lang="en-US" sz="3500" i="1">
                              <a:solidFill>
                                <a:srgbClr val="B00000"/>
                              </a:solidFill>
                              <a:latin typeface="Cambria Math" panose="02040503050406030204" pitchFamily="18" charset="0"/>
                              <a:ea typeface="Cambria Math" panose="02040503050406030204" pitchFamily="18" charset="0"/>
                            </a:rPr>
                          </m:ctrlPr>
                        </m:dPr>
                        <m:e>
                          <m:sSup>
                            <m:sSupPr>
                              <m:ctrlPr>
                                <a:rPr lang="en-US" sz="3500" i="1">
                                  <a:solidFill>
                                    <a:srgbClr val="B00000"/>
                                  </a:solidFill>
                                  <a:latin typeface="Cambria Math" panose="02040503050406030204" pitchFamily="18" charset="0"/>
                                  <a:ea typeface="Cambria Math" panose="02040503050406030204" pitchFamily="18" charset="0"/>
                                </a:rPr>
                              </m:ctrlPr>
                            </m:sSupPr>
                            <m:e>
                              <m:r>
                                <a:rPr lang="en-US" sz="3500" i="1">
                                  <a:solidFill>
                                    <a:srgbClr val="B00000"/>
                                  </a:solidFill>
                                  <a:latin typeface="Cambria Math" panose="02040503050406030204" pitchFamily="18" charset="0"/>
                                  <a:ea typeface="Cambria Math" panose="02040503050406030204" pitchFamily="18" charset="0"/>
                                </a:rPr>
                                <m:t>𝐸</m:t>
                              </m:r>
                            </m:e>
                            <m:sup>
                              <m:r>
                                <a:rPr lang="en-US" sz="3500" i="1">
                                  <a:solidFill>
                                    <a:srgbClr val="B00000"/>
                                  </a:solidFill>
                                  <a:latin typeface="Cambria Math" panose="02040503050406030204" pitchFamily="18" charset="0"/>
                                  <a:ea typeface="Cambria Math" panose="02040503050406030204" pitchFamily="18" charset="0"/>
                                </a:rPr>
                                <m:t>𝑗</m:t>
                              </m:r>
                              <m:r>
                                <a:rPr lang="en-US" sz="3500" i="1">
                                  <a:solidFill>
                                    <a:srgbClr val="B00000"/>
                                  </a:solidFill>
                                  <a:latin typeface="Cambria Math" panose="02040503050406030204" pitchFamily="18" charset="0"/>
                                  <a:ea typeface="Cambria Math" panose="02040503050406030204" pitchFamily="18" charset="0"/>
                                </a:rPr>
                                <m:t>+1</m:t>
                              </m:r>
                            </m:sup>
                          </m:sSup>
                        </m:e>
                      </m:d>
                      <m:r>
                        <a:rPr lang="en-US" sz="3500" i="1">
                          <a:latin typeface="Cambria Math" panose="02040503050406030204" pitchFamily="18" charset="0"/>
                        </a:rPr>
                        <m:t>,…,</m:t>
                      </m:r>
                      <m:sSub>
                        <m:sSubPr>
                          <m:ctrlPr>
                            <a:rPr lang="en-US" sz="3500">
                              <a:latin typeface="Cambria Math" panose="02040503050406030204" pitchFamily="18" charset="0"/>
                              <a:ea typeface="Cambria Math" panose="02040503050406030204" pitchFamily="18" charset="0"/>
                            </a:rPr>
                          </m:ctrlPr>
                        </m:sSubPr>
                        <m:e>
                          <m:r>
                            <m:rPr>
                              <m:sty m:val="p"/>
                            </m:rPr>
                            <a:rPr lang="en-US" sz="3500">
                              <a:latin typeface="Cambria Math" panose="02040503050406030204" pitchFamily="18" charset="0"/>
                              <a:ea typeface="Cambria Math" panose="02040503050406030204" pitchFamily="18" charset="0"/>
                            </a:rPr>
                            <m:t>FX</m:t>
                          </m:r>
                        </m:e>
                        <m:sub>
                          <m:r>
                            <a:rPr lang="en-US" sz="3500" i="1">
                              <a:latin typeface="Cambria Math" panose="02040503050406030204" pitchFamily="18" charset="0"/>
                              <a:ea typeface="Cambria Math" panose="02040503050406030204" pitchFamily="18" charset="0"/>
                            </a:rPr>
                            <m:t>𝐾</m:t>
                          </m:r>
                        </m:sub>
                      </m:sSub>
                      <m:d>
                        <m:dPr>
                          <m:begChr m:val="["/>
                          <m:endChr m:val="]"/>
                          <m:ctrlPr>
                            <a:rPr lang="en-US" sz="3500" i="1">
                              <a:solidFill>
                                <a:srgbClr val="B00000"/>
                              </a:solidFill>
                              <a:latin typeface="Cambria Math" panose="02040503050406030204" pitchFamily="18" charset="0"/>
                              <a:ea typeface="Cambria Math" panose="02040503050406030204" pitchFamily="18" charset="0"/>
                            </a:rPr>
                          </m:ctrlPr>
                        </m:dPr>
                        <m:e>
                          <m:sSup>
                            <m:sSupPr>
                              <m:ctrlPr>
                                <a:rPr lang="en-US" sz="3500" i="1">
                                  <a:solidFill>
                                    <a:srgbClr val="B00000"/>
                                  </a:solidFill>
                                  <a:latin typeface="Cambria Math" panose="02040503050406030204" pitchFamily="18" charset="0"/>
                                  <a:ea typeface="Cambria Math" panose="02040503050406030204" pitchFamily="18" charset="0"/>
                                </a:rPr>
                              </m:ctrlPr>
                            </m:sSupPr>
                            <m:e>
                              <m:r>
                                <a:rPr lang="en-US" sz="3500" i="1">
                                  <a:solidFill>
                                    <a:srgbClr val="B00000"/>
                                  </a:solidFill>
                                  <a:latin typeface="Cambria Math" panose="02040503050406030204" pitchFamily="18" charset="0"/>
                                  <a:ea typeface="Cambria Math" panose="02040503050406030204" pitchFamily="18" charset="0"/>
                                </a:rPr>
                                <m:t>𝐸</m:t>
                              </m:r>
                            </m:e>
                            <m:sup>
                              <m:r>
                                <a:rPr lang="en-US" sz="3500" i="1">
                                  <a:solidFill>
                                    <a:srgbClr val="B00000"/>
                                  </a:solidFill>
                                  <a:latin typeface="Cambria Math" panose="02040503050406030204" pitchFamily="18" charset="0"/>
                                  <a:ea typeface="Cambria Math" panose="02040503050406030204" pitchFamily="18" charset="0"/>
                                </a:rPr>
                                <m:t>𝑗</m:t>
                              </m:r>
                              <m:r>
                                <a:rPr lang="en-US" sz="3500" i="1">
                                  <a:solidFill>
                                    <a:srgbClr val="B00000"/>
                                  </a:solidFill>
                                  <a:latin typeface="Cambria Math" panose="02040503050406030204" pitchFamily="18" charset="0"/>
                                  <a:ea typeface="Cambria Math" panose="02040503050406030204" pitchFamily="18" charset="0"/>
                                </a:rPr>
                                <m:t>+1</m:t>
                              </m:r>
                            </m:sup>
                          </m:sSup>
                        </m:e>
                      </m:d>
                      <m:r>
                        <a:rPr lang="en-US" sz="3500" i="1">
                          <a:latin typeface="Cambria Math" panose="02040503050406030204" pitchFamily="18" charset="0"/>
                          <a:ea typeface="Cambria Math" panose="02040503050406030204" pitchFamily="18" charset="0"/>
                        </a:rPr>
                        <m:t>,</m:t>
                      </m:r>
                      <m:d>
                        <m:dPr>
                          <m:begChr m:val="|"/>
                          <m:endChr m:val="⟩"/>
                          <m:ctrlPr>
                            <a:rPr lang="en-US" sz="3500" i="1">
                              <a:solidFill>
                                <a:srgbClr val="B00000"/>
                              </a:solidFill>
                              <a:latin typeface="Cambria Math" panose="02040503050406030204" pitchFamily="18" charset="0"/>
                              <a:ea typeface="Cambria Math" panose="02040503050406030204" pitchFamily="18" charset="0"/>
                            </a:rPr>
                          </m:ctrlPr>
                        </m:dPr>
                        <m:e>
                          <m:sSup>
                            <m:sSupPr>
                              <m:ctrlPr>
                                <a:rPr lang="en-US" sz="3500" i="1">
                                  <a:solidFill>
                                    <a:srgbClr val="B00000"/>
                                  </a:solidFill>
                                  <a:latin typeface="Cambria Math" panose="02040503050406030204" pitchFamily="18" charset="0"/>
                                  <a:ea typeface="Cambria Math" panose="02040503050406030204" pitchFamily="18" charset="0"/>
                                </a:rPr>
                              </m:ctrlPr>
                            </m:sSupPr>
                            <m:e>
                              <m:r>
                                <a:rPr lang="en-US" sz="3500" i="1">
                                  <a:solidFill>
                                    <a:srgbClr val="B00000"/>
                                  </a:solidFill>
                                  <a:latin typeface="Cambria Math" panose="02040503050406030204" pitchFamily="18" charset="0"/>
                                  <a:ea typeface="Cambria Math" panose="02040503050406030204" pitchFamily="18" charset="0"/>
                                </a:rPr>
                                <m:t>𝐸</m:t>
                              </m:r>
                            </m:e>
                            <m:sup>
                              <m:r>
                                <a:rPr lang="en-US" sz="3500" i="1">
                                  <a:solidFill>
                                    <a:srgbClr val="B00000"/>
                                  </a:solidFill>
                                  <a:latin typeface="Cambria Math" panose="02040503050406030204" pitchFamily="18" charset="0"/>
                                  <a:ea typeface="Cambria Math" panose="02040503050406030204" pitchFamily="18" charset="0"/>
                                </a:rPr>
                                <m:t>𝑗</m:t>
                              </m:r>
                              <m:r>
                                <a:rPr lang="en-US" sz="3500" i="1">
                                  <a:solidFill>
                                    <a:srgbClr val="B00000"/>
                                  </a:solidFill>
                                  <a:latin typeface="Cambria Math" panose="02040503050406030204" pitchFamily="18" charset="0"/>
                                  <a:ea typeface="Cambria Math" panose="02040503050406030204" pitchFamily="18" charset="0"/>
                                </a:rPr>
                                <m:t>+1</m:t>
                              </m:r>
                            </m:sup>
                          </m:sSup>
                        </m:e>
                      </m:d>
                    </m:oMath>
                  </m:oMathPara>
                </a14:m>
                <a:endParaRPr lang="en-US" sz="3500" dirty="0"/>
              </a:p>
              <a:p>
                <a:pPr marL="0" indent="0">
                  <a:lnSpc>
                    <a:spcPct val="220000"/>
                  </a:lnSpc>
                  <a:buNone/>
                </a:pPr>
                <a14:m>
                  <m:oMathPara xmlns:m="http://schemas.openxmlformats.org/officeDocument/2006/math">
                    <m:oMathParaPr>
                      <m:jc m:val="left"/>
                    </m:oMathParaPr>
                    <m:oMath>
                      <m:sSubSup>
                        <m:sSubSupPr>
                          <m:ctrlPr>
                            <a:rPr lang="en-US" sz="3600" b="1">
                              <a:latin typeface="Cambria Math" panose="02040503050406030204" pitchFamily="18" charset="0"/>
                            </a:rPr>
                          </m:ctrlPr>
                        </m:sSubSupPr>
                        <m:e>
                          <m:r>
                            <a:rPr lang="en-US" sz="3600" b="1">
                              <a:latin typeface="Cambria Math" panose="02040503050406030204" pitchFamily="18" charset="0"/>
                            </a:rPr>
                            <m:t>𝐇</m:t>
                          </m:r>
                        </m:e>
                        <m:sub>
                          <m:r>
                            <a:rPr lang="en-US" sz="3600" i="1">
                              <a:latin typeface="Cambria Math" panose="02040503050406030204" pitchFamily="18" charset="0"/>
                            </a:rPr>
                            <m:t>𝑗</m:t>
                          </m:r>
                        </m:sub>
                        <m:sup>
                          <m:r>
                            <a:rPr lang="en-US" sz="3600" i="1">
                              <a:latin typeface="Cambria Math" panose="02040503050406030204" pitchFamily="18" charset="0"/>
                            </a:rPr>
                            <m:t>3</m:t>
                          </m:r>
                        </m:sup>
                      </m:sSubSup>
                      <m:r>
                        <a:rPr lang="en-US" sz="3600" i="1">
                          <a:latin typeface="Cambria Math" panose="02040503050406030204" pitchFamily="18" charset="0"/>
                        </a:rPr>
                        <m:t> :</m:t>
                      </m:r>
                      <m:d>
                        <m:dPr>
                          <m:begChr m:val="|"/>
                          <m:endChr m:val="⟩"/>
                          <m:ctrlPr>
                            <a:rPr lang="en-US" sz="3600" i="1">
                              <a:latin typeface="Cambria Math" panose="02040503050406030204" pitchFamily="18" charset="0"/>
                            </a:rPr>
                          </m:ctrlPr>
                        </m:dPr>
                        <m:e>
                          <m:r>
                            <a:rPr lang="en-US" sz="3600" i="1">
                              <a:latin typeface="Cambria Math" panose="02040503050406030204" pitchFamily="18" charset="0"/>
                            </a:rPr>
                            <m:t>𝐸</m:t>
                          </m:r>
                        </m:e>
                      </m:d>
                      <m:r>
                        <a:rPr lang="en-US" sz="3600" i="1">
                          <a:latin typeface="Cambria Math" panose="02040503050406030204" pitchFamily="18" charset="0"/>
                        </a:rPr>
                        <m:t>, </m:t>
                      </m:r>
                      <m:r>
                        <a:rPr lang="en-US" sz="3600" i="1">
                          <a:latin typeface="Cambria Math" panose="02040503050406030204" pitchFamily="18" charset="0"/>
                          <a:ea typeface="Cambria Math" panose="02040503050406030204" pitchFamily="18" charset="0"/>
                        </a:rPr>
                        <m:t>𝑅</m:t>
                      </m:r>
                      <m:r>
                        <a:rPr lang="en-US" sz="3600">
                          <a:latin typeface="Cambria Math" panose="02040503050406030204" pitchFamily="18" charset="0"/>
                          <a:ea typeface="Cambria Math" panose="02040503050406030204" pitchFamily="18" charset="0"/>
                        </a:rPr>
                        <m:t>,</m:t>
                      </m:r>
                      <m:d>
                        <m:dPr>
                          <m:begChr m:val="|"/>
                          <m:endChr m:val="⟩"/>
                          <m:ctrlPr>
                            <a:rPr lang="en-US" sz="3600" i="1">
                              <a:latin typeface="Cambria Math" panose="02040503050406030204" pitchFamily="18" charset="0"/>
                            </a:rPr>
                          </m:ctrlPr>
                        </m:dPr>
                        <m:e>
                          <m:r>
                            <a:rPr lang="en-US" sz="3600" i="1">
                              <a:latin typeface="Cambria Math" panose="02040503050406030204" pitchFamily="18" charset="0"/>
                            </a:rPr>
                            <m:t>𝐸</m:t>
                          </m:r>
                        </m:e>
                      </m:d>
                      <m:r>
                        <a:rPr lang="en-US" sz="3600" i="1">
                          <a:latin typeface="Cambria Math" panose="02040503050406030204" pitchFamily="18" charset="0"/>
                        </a:rPr>
                        <m:t>,…,</m:t>
                      </m:r>
                      <m:r>
                        <a:rPr lang="en-US" sz="3600" i="1">
                          <a:latin typeface="Cambria Math" panose="02040503050406030204" pitchFamily="18" charset="0"/>
                        </a:rPr>
                        <m:t>𝑅</m:t>
                      </m:r>
                      <m:r>
                        <a:rPr lang="en-US" sz="3600" i="1">
                          <a:latin typeface="Cambria Math" panose="02040503050406030204" pitchFamily="18" charset="0"/>
                        </a:rPr>
                        <m:t>,</m:t>
                      </m:r>
                      <m:d>
                        <m:dPr>
                          <m:begChr m:val="|"/>
                          <m:endChr m:val="⟩"/>
                          <m:ctrlPr>
                            <a:rPr lang="en-US" sz="3600" i="1">
                              <a:latin typeface="Cambria Math" panose="02040503050406030204" pitchFamily="18" charset="0"/>
                            </a:rPr>
                          </m:ctrlPr>
                        </m:dPr>
                        <m:e>
                          <m:r>
                            <a:rPr lang="en-US" sz="3600" i="1">
                              <a:latin typeface="Cambria Math" panose="02040503050406030204" pitchFamily="18" charset="0"/>
                            </a:rPr>
                            <m:t>𝐸</m:t>
                          </m:r>
                        </m:e>
                      </m:d>
                      <m:r>
                        <a:rPr lang="en-US" sz="3600" i="1">
                          <a:latin typeface="Cambria Math" panose="02040503050406030204" pitchFamily="18" charset="0"/>
                          <a:ea typeface="Cambria Math" panose="02040503050406030204" pitchFamily="18" charset="0"/>
                        </a:rPr>
                        <m:t>,    </m:t>
                      </m:r>
                      <m:r>
                        <a:rPr lang="en-US" sz="3600" i="1" smtClean="0">
                          <a:solidFill>
                            <a:srgbClr val="B00000"/>
                          </a:solidFill>
                          <a:latin typeface="Cambria Math" panose="02040503050406030204" pitchFamily="18" charset="0"/>
                          <a:ea typeface="Cambria Math" panose="02040503050406030204" pitchFamily="18" charset="0"/>
                        </a:rPr>
                        <m:t>𝑅</m:t>
                      </m:r>
                      <m:r>
                        <a:rPr lang="en-US" sz="3600" i="1">
                          <a:latin typeface="Cambria Math" panose="02040503050406030204" pitchFamily="18" charset="0"/>
                          <a:ea typeface="Cambria Math" panose="02040503050406030204" pitchFamily="18" charset="0"/>
                        </a:rPr>
                        <m:t>,</m:t>
                      </m:r>
                      <m:d>
                        <m:dPr>
                          <m:begChr m:val="|"/>
                          <m:endChr m:val="⟩"/>
                          <m:ctrlPr>
                            <a:rPr lang="en-US" sz="3600" i="1">
                              <a:solidFill>
                                <a:srgbClr val="B00000"/>
                              </a:solidFill>
                              <a:latin typeface="Cambria Math" panose="02040503050406030204" pitchFamily="18" charset="0"/>
                              <a:ea typeface="Cambria Math" panose="02040503050406030204" pitchFamily="18" charset="0"/>
                            </a:rPr>
                          </m:ctrlPr>
                        </m:dPr>
                        <m:e>
                          <m:sSup>
                            <m:sSupPr>
                              <m:ctrlPr>
                                <a:rPr lang="en-US" sz="3600" i="1">
                                  <a:solidFill>
                                    <a:srgbClr val="B00000"/>
                                  </a:solidFill>
                                  <a:latin typeface="Cambria Math" panose="02040503050406030204" pitchFamily="18" charset="0"/>
                                  <a:ea typeface="Cambria Math" panose="02040503050406030204" pitchFamily="18" charset="0"/>
                                </a:rPr>
                              </m:ctrlPr>
                            </m:sSupPr>
                            <m:e>
                              <m:r>
                                <a:rPr lang="en-US" sz="3600" i="1">
                                  <a:solidFill>
                                    <a:srgbClr val="B00000"/>
                                  </a:solidFill>
                                  <a:latin typeface="Cambria Math" panose="02040503050406030204" pitchFamily="18" charset="0"/>
                                  <a:ea typeface="Cambria Math" panose="02040503050406030204" pitchFamily="18" charset="0"/>
                                </a:rPr>
                                <m:t>𝐸</m:t>
                              </m:r>
                            </m:e>
                            <m:sup>
                              <m:r>
                                <a:rPr lang="en-US" sz="3600" i="1">
                                  <a:solidFill>
                                    <a:srgbClr val="B00000"/>
                                  </a:solidFill>
                                  <a:latin typeface="Cambria Math" panose="02040503050406030204" pitchFamily="18" charset="0"/>
                                  <a:ea typeface="Cambria Math" panose="02040503050406030204" pitchFamily="18" charset="0"/>
                                </a:rPr>
                                <m:t>𝑗</m:t>
                              </m:r>
                              <m:r>
                                <a:rPr lang="en-US" sz="3600" i="1">
                                  <a:solidFill>
                                    <a:srgbClr val="B00000"/>
                                  </a:solidFill>
                                  <a:latin typeface="Cambria Math" panose="02040503050406030204" pitchFamily="18" charset="0"/>
                                  <a:ea typeface="Cambria Math" panose="02040503050406030204" pitchFamily="18" charset="0"/>
                                </a:rPr>
                                <m:t>+1</m:t>
                              </m:r>
                            </m:sup>
                          </m:sSup>
                        </m:e>
                      </m:d>
                      <m:r>
                        <a:rPr lang="en-US" sz="3600" i="1">
                          <a:latin typeface="Cambria Math" panose="02040503050406030204" pitchFamily="18" charset="0"/>
                        </a:rPr>
                        <m:t>,                              </m:t>
                      </m:r>
                      <m:sSub>
                        <m:sSubPr>
                          <m:ctrlPr>
                            <a:rPr lang="en-US" sz="3600">
                              <a:latin typeface="Cambria Math" panose="02040503050406030204" pitchFamily="18" charset="0"/>
                              <a:ea typeface="Cambria Math" panose="02040503050406030204" pitchFamily="18" charset="0"/>
                            </a:rPr>
                          </m:ctrlPr>
                        </m:sSubPr>
                        <m:e>
                          <m:r>
                            <m:rPr>
                              <m:sty m:val="p"/>
                            </m:rPr>
                            <a:rPr lang="en-US" sz="3600">
                              <a:latin typeface="Cambria Math" panose="02040503050406030204" pitchFamily="18" charset="0"/>
                              <a:ea typeface="Cambria Math" panose="02040503050406030204" pitchFamily="18" charset="0"/>
                            </a:rPr>
                            <m:t>FX</m:t>
                          </m:r>
                        </m:e>
                        <m:sub>
                          <m:r>
                            <a:rPr lang="en-US" sz="3600" i="1">
                              <a:latin typeface="Cambria Math" panose="02040503050406030204" pitchFamily="18" charset="0"/>
                              <a:ea typeface="Cambria Math" panose="02040503050406030204" pitchFamily="18" charset="0"/>
                            </a:rPr>
                            <m:t>𝐾</m:t>
                          </m:r>
                        </m:sub>
                      </m:sSub>
                      <m:d>
                        <m:dPr>
                          <m:begChr m:val="["/>
                          <m:endChr m:val="]"/>
                          <m:ctrlPr>
                            <a:rPr lang="en-US" sz="3600" i="1">
                              <a:solidFill>
                                <a:srgbClr val="B00000"/>
                              </a:solidFill>
                              <a:latin typeface="Cambria Math" panose="02040503050406030204" pitchFamily="18" charset="0"/>
                              <a:ea typeface="Cambria Math" panose="02040503050406030204" pitchFamily="18" charset="0"/>
                            </a:rPr>
                          </m:ctrlPr>
                        </m:dPr>
                        <m:e>
                          <m:sSup>
                            <m:sSupPr>
                              <m:ctrlPr>
                                <a:rPr lang="en-US" sz="3600" i="1">
                                  <a:solidFill>
                                    <a:srgbClr val="B00000"/>
                                  </a:solidFill>
                                  <a:latin typeface="Cambria Math" panose="02040503050406030204" pitchFamily="18" charset="0"/>
                                  <a:ea typeface="Cambria Math" panose="02040503050406030204" pitchFamily="18" charset="0"/>
                                </a:rPr>
                              </m:ctrlPr>
                            </m:sSupPr>
                            <m:e>
                              <m:r>
                                <a:rPr lang="en-US" sz="3600" i="1">
                                  <a:solidFill>
                                    <a:srgbClr val="B00000"/>
                                  </a:solidFill>
                                  <a:latin typeface="Cambria Math" panose="02040503050406030204" pitchFamily="18" charset="0"/>
                                  <a:ea typeface="Cambria Math" panose="02040503050406030204" pitchFamily="18" charset="0"/>
                                </a:rPr>
                                <m:t>𝐸</m:t>
                              </m:r>
                            </m:e>
                            <m:sup>
                              <m:r>
                                <a:rPr lang="en-US" sz="3600" i="1">
                                  <a:solidFill>
                                    <a:srgbClr val="B00000"/>
                                  </a:solidFill>
                                  <a:latin typeface="Cambria Math" panose="02040503050406030204" pitchFamily="18" charset="0"/>
                                  <a:ea typeface="Cambria Math" panose="02040503050406030204" pitchFamily="18" charset="0"/>
                                </a:rPr>
                                <m:t>𝑗</m:t>
                              </m:r>
                              <m:r>
                                <a:rPr lang="en-US" sz="3600" i="1">
                                  <a:solidFill>
                                    <a:srgbClr val="B00000"/>
                                  </a:solidFill>
                                  <a:latin typeface="Cambria Math" panose="02040503050406030204" pitchFamily="18" charset="0"/>
                                  <a:ea typeface="Cambria Math" panose="02040503050406030204" pitchFamily="18" charset="0"/>
                                </a:rPr>
                                <m:t>+1</m:t>
                              </m:r>
                            </m:sup>
                          </m:sSup>
                        </m:e>
                      </m:d>
                      <m:r>
                        <a:rPr lang="en-US" sz="3600" i="1">
                          <a:latin typeface="Cambria Math" panose="02040503050406030204" pitchFamily="18" charset="0"/>
                          <a:ea typeface="Cambria Math" panose="02040503050406030204" pitchFamily="18" charset="0"/>
                        </a:rPr>
                        <m:t>,</m:t>
                      </m:r>
                      <m:d>
                        <m:dPr>
                          <m:begChr m:val="|"/>
                          <m:endChr m:val="⟩"/>
                          <m:ctrlPr>
                            <a:rPr lang="en-US" sz="3600" i="1">
                              <a:solidFill>
                                <a:srgbClr val="B00000"/>
                              </a:solidFill>
                              <a:latin typeface="Cambria Math" panose="02040503050406030204" pitchFamily="18" charset="0"/>
                              <a:ea typeface="Cambria Math" panose="02040503050406030204" pitchFamily="18" charset="0"/>
                            </a:rPr>
                          </m:ctrlPr>
                        </m:dPr>
                        <m:e>
                          <m:sSup>
                            <m:sSupPr>
                              <m:ctrlPr>
                                <a:rPr lang="en-US" sz="3600" i="1">
                                  <a:solidFill>
                                    <a:srgbClr val="B00000"/>
                                  </a:solidFill>
                                  <a:latin typeface="Cambria Math" panose="02040503050406030204" pitchFamily="18" charset="0"/>
                                  <a:ea typeface="Cambria Math" panose="02040503050406030204" pitchFamily="18" charset="0"/>
                                </a:rPr>
                              </m:ctrlPr>
                            </m:sSupPr>
                            <m:e>
                              <m:r>
                                <a:rPr lang="en-US" sz="3600" i="1">
                                  <a:solidFill>
                                    <a:srgbClr val="B00000"/>
                                  </a:solidFill>
                                  <a:latin typeface="Cambria Math" panose="02040503050406030204" pitchFamily="18" charset="0"/>
                                  <a:ea typeface="Cambria Math" panose="02040503050406030204" pitchFamily="18" charset="0"/>
                                </a:rPr>
                                <m:t>𝐸</m:t>
                              </m:r>
                            </m:e>
                            <m:sup>
                              <m:r>
                                <a:rPr lang="en-US" sz="3600" i="1">
                                  <a:solidFill>
                                    <a:srgbClr val="B00000"/>
                                  </a:solidFill>
                                  <a:latin typeface="Cambria Math" panose="02040503050406030204" pitchFamily="18" charset="0"/>
                                  <a:ea typeface="Cambria Math" panose="02040503050406030204" pitchFamily="18" charset="0"/>
                                </a:rPr>
                                <m:t>𝑗</m:t>
                              </m:r>
                              <m:r>
                                <a:rPr lang="en-US" sz="3600" i="1">
                                  <a:solidFill>
                                    <a:srgbClr val="B00000"/>
                                  </a:solidFill>
                                  <a:latin typeface="Cambria Math" panose="02040503050406030204" pitchFamily="18" charset="0"/>
                                  <a:ea typeface="Cambria Math" panose="02040503050406030204" pitchFamily="18" charset="0"/>
                                </a:rPr>
                                <m:t>+1</m:t>
                              </m:r>
                            </m:sup>
                          </m:sSup>
                        </m:e>
                      </m:d>
                      <m:r>
                        <a:rPr lang="en-US" sz="3600" i="1">
                          <a:latin typeface="Cambria Math" panose="02040503050406030204" pitchFamily="18" charset="0"/>
                        </a:rPr>
                        <m:t>,…,</m:t>
                      </m:r>
                      <m:sSub>
                        <m:sSubPr>
                          <m:ctrlPr>
                            <a:rPr lang="en-US" sz="3600">
                              <a:latin typeface="Cambria Math" panose="02040503050406030204" pitchFamily="18" charset="0"/>
                              <a:ea typeface="Cambria Math" panose="02040503050406030204" pitchFamily="18" charset="0"/>
                            </a:rPr>
                          </m:ctrlPr>
                        </m:sSubPr>
                        <m:e>
                          <m:r>
                            <m:rPr>
                              <m:sty m:val="p"/>
                            </m:rPr>
                            <a:rPr lang="en-US" sz="3600">
                              <a:latin typeface="Cambria Math" panose="02040503050406030204" pitchFamily="18" charset="0"/>
                              <a:ea typeface="Cambria Math" panose="02040503050406030204" pitchFamily="18" charset="0"/>
                            </a:rPr>
                            <m:t>FX</m:t>
                          </m:r>
                        </m:e>
                        <m:sub>
                          <m:r>
                            <a:rPr lang="en-US" sz="3600" i="1">
                              <a:latin typeface="Cambria Math" panose="02040503050406030204" pitchFamily="18" charset="0"/>
                              <a:ea typeface="Cambria Math" panose="02040503050406030204" pitchFamily="18" charset="0"/>
                            </a:rPr>
                            <m:t>𝐾</m:t>
                          </m:r>
                        </m:sub>
                      </m:sSub>
                      <m:d>
                        <m:dPr>
                          <m:begChr m:val="["/>
                          <m:endChr m:val="]"/>
                          <m:ctrlPr>
                            <a:rPr lang="en-US" sz="3600" i="1">
                              <a:solidFill>
                                <a:srgbClr val="B00000"/>
                              </a:solidFill>
                              <a:latin typeface="Cambria Math" panose="02040503050406030204" pitchFamily="18" charset="0"/>
                              <a:ea typeface="Cambria Math" panose="02040503050406030204" pitchFamily="18" charset="0"/>
                            </a:rPr>
                          </m:ctrlPr>
                        </m:dPr>
                        <m:e>
                          <m:sSup>
                            <m:sSupPr>
                              <m:ctrlPr>
                                <a:rPr lang="en-US" sz="3600" i="1">
                                  <a:solidFill>
                                    <a:srgbClr val="B00000"/>
                                  </a:solidFill>
                                  <a:latin typeface="Cambria Math" panose="02040503050406030204" pitchFamily="18" charset="0"/>
                                  <a:ea typeface="Cambria Math" panose="02040503050406030204" pitchFamily="18" charset="0"/>
                                </a:rPr>
                              </m:ctrlPr>
                            </m:sSupPr>
                            <m:e>
                              <m:r>
                                <a:rPr lang="en-US" sz="3600" i="1">
                                  <a:solidFill>
                                    <a:srgbClr val="B00000"/>
                                  </a:solidFill>
                                  <a:latin typeface="Cambria Math" panose="02040503050406030204" pitchFamily="18" charset="0"/>
                                  <a:ea typeface="Cambria Math" panose="02040503050406030204" pitchFamily="18" charset="0"/>
                                </a:rPr>
                                <m:t>𝐸</m:t>
                              </m:r>
                            </m:e>
                            <m:sup>
                              <m:r>
                                <a:rPr lang="en-US" sz="3600" i="1">
                                  <a:solidFill>
                                    <a:srgbClr val="B00000"/>
                                  </a:solidFill>
                                  <a:latin typeface="Cambria Math" panose="02040503050406030204" pitchFamily="18" charset="0"/>
                                  <a:ea typeface="Cambria Math" panose="02040503050406030204" pitchFamily="18" charset="0"/>
                                </a:rPr>
                                <m:t>𝑗</m:t>
                              </m:r>
                              <m:r>
                                <a:rPr lang="en-US" sz="3600" i="1">
                                  <a:solidFill>
                                    <a:srgbClr val="B00000"/>
                                  </a:solidFill>
                                  <a:latin typeface="Cambria Math" panose="02040503050406030204" pitchFamily="18" charset="0"/>
                                  <a:ea typeface="Cambria Math" panose="02040503050406030204" pitchFamily="18" charset="0"/>
                                </a:rPr>
                                <m:t>+1</m:t>
                              </m:r>
                            </m:sup>
                          </m:sSup>
                        </m:e>
                      </m:d>
                      <m:r>
                        <a:rPr lang="en-US" sz="3600" i="1">
                          <a:latin typeface="Cambria Math" panose="02040503050406030204" pitchFamily="18" charset="0"/>
                          <a:ea typeface="Cambria Math" panose="02040503050406030204" pitchFamily="18" charset="0"/>
                        </a:rPr>
                        <m:t>,</m:t>
                      </m:r>
                      <m:d>
                        <m:dPr>
                          <m:begChr m:val="|"/>
                          <m:endChr m:val="⟩"/>
                          <m:ctrlPr>
                            <a:rPr lang="en-US" sz="3600" i="1">
                              <a:solidFill>
                                <a:srgbClr val="B00000"/>
                              </a:solidFill>
                              <a:latin typeface="Cambria Math" panose="02040503050406030204" pitchFamily="18" charset="0"/>
                              <a:ea typeface="Cambria Math" panose="02040503050406030204" pitchFamily="18" charset="0"/>
                            </a:rPr>
                          </m:ctrlPr>
                        </m:dPr>
                        <m:e>
                          <m:sSup>
                            <m:sSupPr>
                              <m:ctrlPr>
                                <a:rPr lang="en-US" sz="3600" i="1">
                                  <a:solidFill>
                                    <a:srgbClr val="B00000"/>
                                  </a:solidFill>
                                  <a:latin typeface="Cambria Math" panose="02040503050406030204" pitchFamily="18" charset="0"/>
                                  <a:ea typeface="Cambria Math" panose="02040503050406030204" pitchFamily="18" charset="0"/>
                                </a:rPr>
                              </m:ctrlPr>
                            </m:sSupPr>
                            <m:e>
                              <m:r>
                                <a:rPr lang="en-US" sz="3600" i="1">
                                  <a:solidFill>
                                    <a:srgbClr val="B00000"/>
                                  </a:solidFill>
                                  <a:latin typeface="Cambria Math" panose="02040503050406030204" pitchFamily="18" charset="0"/>
                                  <a:ea typeface="Cambria Math" panose="02040503050406030204" pitchFamily="18" charset="0"/>
                                </a:rPr>
                                <m:t>𝐸</m:t>
                              </m:r>
                            </m:e>
                            <m:sup>
                              <m:r>
                                <a:rPr lang="en-US" sz="3600" i="1">
                                  <a:solidFill>
                                    <a:srgbClr val="B00000"/>
                                  </a:solidFill>
                                  <a:latin typeface="Cambria Math" panose="02040503050406030204" pitchFamily="18" charset="0"/>
                                  <a:ea typeface="Cambria Math" panose="02040503050406030204" pitchFamily="18" charset="0"/>
                                </a:rPr>
                                <m:t>𝑗</m:t>
                              </m:r>
                              <m:r>
                                <a:rPr lang="en-US" sz="3600" i="1">
                                  <a:solidFill>
                                    <a:srgbClr val="B00000"/>
                                  </a:solidFill>
                                  <a:latin typeface="Cambria Math" panose="02040503050406030204" pitchFamily="18" charset="0"/>
                                  <a:ea typeface="Cambria Math" panose="02040503050406030204" pitchFamily="18" charset="0"/>
                                </a:rPr>
                                <m:t>+1</m:t>
                              </m:r>
                            </m:sup>
                          </m:sSup>
                        </m:e>
                      </m:d>
                    </m:oMath>
                  </m:oMathPara>
                </a14:m>
                <a:endParaRPr lang="en-US" sz="3600" dirty="0"/>
              </a:p>
              <a:p>
                <a:pPr marL="0" indent="0">
                  <a:lnSpc>
                    <a:spcPct val="220000"/>
                  </a:lnSpc>
                  <a:buNone/>
                </a:pPr>
                <a14:m>
                  <m:oMathPara xmlns:m="http://schemas.openxmlformats.org/officeDocument/2006/math">
                    <m:oMathParaPr>
                      <m:jc m:val="left"/>
                    </m:oMathParaPr>
                    <m:oMath>
                      <m:sSub>
                        <m:sSubPr>
                          <m:ctrlPr>
                            <a:rPr lang="en-US" sz="3600" b="1">
                              <a:latin typeface="Cambria Math" panose="02040503050406030204" pitchFamily="18" charset="0"/>
                            </a:rPr>
                          </m:ctrlPr>
                        </m:sSubPr>
                        <m:e>
                          <m:r>
                            <a:rPr lang="en-US" sz="3600" b="1">
                              <a:latin typeface="Cambria Math" panose="02040503050406030204" pitchFamily="18" charset="0"/>
                            </a:rPr>
                            <m:t>𝐇</m:t>
                          </m:r>
                        </m:e>
                        <m:sub>
                          <m:r>
                            <a:rPr lang="en-US" sz="3600" i="1">
                              <a:latin typeface="Cambria Math" panose="02040503050406030204" pitchFamily="18" charset="0"/>
                            </a:rPr>
                            <m:t>𝑗</m:t>
                          </m:r>
                          <m:r>
                            <a:rPr lang="en-US" sz="3600" i="1">
                              <a:latin typeface="Cambria Math" panose="02040503050406030204" pitchFamily="18" charset="0"/>
                            </a:rPr>
                            <m:t>+1</m:t>
                          </m:r>
                        </m:sub>
                      </m:sSub>
                      <m:r>
                        <a:rPr lang="en-US" sz="3600" i="1">
                          <a:latin typeface="Cambria Math" panose="02040503050406030204" pitchFamily="18" charset="0"/>
                        </a:rPr>
                        <m:t>:</m:t>
                      </m:r>
                      <m:d>
                        <m:dPr>
                          <m:begChr m:val="|"/>
                          <m:endChr m:val="⟩"/>
                          <m:ctrlPr>
                            <a:rPr lang="en-US" sz="3600" i="1">
                              <a:latin typeface="Cambria Math" panose="02040503050406030204" pitchFamily="18" charset="0"/>
                            </a:rPr>
                          </m:ctrlPr>
                        </m:dPr>
                        <m:e>
                          <m:r>
                            <a:rPr lang="en-US" sz="3600" i="1">
                              <a:latin typeface="Cambria Math" panose="02040503050406030204" pitchFamily="18" charset="0"/>
                            </a:rPr>
                            <m:t>𝐸</m:t>
                          </m:r>
                        </m:e>
                      </m:d>
                      <m:r>
                        <a:rPr lang="en-US" sz="3600" i="1">
                          <a:latin typeface="Cambria Math" panose="02040503050406030204" pitchFamily="18" charset="0"/>
                        </a:rPr>
                        <m:t>, </m:t>
                      </m:r>
                      <m:r>
                        <a:rPr lang="en-US" sz="3600" i="1">
                          <a:latin typeface="Cambria Math" panose="02040503050406030204" pitchFamily="18" charset="0"/>
                          <a:ea typeface="Cambria Math" panose="02040503050406030204" pitchFamily="18" charset="0"/>
                        </a:rPr>
                        <m:t>𝑅</m:t>
                      </m:r>
                      <m:r>
                        <a:rPr lang="en-US" sz="3600">
                          <a:latin typeface="Cambria Math" panose="02040503050406030204" pitchFamily="18" charset="0"/>
                          <a:ea typeface="Cambria Math" panose="02040503050406030204" pitchFamily="18" charset="0"/>
                        </a:rPr>
                        <m:t>,</m:t>
                      </m:r>
                      <m:d>
                        <m:dPr>
                          <m:begChr m:val="|"/>
                          <m:endChr m:val="⟩"/>
                          <m:ctrlPr>
                            <a:rPr lang="en-US" sz="3600" i="1">
                              <a:latin typeface="Cambria Math" panose="02040503050406030204" pitchFamily="18" charset="0"/>
                            </a:rPr>
                          </m:ctrlPr>
                        </m:dPr>
                        <m:e>
                          <m:r>
                            <a:rPr lang="en-US" sz="3600" i="1">
                              <a:latin typeface="Cambria Math" panose="02040503050406030204" pitchFamily="18" charset="0"/>
                            </a:rPr>
                            <m:t>𝐸</m:t>
                          </m:r>
                        </m:e>
                      </m:d>
                      <m:r>
                        <a:rPr lang="en-US" sz="3600" i="1">
                          <a:latin typeface="Cambria Math" panose="02040503050406030204" pitchFamily="18" charset="0"/>
                        </a:rPr>
                        <m:t>,…,</m:t>
                      </m:r>
                      <m:r>
                        <a:rPr lang="en-US" sz="3600" i="1">
                          <a:latin typeface="Cambria Math" panose="02040503050406030204" pitchFamily="18" charset="0"/>
                        </a:rPr>
                        <m:t>𝑅</m:t>
                      </m:r>
                      <m:r>
                        <a:rPr lang="en-US" sz="3600" i="1">
                          <a:latin typeface="Cambria Math" panose="02040503050406030204" pitchFamily="18" charset="0"/>
                        </a:rPr>
                        <m:t>,</m:t>
                      </m:r>
                      <m:d>
                        <m:dPr>
                          <m:begChr m:val="|"/>
                          <m:endChr m:val="⟩"/>
                          <m:ctrlPr>
                            <a:rPr lang="en-US" sz="3600" i="1">
                              <a:latin typeface="Cambria Math" panose="02040503050406030204" pitchFamily="18" charset="0"/>
                            </a:rPr>
                          </m:ctrlPr>
                        </m:dPr>
                        <m:e>
                          <m:r>
                            <a:rPr lang="en-US" sz="3600" i="1">
                              <a:latin typeface="Cambria Math" panose="02040503050406030204" pitchFamily="18" charset="0"/>
                            </a:rPr>
                            <m:t>𝐸</m:t>
                          </m:r>
                        </m:e>
                      </m:d>
                      <m:r>
                        <a:rPr lang="en-US" sz="3600" i="1">
                          <a:latin typeface="Cambria Math" panose="02040503050406030204" pitchFamily="18" charset="0"/>
                          <a:ea typeface="Cambria Math" panose="02040503050406030204" pitchFamily="18" charset="0"/>
                        </a:rPr>
                        <m:t>,  </m:t>
                      </m:r>
                      <m:r>
                        <a:rPr lang="en-US" sz="3600" i="1" smtClean="0">
                          <a:solidFill>
                            <a:srgbClr val="B00000"/>
                          </a:solidFill>
                          <a:latin typeface="Cambria Math" panose="02040503050406030204" pitchFamily="18" charset="0"/>
                          <a:ea typeface="Cambria Math" panose="02040503050406030204" pitchFamily="18" charset="0"/>
                        </a:rPr>
                        <m:t>𝑅</m:t>
                      </m:r>
                      <m:r>
                        <a:rPr lang="en-US" sz="3600" i="1" smtClean="0">
                          <a:solidFill>
                            <a:schemeClr val="tx1"/>
                          </a:solidFill>
                          <a:latin typeface="Cambria Math" panose="02040503050406030204" pitchFamily="18" charset="0"/>
                          <a:ea typeface="Cambria Math" panose="02040503050406030204" pitchFamily="18" charset="0"/>
                        </a:rPr>
                        <m:t>,</m:t>
                      </m:r>
                      <m:d>
                        <m:dPr>
                          <m:begChr m:val="|"/>
                          <m:endChr m:val="⟩"/>
                          <m:ctrlPr>
                            <a:rPr lang="en-US" sz="3600" i="1">
                              <a:solidFill>
                                <a:srgbClr val="B00000"/>
                              </a:solidFill>
                              <a:latin typeface="Cambria Math" panose="02040503050406030204" pitchFamily="18" charset="0"/>
                            </a:rPr>
                          </m:ctrlPr>
                        </m:dPr>
                        <m:e>
                          <m:r>
                            <a:rPr lang="en-US" sz="3600" i="1">
                              <a:solidFill>
                                <a:srgbClr val="B00000"/>
                              </a:solidFill>
                              <a:latin typeface="Cambria Math" panose="02040503050406030204" pitchFamily="18" charset="0"/>
                            </a:rPr>
                            <m:t>𝐸</m:t>
                          </m:r>
                        </m:e>
                      </m:d>
                      <m:r>
                        <a:rPr lang="en-US" sz="3600" i="1">
                          <a:latin typeface="Cambria Math" panose="02040503050406030204" pitchFamily="18" charset="0"/>
                        </a:rPr>
                        <m:t>,                                    </m:t>
                      </m:r>
                      <m:sSub>
                        <m:sSubPr>
                          <m:ctrlPr>
                            <a:rPr lang="en-US" sz="3600">
                              <a:latin typeface="Cambria Math" panose="02040503050406030204" pitchFamily="18" charset="0"/>
                              <a:ea typeface="Cambria Math" panose="02040503050406030204" pitchFamily="18" charset="0"/>
                            </a:rPr>
                          </m:ctrlPr>
                        </m:sSubPr>
                        <m:e>
                          <m:r>
                            <m:rPr>
                              <m:sty m:val="p"/>
                            </m:rPr>
                            <a:rPr lang="en-US" sz="3600">
                              <a:latin typeface="Cambria Math" panose="02040503050406030204" pitchFamily="18" charset="0"/>
                              <a:ea typeface="Cambria Math" panose="02040503050406030204" pitchFamily="18" charset="0"/>
                            </a:rPr>
                            <m:t>FX</m:t>
                          </m:r>
                        </m:e>
                        <m:sub>
                          <m:r>
                            <a:rPr lang="en-US" sz="3600" i="1">
                              <a:latin typeface="Cambria Math" panose="02040503050406030204" pitchFamily="18" charset="0"/>
                              <a:ea typeface="Cambria Math" panose="02040503050406030204" pitchFamily="18" charset="0"/>
                            </a:rPr>
                            <m:t>𝐾</m:t>
                          </m:r>
                        </m:sub>
                      </m:sSub>
                      <m:d>
                        <m:dPr>
                          <m:begChr m:val="["/>
                          <m:endChr m:val="]"/>
                          <m:ctrlPr>
                            <a:rPr lang="en-US" sz="3600" i="1">
                              <a:solidFill>
                                <a:srgbClr val="B00000"/>
                              </a:solidFill>
                              <a:latin typeface="Cambria Math" panose="02040503050406030204" pitchFamily="18" charset="0"/>
                              <a:ea typeface="Cambria Math" panose="02040503050406030204" pitchFamily="18" charset="0"/>
                            </a:rPr>
                          </m:ctrlPr>
                        </m:dPr>
                        <m:e>
                          <m:sSup>
                            <m:sSupPr>
                              <m:ctrlPr>
                                <a:rPr lang="en-US" sz="3600" i="1">
                                  <a:solidFill>
                                    <a:srgbClr val="B00000"/>
                                  </a:solidFill>
                                  <a:latin typeface="Cambria Math" panose="02040503050406030204" pitchFamily="18" charset="0"/>
                                  <a:ea typeface="Cambria Math" panose="02040503050406030204" pitchFamily="18" charset="0"/>
                                </a:rPr>
                              </m:ctrlPr>
                            </m:sSupPr>
                            <m:e>
                              <m:r>
                                <a:rPr lang="en-US" sz="3600" i="1">
                                  <a:solidFill>
                                    <a:srgbClr val="B00000"/>
                                  </a:solidFill>
                                  <a:latin typeface="Cambria Math" panose="02040503050406030204" pitchFamily="18" charset="0"/>
                                  <a:ea typeface="Cambria Math" panose="02040503050406030204" pitchFamily="18" charset="0"/>
                                </a:rPr>
                                <m:t>𝐸</m:t>
                              </m:r>
                            </m:e>
                            <m:sup>
                              <m:r>
                                <a:rPr lang="en-US" sz="3600" i="1">
                                  <a:solidFill>
                                    <a:srgbClr val="B00000"/>
                                  </a:solidFill>
                                  <a:latin typeface="Cambria Math" panose="02040503050406030204" pitchFamily="18" charset="0"/>
                                  <a:ea typeface="Cambria Math" panose="02040503050406030204" pitchFamily="18" charset="0"/>
                                </a:rPr>
                                <m:t>𝑗</m:t>
                              </m:r>
                              <m:r>
                                <a:rPr lang="en-US" sz="3600" i="1">
                                  <a:solidFill>
                                    <a:srgbClr val="B00000"/>
                                  </a:solidFill>
                                  <a:latin typeface="Cambria Math" panose="02040503050406030204" pitchFamily="18" charset="0"/>
                                  <a:ea typeface="Cambria Math" panose="02040503050406030204" pitchFamily="18" charset="0"/>
                                </a:rPr>
                                <m:t>+1</m:t>
                              </m:r>
                            </m:sup>
                          </m:sSup>
                        </m:e>
                      </m:d>
                      <m:r>
                        <a:rPr lang="en-US" sz="3600" i="1">
                          <a:latin typeface="Cambria Math" panose="02040503050406030204" pitchFamily="18" charset="0"/>
                          <a:ea typeface="Cambria Math" panose="02040503050406030204" pitchFamily="18" charset="0"/>
                        </a:rPr>
                        <m:t>,</m:t>
                      </m:r>
                      <m:d>
                        <m:dPr>
                          <m:begChr m:val="|"/>
                          <m:endChr m:val="⟩"/>
                          <m:ctrlPr>
                            <a:rPr lang="en-US" sz="3600" i="1">
                              <a:solidFill>
                                <a:srgbClr val="B00000"/>
                              </a:solidFill>
                              <a:latin typeface="Cambria Math" panose="02040503050406030204" pitchFamily="18" charset="0"/>
                              <a:ea typeface="Cambria Math" panose="02040503050406030204" pitchFamily="18" charset="0"/>
                            </a:rPr>
                          </m:ctrlPr>
                        </m:dPr>
                        <m:e>
                          <m:sSup>
                            <m:sSupPr>
                              <m:ctrlPr>
                                <a:rPr lang="en-US" sz="3600" i="1">
                                  <a:solidFill>
                                    <a:srgbClr val="B00000"/>
                                  </a:solidFill>
                                  <a:latin typeface="Cambria Math" panose="02040503050406030204" pitchFamily="18" charset="0"/>
                                  <a:ea typeface="Cambria Math" panose="02040503050406030204" pitchFamily="18" charset="0"/>
                                </a:rPr>
                              </m:ctrlPr>
                            </m:sSupPr>
                            <m:e>
                              <m:r>
                                <a:rPr lang="en-US" sz="3600" i="1">
                                  <a:solidFill>
                                    <a:srgbClr val="B00000"/>
                                  </a:solidFill>
                                  <a:latin typeface="Cambria Math" panose="02040503050406030204" pitchFamily="18" charset="0"/>
                                  <a:ea typeface="Cambria Math" panose="02040503050406030204" pitchFamily="18" charset="0"/>
                                </a:rPr>
                                <m:t>𝐸</m:t>
                              </m:r>
                            </m:e>
                            <m:sup>
                              <m:r>
                                <a:rPr lang="en-US" sz="3600" i="1">
                                  <a:solidFill>
                                    <a:srgbClr val="B00000"/>
                                  </a:solidFill>
                                  <a:latin typeface="Cambria Math" panose="02040503050406030204" pitchFamily="18" charset="0"/>
                                  <a:ea typeface="Cambria Math" panose="02040503050406030204" pitchFamily="18" charset="0"/>
                                </a:rPr>
                                <m:t>𝑗</m:t>
                              </m:r>
                              <m:r>
                                <a:rPr lang="en-US" sz="3600" i="1">
                                  <a:solidFill>
                                    <a:srgbClr val="B00000"/>
                                  </a:solidFill>
                                  <a:latin typeface="Cambria Math" panose="02040503050406030204" pitchFamily="18" charset="0"/>
                                  <a:ea typeface="Cambria Math" panose="02040503050406030204" pitchFamily="18" charset="0"/>
                                </a:rPr>
                                <m:t>+1</m:t>
                              </m:r>
                            </m:sup>
                          </m:sSup>
                        </m:e>
                      </m:d>
                      <m:r>
                        <a:rPr lang="en-US" sz="3600" i="1">
                          <a:latin typeface="Cambria Math" panose="02040503050406030204" pitchFamily="18" charset="0"/>
                        </a:rPr>
                        <m:t>,…,</m:t>
                      </m:r>
                      <m:sSub>
                        <m:sSubPr>
                          <m:ctrlPr>
                            <a:rPr lang="en-US" sz="3600">
                              <a:latin typeface="Cambria Math" panose="02040503050406030204" pitchFamily="18" charset="0"/>
                              <a:ea typeface="Cambria Math" panose="02040503050406030204" pitchFamily="18" charset="0"/>
                            </a:rPr>
                          </m:ctrlPr>
                        </m:sSubPr>
                        <m:e>
                          <m:r>
                            <m:rPr>
                              <m:sty m:val="p"/>
                            </m:rPr>
                            <a:rPr lang="en-US" sz="3600">
                              <a:latin typeface="Cambria Math" panose="02040503050406030204" pitchFamily="18" charset="0"/>
                              <a:ea typeface="Cambria Math" panose="02040503050406030204" pitchFamily="18" charset="0"/>
                            </a:rPr>
                            <m:t>FX</m:t>
                          </m:r>
                        </m:e>
                        <m:sub>
                          <m:r>
                            <a:rPr lang="en-US" sz="3600" i="1">
                              <a:latin typeface="Cambria Math" panose="02040503050406030204" pitchFamily="18" charset="0"/>
                              <a:ea typeface="Cambria Math" panose="02040503050406030204" pitchFamily="18" charset="0"/>
                            </a:rPr>
                            <m:t>𝐾</m:t>
                          </m:r>
                        </m:sub>
                      </m:sSub>
                      <m:d>
                        <m:dPr>
                          <m:begChr m:val="["/>
                          <m:endChr m:val="]"/>
                          <m:ctrlPr>
                            <a:rPr lang="en-US" sz="3600" i="1">
                              <a:solidFill>
                                <a:srgbClr val="B00000"/>
                              </a:solidFill>
                              <a:latin typeface="Cambria Math" panose="02040503050406030204" pitchFamily="18" charset="0"/>
                              <a:ea typeface="Cambria Math" panose="02040503050406030204" pitchFamily="18" charset="0"/>
                            </a:rPr>
                          </m:ctrlPr>
                        </m:dPr>
                        <m:e>
                          <m:sSup>
                            <m:sSupPr>
                              <m:ctrlPr>
                                <a:rPr lang="en-US" sz="3600" i="1">
                                  <a:solidFill>
                                    <a:srgbClr val="B00000"/>
                                  </a:solidFill>
                                  <a:latin typeface="Cambria Math" panose="02040503050406030204" pitchFamily="18" charset="0"/>
                                  <a:ea typeface="Cambria Math" panose="02040503050406030204" pitchFamily="18" charset="0"/>
                                </a:rPr>
                              </m:ctrlPr>
                            </m:sSupPr>
                            <m:e>
                              <m:r>
                                <a:rPr lang="en-US" sz="3600" i="1">
                                  <a:solidFill>
                                    <a:srgbClr val="B00000"/>
                                  </a:solidFill>
                                  <a:latin typeface="Cambria Math" panose="02040503050406030204" pitchFamily="18" charset="0"/>
                                  <a:ea typeface="Cambria Math" panose="02040503050406030204" pitchFamily="18" charset="0"/>
                                </a:rPr>
                                <m:t>𝐸</m:t>
                              </m:r>
                            </m:e>
                            <m:sup>
                              <m:r>
                                <a:rPr lang="en-US" sz="3600" i="1">
                                  <a:solidFill>
                                    <a:srgbClr val="B00000"/>
                                  </a:solidFill>
                                  <a:latin typeface="Cambria Math" panose="02040503050406030204" pitchFamily="18" charset="0"/>
                                  <a:ea typeface="Cambria Math" panose="02040503050406030204" pitchFamily="18" charset="0"/>
                                </a:rPr>
                                <m:t>𝑗</m:t>
                              </m:r>
                              <m:r>
                                <a:rPr lang="en-US" sz="3600" i="1">
                                  <a:solidFill>
                                    <a:srgbClr val="B00000"/>
                                  </a:solidFill>
                                  <a:latin typeface="Cambria Math" panose="02040503050406030204" pitchFamily="18" charset="0"/>
                                  <a:ea typeface="Cambria Math" panose="02040503050406030204" pitchFamily="18" charset="0"/>
                                </a:rPr>
                                <m:t>+1</m:t>
                              </m:r>
                            </m:sup>
                          </m:sSup>
                        </m:e>
                      </m:d>
                      <m:r>
                        <a:rPr lang="en-US" sz="3600" i="1">
                          <a:latin typeface="Cambria Math" panose="02040503050406030204" pitchFamily="18" charset="0"/>
                          <a:ea typeface="Cambria Math" panose="02040503050406030204" pitchFamily="18" charset="0"/>
                        </a:rPr>
                        <m:t>,</m:t>
                      </m:r>
                      <m:d>
                        <m:dPr>
                          <m:begChr m:val="|"/>
                          <m:endChr m:val="⟩"/>
                          <m:ctrlPr>
                            <a:rPr lang="en-US" sz="3600" i="1">
                              <a:solidFill>
                                <a:srgbClr val="B00000"/>
                              </a:solidFill>
                              <a:latin typeface="Cambria Math" panose="02040503050406030204" pitchFamily="18" charset="0"/>
                              <a:ea typeface="Cambria Math" panose="02040503050406030204" pitchFamily="18" charset="0"/>
                            </a:rPr>
                          </m:ctrlPr>
                        </m:dPr>
                        <m:e>
                          <m:sSup>
                            <m:sSupPr>
                              <m:ctrlPr>
                                <a:rPr lang="en-US" sz="3600" i="1">
                                  <a:solidFill>
                                    <a:srgbClr val="B00000"/>
                                  </a:solidFill>
                                  <a:latin typeface="Cambria Math" panose="02040503050406030204" pitchFamily="18" charset="0"/>
                                  <a:ea typeface="Cambria Math" panose="02040503050406030204" pitchFamily="18" charset="0"/>
                                </a:rPr>
                              </m:ctrlPr>
                            </m:sSupPr>
                            <m:e>
                              <m:r>
                                <a:rPr lang="en-US" sz="3600" i="1">
                                  <a:solidFill>
                                    <a:srgbClr val="B00000"/>
                                  </a:solidFill>
                                  <a:latin typeface="Cambria Math" panose="02040503050406030204" pitchFamily="18" charset="0"/>
                                  <a:ea typeface="Cambria Math" panose="02040503050406030204" pitchFamily="18" charset="0"/>
                                </a:rPr>
                                <m:t>𝐸</m:t>
                              </m:r>
                            </m:e>
                            <m:sup>
                              <m:r>
                                <a:rPr lang="en-US" sz="3600" i="1">
                                  <a:solidFill>
                                    <a:srgbClr val="B00000"/>
                                  </a:solidFill>
                                  <a:latin typeface="Cambria Math" panose="02040503050406030204" pitchFamily="18" charset="0"/>
                                  <a:ea typeface="Cambria Math" panose="02040503050406030204" pitchFamily="18" charset="0"/>
                                </a:rPr>
                                <m:t>𝑗</m:t>
                              </m:r>
                              <m:r>
                                <a:rPr lang="en-US" sz="3600" i="1">
                                  <a:solidFill>
                                    <a:srgbClr val="B00000"/>
                                  </a:solidFill>
                                  <a:latin typeface="Cambria Math" panose="02040503050406030204" pitchFamily="18" charset="0"/>
                                  <a:ea typeface="Cambria Math" panose="02040503050406030204" pitchFamily="18" charset="0"/>
                                </a:rPr>
                                <m:t>+1</m:t>
                              </m:r>
                            </m:sup>
                          </m:sSup>
                        </m:e>
                      </m:d>
                    </m:oMath>
                  </m:oMathPara>
                </a14:m>
                <a:endParaRPr lang="en-US" sz="3600" dirty="0"/>
              </a:p>
              <a:p>
                <a:pPr marL="0" indent="0">
                  <a:lnSpc>
                    <a:spcPct val="220000"/>
                  </a:lnSpc>
                  <a:buNone/>
                </a:pPr>
                <a:endParaRPr lang="en-US" sz="3500" dirty="0"/>
              </a:p>
              <a:p>
                <a:endParaRPr lang="en-US" dirty="0"/>
              </a:p>
              <a:p>
                <a:endParaRPr lang="en-US" dirty="0"/>
              </a:p>
            </p:txBody>
          </p:sp>
        </mc:Choice>
        <mc:Fallback xmlns="">
          <p:sp>
            <p:nvSpPr>
              <p:cNvPr id="13" name="Content Placeholder 12">
                <a:extLst>
                  <a:ext uri="{FF2B5EF4-FFF2-40B4-BE49-F238E27FC236}">
                    <a16:creationId xmlns:a16="http://schemas.microsoft.com/office/drawing/2014/main" id="{D7622E84-2C21-C447-0596-76295D16C834}"/>
                  </a:ext>
                </a:extLst>
              </p:cNvPr>
              <p:cNvSpPr>
                <a:spLocks noGrp="1" noRot="1" noChangeAspect="1" noMove="1" noResize="1" noEditPoints="1" noAdjustHandles="1" noChangeArrowheads="1" noChangeShapeType="1" noTextEdit="1"/>
              </p:cNvSpPr>
              <p:nvPr>
                <p:ph idx="1"/>
              </p:nvPr>
            </p:nvSpPr>
            <p:spPr>
              <a:xfrm>
                <a:off x="838200" y="1927433"/>
                <a:ext cx="11176338" cy="4351338"/>
              </a:xfrm>
              <a:blipFill>
                <a:blip r:embed="rId3"/>
                <a:stretch>
                  <a:fillRect/>
                </a:stretch>
              </a:blipFill>
            </p:spPr>
            <p:txBody>
              <a:bodyPr/>
              <a:lstStyle/>
              <a:p>
                <a:r>
                  <a:rPr lang="en-US">
                    <a:noFill/>
                  </a:rPr>
                  <a:t> </a:t>
                </a:r>
              </a:p>
            </p:txBody>
          </p:sp>
        </mc:Fallback>
      </mc:AlternateContent>
      <p:grpSp>
        <p:nvGrpSpPr>
          <p:cNvPr id="5" name="Group 4">
            <a:extLst>
              <a:ext uri="{FF2B5EF4-FFF2-40B4-BE49-F238E27FC236}">
                <a16:creationId xmlns:a16="http://schemas.microsoft.com/office/drawing/2014/main" id="{1BD5401A-A47F-A791-A957-AE9006F09541}"/>
              </a:ext>
            </a:extLst>
          </p:cNvPr>
          <p:cNvGrpSpPr/>
          <p:nvPr/>
        </p:nvGrpSpPr>
        <p:grpSpPr>
          <a:xfrm>
            <a:off x="1237831" y="6018180"/>
            <a:ext cx="9716338" cy="798320"/>
            <a:chOff x="1369420" y="5694555"/>
            <a:chExt cx="9716338" cy="798320"/>
          </a:xfrm>
        </p:grpSpPr>
        <p:sp>
          <p:nvSpPr>
            <p:cNvPr id="14" name="Right Brace 13">
              <a:extLst>
                <a:ext uri="{FF2B5EF4-FFF2-40B4-BE49-F238E27FC236}">
                  <a16:creationId xmlns:a16="http://schemas.microsoft.com/office/drawing/2014/main" id="{0AEE5C77-DCA1-D554-A4DD-FD240C0DA375}"/>
                </a:ext>
              </a:extLst>
            </p:cNvPr>
            <p:cNvSpPr/>
            <p:nvPr/>
          </p:nvSpPr>
          <p:spPr>
            <a:xfrm rot="16200000" flipH="1">
              <a:off x="2209044" y="4854932"/>
              <a:ext cx="201870" cy="1881117"/>
            </a:xfrm>
            <a:prstGeom prst="rightBrace">
              <a:avLst/>
            </a:prstGeom>
            <a:solidFill>
              <a:schemeClr val="bg1"/>
            </a:solidFill>
            <a:ln w="19050"/>
          </p:spPr>
          <p:style>
            <a:lnRef idx="2">
              <a:schemeClr val="dk1"/>
            </a:lnRef>
            <a:fillRef idx="0">
              <a:schemeClr val="dk1"/>
            </a:fillRef>
            <a:effectRef idx="1">
              <a:schemeClr val="dk1"/>
            </a:effectRef>
            <a:fontRef idx="minor">
              <a:schemeClr val="tx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315657A9-EA8F-F4A2-7B29-BF2CE0E36EF2}"/>
                    </a:ext>
                  </a:extLst>
                </p:cNvPr>
                <p:cNvSpPr txBox="1"/>
                <p:nvPr/>
              </p:nvSpPr>
              <p:spPr>
                <a:xfrm>
                  <a:off x="1369420" y="6121191"/>
                  <a:ext cx="2161070" cy="369332"/>
                </a:xfrm>
                <a:prstGeom prst="rect">
                  <a:avLst/>
                </a:prstGeom>
                <a:noFill/>
              </p:spPr>
              <p:txBody>
                <a:bodyPr wrap="square" rtlCol="0">
                  <a:spAutoFit/>
                </a:bodyPr>
                <a:lstStyle/>
                <a:p>
                  <a14:m>
                    <m:oMath xmlns:m="http://schemas.openxmlformats.org/officeDocument/2006/math">
                      <m:r>
                        <a:rPr lang="en-US" b="0" i="1" smtClean="0">
                          <a:latin typeface="Cambria Math" panose="02040503050406030204" pitchFamily="18" charset="0"/>
                        </a:rPr>
                        <m:t>𝑗</m:t>
                      </m:r>
                    </m:oMath>
                  </a14:m>
                  <a:r>
                    <a:rPr lang="en-US" dirty="0"/>
                    <a:t> classical queries</a:t>
                  </a:r>
                </a:p>
              </p:txBody>
            </p:sp>
          </mc:Choice>
          <mc:Fallback xmlns="">
            <p:sp>
              <p:nvSpPr>
                <p:cNvPr id="15" name="TextBox 14">
                  <a:extLst>
                    <a:ext uri="{FF2B5EF4-FFF2-40B4-BE49-F238E27FC236}">
                      <a16:creationId xmlns:a16="http://schemas.microsoft.com/office/drawing/2014/main" id="{315657A9-EA8F-F4A2-7B29-BF2CE0E36EF2}"/>
                    </a:ext>
                  </a:extLst>
                </p:cNvPr>
                <p:cNvSpPr txBox="1">
                  <a:spLocks noRot="1" noChangeAspect="1" noMove="1" noResize="1" noEditPoints="1" noAdjustHandles="1" noChangeArrowheads="1" noChangeShapeType="1" noTextEdit="1"/>
                </p:cNvSpPr>
                <p:nvPr/>
              </p:nvSpPr>
              <p:spPr>
                <a:xfrm>
                  <a:off x="1369420" y="6121191"/>
                  <a:ext cx="2161070" cy="369332"/>
                </a:xfrm>
                <a:prstGeom prst="rect">
                  <a:avLst/>
                </a:prstGeom>
                <a:blipFill>
                  <a:blip r:embed="rId4"/>
                  <a:stretch>
                    <a:fillRect l="-585" t="-6667" b="-2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9F6E4E1F-D812-1B0F-7243-DA67B5E20E6A}"/>
                    </a:ext>
                  </a:extLst>
                </p:cNvPr>
                <p:cNvSpPr txBox="1"/>
                <p:nvPr/>
              </p:nvSpPr>
              <p:spPr>
                <a:xfrm>
                  <a:off x="3729520" y="6123543"/>
                  <a:ext cx="3257166" cy="369332"/>
                </a:xfrm>
                <a:prstGeom prst="rect">
                  <a:avLst/>
                </a:prstGeom>
                <a:noFill/>
              </p:spPr>
              <p:txBody>
                <a:bodyPr wrap="square" rtlCol="0">
                  <a:spAutoFit/>
                </a:bodyPr>
                <a:lstStyle/>
                <a:p>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m:t>
                          </m:r>
                          <m:r>
                            <a:rPr lang="en-US" i="1">
                              <a:latin typeface="Cambria Math" panose="02040503050406030204" pitchFamily="18" charset="0"/>
                            </a:rPr>
                            <m:t>𝑗</m:t>
                          </m:r>
                          <m:r>
                            <a:rPr lang="en-US" i="1">
                              <a:latin typeface="Cambria Math" panose="02040503050406030204" pitchFamily="18" charset="0"/>
                            </a:rPr>
                            <m:t>+1)</m:t>
                          </m:r>
                        </m:e>
                        <m:sup>
                          <m:r>
                            <m:rPr>
                              <m:sty m:val="p"/>
                            </m:rPr>
                            <a:rPr lang="en-US" b="0" i="0" smtClean="0">
                              <a:latin typeface="Cambria Math" panose="02040503050406030204" pitchFamily="18" charset="0"/>
                            </a:rPr>
                            <m:t>st</m:t>
                          </m:r>
                        </m:sup>
                      </m:sSup>
                    </m:oMath>
                  </a14:m>
                  <a:r>
                    <a:rPr lang="en-US" dirty="0"/>
                    <a:t> classical query</a:t>
                  </a:r>
                </a:p>
              </p:txBody>
            </p:sp>
          </mc:Choice>
          <mc:Fallback xmlns="">
            <p:sp>
              <p:nvSpPr>
                <p:cNvPr id="16" name="TextBox 15">
                  <a:extLst>
                    <a:ext uri="{FF2B5EF4-FFF2-40B4-BE49-F238E27FC236}">
                      <a16:creationId xmlns:a16="http://schemas.microsoft.com/office/drawing/2014/main" id="{9F6E4E1F-D812-1B0F-7243-DA67B5E20E6A}"/>
                    </a:ext>
                  </a:extLst>
                </p:cNvPr>
                <p:cNvSpPr txBox="1">
                  <a:spLocks noRot="1" noChangeAspect="1" noMove="1" noResize="1" noEditPoints="1" noAdjustHandles="1" noChangeArrowheads="1" noChangeShapeType="1" noTextEdit="1"/>
                </p:cNvSpPr>
                <p:nvPr/>
              </p:nvSpPr>
              <p:spPr>
                <a:xfrm>
                  <a:off x="3729520" y="6123543"/>
                  <a:ext cx="3257166" cy="369332"/>
                </a:xfrm>
                <a:prstGeom prst="rect">
                  <a:avLst/>
                </a:prstGeom>
                <a:blipFill>
                  <a:blip r:embed="rId5"/>
                  <a:stretch>
                    <a:fillRect l="-778" t="-6667" b="-26667"/>
                  </a:stretch>
                </a:blipFill>
              </p:spPr>
              <p:txBody>
                <a:bodyPr/>
                <a:lstStyle/>
                <a:p>
                  <a:r>
                    <a:rPr lang="en-DK">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9D8640C2-046A-1568-23B6-D8376C4621E6}"/>
                    </a:ext>
                  </a:extLst>
                </p:cNvPr>
                <p:cNvSpPr txBox="1"/>
                <p:nvPr/>
              </p:nvSpPr>
              <p:spPr>
                <a:xfrm>
                  <a:off x="7288209" y="6068704"/>
                  <a:ext cx="3257166" cy="369332"/>
                </a:xfrm>
                <a:prstGeom prst="rect">
                  <a:avLst/>
                </a:prstGeom>
                <a:noFill/>
              </p:spPr>
              <p:txBody>
                <a:bodyPr wrap="square" rtlCol="0">
                  <a:spAutoFit/>
                </a:bodyPr>
                <a:lstStyle/>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𝐶</m:t>
                          </m:r>
                        </m:sub>
                      </m:sSub>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−1</m:t>
                      </m:r>
                    </m:oMath>
                  </a14:m>
                  <a:r>
                    <a:rPr lang="en-US" dirty="0"/>
                    <a:t> classical queries</a:t>
                  </a:r>
                </a:p>
              </p:txBody>
            </p:sp>
          </mc:Choice>
          <mc:Fallback xmlns="">
            <p:sp>
              <p:nvSpPr>
                <p:cNvPr id="17" name="TextBox 16">
                  <a:extLst>
                    <a:ext uri="{FF2B5EF4-FFF2-40B4-BE49-F238E27FC236}">
                      <a16:creationId xmlns:a16="http://schemas.microsoft.com/office/drawing/2014/main" id="{9D8640C2-046A-1568-23B6-D8376C4621E6}"/>
                    </a:ext>
                  </a:extLst>
                </p:cNvPr>
                <p:cNvSpPr txBox="1">
                  <a:spLocks noRot="1" noChangeAspect="1" noMove="1" noResize="1" noEditPoints="1" noAdjustHandles="1" noChangeArrowheads="1" noChangeShapeType="1" noTextEdit="1"/>
                </p:cNvSpPr>
                <p:nvPr/>
              </p:nvSpPr>
              <p:spPr>
                <a:xfrm>
                  <a:off x="7288209" y="6068704"/>
                  <a:ext cx="3257166" cy="369332"/>
                </a:xfrm>
                <a:prstGeom prst="rect">
                  <a:avLst/>
                </a:prstGeom>
                <a:blipFill>
                  <a:blip r:embed="rId6"/>
                  <a:stretch>
                    <a:fillRect t="-6667" b="-23333"/>
                  </a:stretch>
                </a:blipFill>
              </p:spPr>
              <p:txBody>
                <a:bodyPr/>
                <a:lstStyle/>
                <a:p>
                  <a:r>
                    <a:rPr lang="en-US">
                      <a:noFill/>
                    </a:rPr>
                    <a:t> </a:t>
                  </a:r>
                </a:p>
              </p:txBody>
            </p:sp>
          </mc:Fallback>
        </mc:AlternateContent>
        <p:sp>
          <p:nvSpPr>
            <p:cNvPr id="18" name="Right Brace 17">
              <a:extLst>
                <a:ext uri="{FF2B5EF4-FFF2-40B4-BE49-F238E27FC236}">
                  <a16:creationId xmlns:a16="http://schemas.microsoft.com/office/drawing/2014/main" id="{564D93FD-DA21-AB19-C56D-5B90CDA12BFB}"/>
                </a:ext>
              </a:extLst>
            </p:cNvPr>
            <p:cNvSpPr/>
            <p:nvPr/>
          </p:nvSpPr>
          <p:spPr>
            <a:xfrm rot="16200000" flipH="1">
              <a:off x="4569144" y="4854932"/>
              <a:ext cx="201870" cy="1881117"/>
            </a:xfrm>
            <a:prstGeom prst="rightBrace">
              <a:avLst/>
            </a:prstGeom>
            <a:solidFill>
              <a:schemeClr val="bg1"/>
            </a:solidFill>
            <a:ln w="19050"/>
          </p:spPr>
          <p:style>
            <a:lnRef idx="2">
              <a:schemeClr val="dk1"/>
            </a:lnRef>
            <a:fillRef idx="0">
              <a:schemeClr val="dk1"/>
            </a:fillRef>
            <a:effectRef idx="1">
              <a:schemeClr val="dk1"/>
            </a:effectRef>
            <a:fontRef idx="minor">
              <a:schemeClr val="tx1"/>
            </a:fontRef>
          </p:style>
          <p:txBody>
            <a:bodyPr rtlCol="0" anchor="ctr"/>
            <a:lstStyle/>
            <a:p>
              <a:pPr algn="ctr"/>
              <a:endParaRPr lang="en-US" dirty="0"/>
            </a:p>
          </p:txBody>
        </p:sp>
        <p:sp>
          <p:nvSpPr>
            <p:cNvPr id="19" name="Right Brace 18">
              <a:extLst>
                <a:ext uri="{FF2B5EF4-FFF2-40B4-BE49-F238E27FC236}">
                  <a16:creationId xmlns:a16="http://schemas.microsoft.com/office/drawing/2014/main" id="{A74AC82F-B601-D2E1-B89B-D8D441350A3C}"/>
                </a:ext>
              </a:extLst>
            </p:cNvPr>
            <p:cNvSpPr/>
            <p:nvPr/>
          </p:nvSpPr>
          <p:spPr>
            <a:xfrm rot="16200000" flipH="1">
              <a:off x="8555737" y="3366406"/>
              <a:ext cx="201871" cy="4858170"/>
            </a:xfrm>
            <a:prstGeom prst="rightBrace">
              <a:avLst/>
            </a:prstGeom>
            <a:solidFill>
              <a:schemeClr val="bg1"/>
            </a:solidFill>
            <a:ln w="19050"/>
          </p:spPr>
          <p:style>
            <a:lnRef idx="2">
              <a:schemeClr val="dk1"/>
            </a:lnRef>
            <a:fillRef idx="0">
              <a:schemeClr val="dk1"/>
            </a:fillRef>
            <a:effectRef idx="1">
              <a:schemeClr val="dk1"/>
            </a:effectRef>
            <a:fontRef idx="minor">
              <a:schemeClr val="tx1"/>
            </a:fontRef>
          </p:style>
          <p:txBody>
            <a:bodyPr rtlCol="0" anchor="ctr"/>
            <a:lstStyle/>
            <a:p>
              <a:pPr algn="ctr"/>
              <a:endParaRPr lang="en-US" dirty="0"/>
            </a:p>
          </p:txBody>
        </p:sp>
      </p:gr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992B8E99-9993-7C0A-AF56-4901A14064D4}"/>
                  </a:ext>
                </a:extLst>
              </p:cNvPr>
              <p:cNvSpPr txBox="1"/>
              <p:nvPr/>
            </p:nvSpPr>
            <p:spPr>
              <a:xfrm>
                <a:off x="838200" y="1489291"/>
                <a:ext cx="10247558" cy="353943"/>
              </a:xfrm>
              <a:prstGeom prst="rect">
                <a:avLst/>
              </a:prstGeom>
              <a:noFill/>
            </p:spPr>
            <p:txBody>
              <a:bodyPr wrap="square">
                <a:spAutoFit/>
              </a:bodyPr>
              <a:lstStyle/>
              <a:p>
                <a14:m>
                  <m:oMath xmlns:m="http://schemas.openxmlformats.org/officeDocument/2006/math">
                    <m:sSub>
                      <m:sSubPr>
                        <m:ctrlPr>
                          <a:rPr lang="en-US" sz="1700" b="1" i="1">
                            <a:solidFill>
                              <a:schemeClr val="tx2">
                                <a:lumMod val="50000"/>
                                <a:lumOff val="50000"/>
                              </a:schemeClr>
                            </a:solidFill>
                            <a:latin typeface="Cambria Math" panose="02040503050406030204" pitchFamily="18" charset="0"/>
                          </a:rPr>
                        </m:ctrlPr>
                      </m:sSubPr>
                      <m:e>
                        <m:r>
                          <a:rPr lang="en-US" sz="1700" b="1" i="1">
                            <a:solidFill>
                              <a:schemeClr val="tx2">
                                <a:lumMod val="50000"/>
                                <a:lumOff val="50000"/>
                              </a:schemeClr>
                            </a:solidFill>
                            <a:latin typeface="Cambria Math" panose="02040503050406030204" pitchFamily="18" charset="0"/>
                          </a:rPr>
                          <m:t>𝐇</m:t>
                        </m:r>
                      </m:e>
                      <m:sub>
                        <m:r>
                          <a:rPr lang="en-US" sz="1700" i="1">
                            <a:solidFill>
                              <a:schemeClr val="tx2">
                                <a:lumMod val="50000"/>
                                <a:lumOff val="50000"/>
                              </a:schemeClr>
                            </a:solidFill>
                            <a:latin typeface="Cambria Math" panose="02040503050406030204" pitchFamily="18" charset="0"/>
                          </a:rPr>
                          <m:t>0</m:t>
                        </m:r>
                      </m:sub>
                    </m:sSub>
                    <m:r>
                      <a:rPr lang="en-US" sz="1700" i="1">
                        <a:solidFill>
                          <a:schemeClr val="tx2">
                            <a:lumMod val="50000"/>
                            <a:lumOff val="50000"/>
                          </a:schemeClr>
                        </a:solidFill>
                        <a:latin typeface="Cambria Math" panose="02040503050406030204" pitchFamily="18" charset="0"/>
                      </a:rPr>
                      <m:t>:</m:t>
                    </m:r>
                    <m:r>
                      <a:rPr lang="en-US" sz="1700" b="0" i="1" smtClean="0">
                        <a:solidFill>
                          <a:schemeClr val="tx2">
                            <a:lumMod val="50000"/>
                            <a:lumOff val="50000"/>
                          </a:schemeClr>
                        </a:solidFill>
                        <a:latin typeface="Cambria Math" panose="02040503050406030204" pitchFamily="18" charset="0"/>
                      </a:rPr>
                      <m:t> </m:t>
                    </m:r>
                    <m:d>
                      <m:dPr>
                        <m:begChr m:val="|"/>
                        <m:endChr m:val="⟩"/>
                        <m:ctrlPr>
                          <a:rPr lang="en-US" sz="1700" i="1">
                            <a:solidFill>
                              <a:schemeClr val="tx2">
                                <a:lumMod val="50000"/>
                                <a:lumOff val="50000"/>
                              </a:schemeClr>
                            </a:solidFill>
                            <a:latin typeface="Cambria Math" panose="02040503050406030204" pitchFamily="18" charset="0"/>
                          </a:rPr>
                        </m:ctrlPr>
                      </m:dPr>
                      <m:e>
                        <m:r>
                          <a:rPr lang="en-US" sz="1700" i="1">
                            <a:solidFill>
                              <a:schemeClr val="tx2">
                                <a:lumMod val="50000"/>
                                <a:lumOff val="50000"/>
                              </a:schemeClr>
                            </a:solidFill>
                            <a:latin typeface="Cambria Math" panose="02040503050406030204" pitchFamily="18" charset="0"/>
                          </a:rPr>
                          <m:t>𝐸</m:t>
                        </m:r>
                      </m:e>
                    </m:d>
                    <m:r>
                      <a:rPr lang="en-US" sz="1700" b="0" i="1" smtClean="0">
                        <a:solidFill>
                          <a:schemeClr val="tx2">
                            <a:lumMod val="50000"/>
                            <a:lumOff val="50000"/>
                          </a:schemeClr>
                        </a:solidFill>
                        <a:latin typeface="Cambria Math" panose="02040503050406030204" pitchFamily="18" charset="0"/>
                      </a:rPr>
                      <m:t>,</m:t>
                    </m:r>
                    <m:sSub>
                      <m:sSubPr>
                        <m:ctrlPr>
                          <a:rPr lang="en-US" sz="1700">
                            <a:solidFill>
                              <a:schemeClr val="tx2">
                                <a:lumMod val="50000"/>
                                <a:lumOff val="50000"/>
                              </a:schemeClr>
                            </a:solidFill>
                            <a:latin typeface="Cambria Math" panose="02040503050406030204" pitchFamily="18" charset="0"/>
                            <a:ea typeface="Cambria Math" panose="02040503050406030204" pitchFamily="18" charset="0"/>
                          </a:rPr>
                        </m:ctrlPr>
                      </m:sSubPr>
                      <m:e>
                        <m:r>
                          <m:rPr>
                            <m:sty m:val="p"/>
                          </m:rPr>
                          <a:rPr lang="en-US" sz="1700">
                            <a:solidFill>
                              <a:schemeClr val="tx2">
                                <a:lumMod val="50000"/>
                                <a:lumOff val="50000"/>
                              </a:schemeClr>
                            </a:solidFill>
                            <a:latin typeface="Cambria Math" panose="02040503050406030204" pitchFamily="18" charset="0"/>
                            <a:ea typeface="Cambria Math" panose="02040503050406030204" pitchFamily="18" charset="0"/>
                          </a:rPr>
                          <m:t>FX</m:t>
                        </m:r>
                      </m:e>
                      <m:sub>
                        <m:r>
                          <a:rPr lang="en-US" sz="1700" i="1">
                            <a:solidFill>
                              <a:schemeClr val="tx2">
                                <a:lumMod val="50000"/>
                                <a:lumOff val="50000"/>
                              </a:schemeClr>
                            </a:solidFill>
                            <a:latin typeface="Cambria Math" panose="02040503050406030204" pitchFamily="18" charset="0"/>
                            <a:ea typeface="Cambria Math" panose="02040503050406030204" pitchFamily="18" charset="0"/>
                          </a:rPr>
                          <m:t>𝐾</m:t>
                        </m:r>
                      </m:sub>
                    </m:sSub>
                    <m:d>
                      <m:dPr>
                        <m:begChr m:val="["/>
                        <m:endChr m:val="]"/>
                        <m:ctrlPr>
                          <a:rPr lang="en-US" sz="1700" b="0" i="1" smtClean="0">
                            <a:solidFill>
                              <a:schemeClr val="tx2">
                                <a:lumMod val="50000"/>
                                <a:lumOff val="50000"/>
                              </a:schemeClr>
                            </a:solidFill>
                            <a:latin typeface="Cambria Math" panose="02040503050406030204" pitchFamily="18" charset="0"/>
                            <a:ea typeface="Cambria Math" panose="02040503050406030204" pitchFamily="18" charset="0"/>
                          </a:rPr>
                        </m:ctrlPr>
                      </m:dPr>
                      <m:e>
                        <m:r>
                          <a:rPr lang="en-US" sz="1700" b="0" i="1" smtClean="0">
                            <a:solidFill>
                              <a:schemeClr val="tx2">
                                <a:lumMod val="50000"/>
                                <a:lumOff val="50000"/>
                              </a:schemeClr>
                            </a:solidFill>
                            <a:latin typeface="Cambria Math" panose="02040503050406030204" pitchFamily="18" charset="0"/>
                            <a:ea typeface="Cambria Math" panose="02040503050406030204" pitchFamily="18" charset="0"/>
                          </a:rPr>
                          <m:t>𝐸</m:t>
                        </m:r>
                      </m:e>
                    </m:d>
                    <m:r>
                      <a:rPr lang="en-US" sz="1700" i="1">
                        <a:solidFill>
                          <a:schemeClr val="tx2">
                            <a:lumMod val="50000"/>
                            <a:lumOff val="50000"/>
                          </a:schemeClr>
                        </a:solidFill>
                        <a:latin typeface="Cambria Math" panose="02040503050406030204" pitchFamily="18" charset="0"/>
                        <a:ea typeface="Cambria Math" panose="02040503050406030204" pitchFamily="18" charset="0"/>
                      </a:rPr>
                      <m:t>,</m:t>
                    </m:r>
                    <m:r>
                      <a:rPr lang="en-US" sz="1700" i="1" smtClean="0">
                        <a:solidFill>
                          <a:schemeClr val="tx2">
                            <a:lumMod val="50000"/>
                            <a:lumOff val="50000"/>
                          </a:schemeClr>
                        </a:solidFill>
                        <a:latin typeface="Cambria Math" panose="02040503050406030204" pitchFamily="18" charset="0"/>
                      </a:rPr>
                      <m:t> …</m:t>
                    </m:r>
                    <m:r>
                      <a:rPr lang="en-US" sz="1700" b="0" i="1" smtClean="0">
                        <a:solidFill>
                          <a:schemeClr val="tx2">
                            <a:lumMod val="50000"/>
                            <a:lumOff val="50000"/>
                          </a:schemeClr>
                        </a:solidFill>
                        <a:latin typeface="Cambria Math" panose="02040503050406030204" pitchFamily="18" charset="0"/>
                      </a:rPr>
                      <m:t>                     </m:t>
                    </m:r>
                    <m:sSub>
                      <m:sSubPr>
                        <m:ctrlPr>
                          <a:rPr lang="en-US" sz="1700">
                            <a:solidFill>
                              <a:schemeClr val="tx2">
                                <a:lumMod val="50000"/>
                                <a:lumOff val="50000"/>
                              </a:schemeClr>
                            </a:solidFill>
                            <a:latin typeface="Cambria Math" panose="02040503050406030204" pitchFamily="18" charset="0"/>
                            <a:ea typeface="Cambria Math" panose="02040503050406030204" pitchFamily="18" charset="0"/>
                          </a:rPr>
                        </m:ctrlPr>
                      </m:sSubPr>
                      <m:e>
                        <m:r>
                          <m:rPr>
                            <m:sty m:val="p"/>
                          </m:rPr>
                          <a:rPr lang="en-US" sz="1700">
                            <a:solidFill>
                              <a:schemeClr val="tx2">
                                <a:lumMod val="50000"/>
                                <a:lumOff val="50000"/>
                              </a:schemeClr>
                            </a:solidFill>
                            <a:latin typeface="Cambria Math" panose="02040503050406030204" pitchFamily="18" charset="0"/>
                            <a:ea typeface="Cambria Math" panose="02040503050406030204" pitchFamily="18" charset="0"/>
                          </a:rPr>
                          <m:t>FX</m:t>
                        </m:r>
                      </m:e>
                      <m:sub>
                        <m:r>
                          <a:rPr lang="en-US" sz="1700" i="1">
                            <a:solidFill>
                              <a:schemeClr val="tx2">
                                <a:lumMod val="50000"/>
                                <a:lumOff val="50000"/>
                              </a:schemeClr>
                            </a:solidFill>
                            <a:latin typeface="Cambria Math" panose="02040503050406030204" pitchFamily="18" charset="0"/>
                            <a:ea typeface="Cambria Math" panose="02040503050406030204" pitchFamily="18" charset="0"/>
                          </a:rPr>
                          <m:t>𝐾</m:t>
                        </m:r>
                      </m:sub>
                    </m:sSub>
                    <m:d>
                      <m:dPr>
                        <m:begChr m:val="["/>
                        <m:endChr m:val="]"/>
                        <m:ctrlPr>
                          <a:rPr lang="en-US" sz="1700" b="0" i="1" smtClean="0">
                            <a:solidFill>
                              <a:schemeClr val="tx2">
                                <a:lumMod val="50000"/>
                                <a:lumOff val="50000"/>
                              </a:schemeClr>
                            </a:solidFill>
                            <a:latin typeface="Cambria Math" panose="02040503050406030204" pitchFamily="18" charset="0"/>
                            <a:ea typeface="Cambria Math" panose="02040503050406030204" pitchFamily="18" charset="0"/>
                          </a:rPr>
                        </m:ctrlPr>
                      </m:dPr>
                      <m:e>
                        <m:r>
                          <a:rPr lang="en-US" sz="1700" b="0" i="1" smtClean="0">
                            <a:solidFill>
                              <a:schemeClr val="tx2">
                                <a:lumMod val="50000"/>
                                <a:lumOff val="50000"/>
                              </a:schemeClr>
                            </a:solidFill>
                            <a:latin typeface="Cambria Math" panose="02040503050406030204" pitchFamily="18" charset="0"/>
                            <a:ea typeface="Cambria Math" panose="02040503050406030204" pitchFamily="18" charset="0"/>
                          </a:rPr>
                          <m:t>𝐸</m:t>
                        </m:r>
                      </m:e>
                    </m:d>
                    <m:r>
                      <a:rPr lang="en-US" sz="1700" i="1">
                        <a:solidFill>
                          <a:schemeClr val="tx2">
                            <a:lumMod val="50000"/>
                            <a:lumOff val="50000"/>
                          </a:schemeClr>
                        </a:solidFill>
                        <a:latin typeface="Cambria Math" panose="02040503050406030204" pitchFamily="18" charset="0"/>
                        <a:ea typeface="Cambria Math" panose="02040503050406030204" pitchFamily="18" charset="0"/>
                      </a:rPr>
                      <m:t>,</m:t>
                    </m:r>
                    <m:d>
                      <m:dPr>
                        <m:begChr m:val="|"/>
                        <m:endChr m:val="⟩"/>
                        <m:ctrlPr>
                          <a:rPr lang="en-US" sz="1700" b="0" i="1" smtClean="0">
                            <a:solidFill>
                              <a:schemeClr val="tx2">
                                <a:lumMod val="50000"/>
                                <a:lumOff val="50000"/>
                              </a:schemeClr>
                            </a:solidFill>
                            <a:latin typeface="Cambria Math" panose="02040503050406030204" pitchFamily="18" charset="0"/>
                          </a:rPr>
                        </m:ctrlPr>
                      </m:dPr>
                      <m:e>
                        <m:r>
                          <a:rPr lang="en-US" sz="1700" b="0" i="1" smtClean="0">
                            <a:solidFill>
                              <a:schemeClr val="tx2">
                                <a:lumMod val="50000"/>
                                <a:lumOff val="50000"/>
                              </a:schemeClr>
                            </a:solidFill>
                            <a:latin typeface="Cambria Math" panose="02040503050406030204" pitchFamily="18" charset="0"/>
                          </a:rPr>
                          <m:t>𝐸</m:t>
                        </m:r>
                      </m:e>
                    </m:d>
                    <m:r>
                      <a:rPr lang="en-US" sz="1700" b="0" i="1" smtClean="0">
                        <a:solidFill>
                          <a:schemeClr val="tx2">
                            <a:lumMod val="50000"/>
                            <a:lumOff val="50000"/>
                          </a:schemeClr>
                        </a:solidFill>
                        <a:latin typeface="Cambria Math" panose="02040503050406030204" pitchFamily="18" charset="0"/>
                      </a:rPr>
                      <m:t>,</m:t>
                    </m:r>
                  </m:oMath>
                </a14:m>
                <a:r>
                  <a:rPr lang="en-US" sz="1700" i="1" dirty="0">
                    <a:solidFill>
                      <a:schemeClr val="tx2">
                        <a:lumMod val="50000"/>
                        <a:lumOff val="50000"/>
                      </a:schemeClr>
                    </a:solidFill>
                    <a:latin typeface="Cambria Math" panose="02040503050406030204" pitchFamily="18" charset="0"/>
                  </a:rPr>
                  <a:t>	                 </a:t>
                </a:r>
                <a14:m>
                  <m:oMath xmlns:m="http://schemas.openxmlformats.org/officeDocument/2006/math">
                    <m:sSub>
                      <m:sSubPr>
                        <m:ctrlPr>
                          <a:rPr lang="en-US" sz="1700" i="1">
                            <a:solidFill>
                              <a:schemeClr val="tx2">
                                <a:lumMod val="50000"/>
                                <a:lumOff val="50000"/>
                              </a:schemeClr>
                            </a:solidFill>
                            <a:latin typeface="Cambria Math" panose="02040503050406030204" pitchFamily="18" charset="0"/>
                          </a:rPr>
                        </m:ctrlPr>
                      </m:sSubPr>
                      <m:e>
                        <m:r>
                          <a:rPr lang="en-US" sz="1700" i="1">
                            <a:solidFill>
                              <a:schemeClr val="tx2">
                                <a:lumMod val="50000"/>
                                <a:lumOff val="50000"/>
                              </a:schemeClr>
                            </a:solidFill>
                            <a:latin typeface="Cambria Math" panose="02040503050406030204" pitchFamily="18" charset="0"/>
                          </a:rPr>
                          <m:t>…</m:t>
                        </m:r>
                        <m:r>
                          <a:rPr lang="en-US" sz="1700" b="0" i="1" smtClean="0">
                            <a:solidFill>
                              <a:schemeClr val="tx2">
                                <a:lumMod val="50000"/>
                                <a:lumOff val="50000"/>
                              </a:schemeClr>
                            </a:solidFill>
                            <a:latin typeface="Cambria Math" panose="02040503050406030204" pitchFamily="18" charset="0"/>
                          </a:rPr>
                          <m:t>,</m:t>
                        </m:r>
                        <m:r>
                          <m:rPr>
                            <m:sty m:val="p"/>
                          </m:rPr>
                          <a:rPr lang="en-US" sz="1700">
                            <a:solidFill>
                              <a:schemeClr val="tx2">
                                <a:lumMod val="50000"/>
                                <a:lumOff val="50000"/>
                              </a:schemeClr>
                            </a:solidFill>
                            <a:latin typeface="Cambria Math" panose="02040503050406030204" pitchFamily="18" charset="0"/>
                            <a:ea typeface="Cambria Math" panose="02040503050406030204" pitchFamily="18" charset="0"/>
                          </a:rPr>
                          <m:t>FX</m:t>
                        </m:r>
                      </m:e>
                      <m:sub>
                        <m:r>
                          <a:rPr lang="en-US" sz="1700" i="1">
                            <a:solidFill>
                              <a:schemeClr val="tx2">
                                <a:lumMod val="50000"/>
                                <a:lumOff val="50000"/>
                              </a:schemeClr>
                            </a:solidFill>
                            <a:latin typeface="Cambria Math" panose="02040503050406030204" pitchFamily="18" charset="0"/>
                            <a:ea typeface="Cambria Math" panose="02040503050406030204" pitchFamily="18" charset="0"/>
                          </a:rPr>
                          <m:t>𝐾</m:t>
                        </m:r>
                      </m:sub>
                    </m:sSub>
                    <m:d>
                      <m:dPr>
                        <m:begChr m:val="["/>
                        <m:endChr m:val="]"/>
                        <m:ctrlPr>
                          <a:rPr lang="en-US" sz="1700" i="1">
                            <a:solidFill>
                              <a:schemeClr val="tx2">
                                <a:lumMod val="50000"/>
                                <a:lumOff val="50000"/>
                              </a:schemeClr>
                            </a:solidFill>
                            <a:latin typeface="Cambria Math" panose="02040503050406030204" pitchFamily="18" charset="0"/>
                            <a:ea typeface="Cambria Math" panose="02040503050406030204" pitchFamily="18" charset="0"/>
                          </a:rPr>
                        </m:ctrlPr>
                      </m:dPr>
                      <m:e>
                        <m:r>
                          <a:rPr lang="en-US" sz="1700" i="1">
                            <a:solidFill>
                              <a:schemeClr val="tx2">
                                <a:lumMod val="50000"/>
                                <a:lumOff val="50000"/>
                              </a:schemeClr>
                            </a:solidFill>
                            <a:latin typeface="Cambria Math" panose="02040503050406030204" pitchFamily="18" charset="0"/>
                            <a:ea typeface="Cambria Math" panose="02040503050406030204" pitchFamily="18" charset="0"/>
                          </a:rPr>
                          <m:t>𝐸</m:t>
                        </m:r>
                      </m:e>
                    </m:d>
                    <m:r>
                      <a:rPr lang="en-US" sz="1700" i="1">
                        <a:solidFill>
                          <a:schemeClr val="tx2">
                            <a:lumMod val="50000"/>
                            <a:lumOff val="50000"/>
                          </a:schemeClr>
                        </a:solidFill>
                        <a:latin typeface="Cambria Math" panose="02040503050406030204" pitchFamily="18" charset="0"/>
                        <a:ea typeface="Cambria Math" panose="02040503050406030204" pitchFamily="18" charset="0"/>
                      </a:rPr>
                      <m:t>,</m:t>
                    </m:r>
                    <m:d>
                      <m:dPr>
                        <m:begChr m:val="|"/>
                        <m:endChr m:val="⟩"/>
                        <m:ctrlPr>
                          <a:rPr lang="en-US" sz="1700" i="1">
                            <a:solidFill>
                              <a:schemeClr val="tx2">
                                <a:lumMod val="50000"/>
                                <a:lumOff val="50000"/>
                              </a:schemeClr>
                            </a:solidFill>
                            <a:latin typeface="Cambria Math" panose="02040503050406030204" pitchFamily="18" charset="0"/>
                          </a:rPr>
                        </m:ctrlPr>
                      </m:dPr>
                      <m:e>
                        <m:r>
                          <a:rPr lang="en-US" sz="1700" i="1">
                            <a:solidFill>
                              <a:schemeClr val="tx2">
                                <a:lumMod val="50000"/>
                                <a:lumOff val="50000"/>
                              </a:schemeClr>
                            </a:solidFill>
                            <a:latin typeface="Cambria Math" panose="02040503050406030204" pitchFamily="18" charset="0"/>
                          </a:rPr>
                          <m:t>𝐸</m:t>
                        </m:r>
                      </m:e>
                    </m:d>
                  </m:oMath>
                </a14:m>
                <a:endParaRPr lang="en-US" sz="1700" i="1" dirty="0">
                  <a:solidFill>
                    <a:schemeClr val="tx2">
                      <a:lumMod val="50000"/>
                      <a:lumOff val="50000"/>
                    </a:schemeClr>
                  </a:solidFill>
                  <a:latin typeface="Cambria Math" panose="02040503050406030204" pitchFamily="18" charset="0"/>
                </a:endParaRPr>
              </a:p>
            </p:txBody>
          </p:sp>
        </mc:Choice>
        <mc:Fallback xmlns="">
          <p:sp>
            <p:nvSpPr>
              <p:cNvPr id="3" name="TextBox 2">
                <a:extLst>
                  <a:ext uri="{FF2B5EF4-FFF2-40B4-BE49-F238E27FC236}">
                    <a16:creationId xmlns:a16="http://schemas.microsoft.com/office/drawing/2014/main" id="{992B8E99-9993-7C0A-AF56-4901A14064D4}"/>
                  </a:ext>
                </a:extLst>
              </p:cNvPr>
              <p:cNvSpPr txBox="1">
                <a:spLocks noRot="1" noChangeAspect="1" noMove="1" noResize="1" noEditPoints="1" noAdjustHandles="1" noChangeArrowheads="1" noChangeShapeType="1" noTextEdit="1"/>
              </p:cNvSpPr>
              <p:nvPr/>
            </p:nvSpPr>
            <p:spPr>
              <a:xfrm>
                <a:off x="838200" y="1489291"/>
                <a:ext cx="10247558" cy="353943"/>
              </a:xfrm>
              <a:prstGeom prst="rect">
                <a:avLst/>
              </a:prstGeom>
              <a:blipFill>
                <a:blip r:embed="rId7"/>
                <a:stretch>
                  <a:fillRect b="-178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0C2A5A9F-8ABA-EA00-2D1A-1A6583F7A29B}"/>
                  </a:ext>
                </a:extLst>
              </p:cNvPr>
              <p:cNvSpPr txBox="1"/>
              <p:nvPr/>
            </p:nvSpPr>
            <p:spPr>
              <a:xfrm>
                <a:off x="838200" y="5495674"/>
                <a:ext cx="10247558" cy="406073"/>
              </a:xfrm>
              <a:prstGeom prst="rect">
                <a:avLst/>
              </a:prstGeom>
              <a:noFill/>
            </p:spPr>
            <p:txBody>
              <a:bodyPr wrap="square" rtlCol="0">
                <a:spAutoFit/>
              </a:bodyPr>
              <a:lstStyle/>
              <a:p>
                <a:pPr/>
                <a14:m>
                  <m:oMathPara xmlns:m="http://schemas.openxmlformats.org/officeDocument/2006/math">
                    <m:oMathParaPr>
                      <m:jc m:val="left"/>
                    </m:oMathParaPr>
                    <m:oMath>
                      <m:sSub>
                        <m:sSubPr>
                          <m:ctrlPr>
                            <a:rPr lang="en-US" sz="1700" b="1" i="1">
                              <a:solidFill>
                                <a:schemeClr val="tx2">
                                  <a:lumMod val="50000"/>
                                  <a:lumOff val="50000"/>
                                </a:schemeClr>
                              </a:solidFill>
                              <a:latin typeface="Cambria Math" panose="02040503050406030204" pitchFamily="18" charset="0"/>
                            </a:rPr>
                          </m:ctrlPr>
                        </m:sSubPr>
                        <m:e>
                          <m:r>
                            <a:rPr lang="en-US" sz="1700" b="1" i="1">
                              <a:solidFill>
                                <a:schemeClr val="tx2">
                                  <a:lumMod val="50000"/>
                                  <a:lumOff val="50000"/>
                                </a:schemeClr>
                              </a:solidFill>
                              <a:latin typeface="Cambria Math" panose="02040503050406030204" pitchFamily="18" charset="0"/>
                            </a:rPr>
                            <m:t>𝐇</m:t>
                          </m:r>
                        </m:e>
                        <m:sub>
                          <m:sSub>
                            <m:sSubPr>
                              <m:ctrlPr>
                                <a:rPr lang="en-US" sz="1700" i="1">
                                  <a:solidFill>
                                    <a:schemeClr val="tx2">
                                      <a:lumMod val="50000"/>
                                      <a:lumOff val="50000"/>
                                    </a:schemeClr>
                                  </a:solidFill>
                                  <a:latin typeface="Cambria Math" panose="02040503050406030204" pitchFamily="18" charset="0"/>
                                </a:rPr>
                              </m:ctrlPr>
                            </m:sSubPr>
                            <m:e>
                              <m:r>
                                <a:rPr lang="en-US" sz="1700" i="1">
                                  <a:solidFill>
                                    <a:schemeClr val="tx2">
                                      <a:lumMod val="50000"/>
                                      <a:lumOff val="50000"/>
                                    </a:schemeClr>
                                  </a:solidFill>
                                  <a:latin typeface="Cambria Math" panose="02040503050406030204" pitchFamily="18" charset="0"/>
                                </a:rPr>
                                <m:t>𝑞</m:t>
                              </m:r>
                            </m:e>
                            <m:sub>
                              <m:r>
                                <a:rPr lang="en-US" sz="1700" i="1">
                                  <a:solidFill>
                                    <a:schemeClr val="tx2">
                                      <a:lumMod val="50000"/>
                                      <a:lumOff val="50000"/>
                                    </a:schemeClr>
                                  </a:solidFill>
                                  <a:latin typeface="Cambria Math" panose="02040503050406030204" pitchFamily="18" charset="0"/>
                                </a:rPr>
                                <m:t>𝑐</m:t>
                              </m:r>
                            </m:sub>
                          </m:sSub>
                        </m:sub>
                      </m:sSub>
                      <m:r>
                        <a:rPr lang="en-US" sz="1700" i="1">
                          <a:solidFill>
                            <a:schemeClr val="tx2">
                              <a:lumMod val="50000"/>
                              <a:lumOff val="50000"/>
                            </a:schemeClr>
                          </a:solidFill>
                          <a:latin typeface="Cambria Math" panose="02040503050406030204" pitchFamily="18" charset="0"/>
                        </a:rPr>
                        <m:t>:</m:t>
                      </m:r>
                      <m:r>
                        <a:rPr lang="en-US" sz="1700" b="0" i="1" smtClean="0">
                          <a:solidFill>
                            <a:schemeClr val="tx2">
                              <a:lumMod val="50000"/>
                              <a:lumOff val="50000"/>
                            </a:schemeClr>
                          </a:solidFill>
                          <a:latin typeface="Cambria Math" panose="02040503050406030204" pitchFamily="18" charset="0"/>
                        </a:rPr>
                        <m:t>  </m:t>
                      </m:r>
                      <m:d>
                        <m:dPr>
                          <m:begChr m:val="|"/>
                          <m:endChr m:val="⟩"/>
                          <m:ctrlPr>
                            <a:rPr lang="en-US" sz="1700" i="1">
                              <a:solidFill>
                                <a:schemeClr val="tx2">
                                  <a:lumMod val="50000"/>
                                  <a:lumOff val="50000"/>
                                </a:schemeClr>
                              </a:solidFill>
                              <a:latin typeface="Cambria Math" panose="02040503050406030204" pitchFamily="18" charset="0"/>
                            </a:rPr>
                          </m:ctrlPr>
                        </m:dPr>
                        <m:e>
                          <m:r>
                            <a:rPr lang="en-US" sz="1700" i="1">
                              <a:solidFill>
                                <a:schemeClr val="tx2">
                                  <a:lumMod val="50000"/>
                                  <a:lumOff val="50000"/>
                                </a:schemeClr>
                              </a:solidFill>
                              <a:latin typeface="Cambria Math" panose="02040503050406030204" pitchFamily="18" charset="0"/>
                            </a:rPr>
                            <m:t>𝐸</m:t>
                          </m:r>
                        </m:e>
                      </m:d>
                      <m:r>
                        <a:rPr lang="en-US" sz="1700" i="1">
                          <a:solidFill>
                            <a:schemeClr val="tx2">
                              <a:lumMod val="50000"/>
                              <a:lumOff val="50000"/>
                            </a:schemeClr>
                          </a:solidFill>
                          <a:latin typeface="Cambria Math" panose="02040503050406030204" pitchFamily="18" charset="0"/>
                        </a:rPr>
                        <m:t>, </m:t>
                      </m:r>
                      <m:r>
                        <a:rPr lang="en-US" sz="1700" i="1">
                          <a:solidFill>
                            <a:schemeClr val="tx2">
                              <a:lumMod val="50000"/>
                              <a:lumOff val="50000"/>
                            </a:schemeClr>
                          </a:solidFill>
                          <a:latin typeface="Cambria Math" panose="02040503050406030204" pitchFamily="18" charset="0"/>
                          <a:ea typeface="Cambria Math" panose="02040503050406030204" pitchFamily="18" charset="0"/>
                        </a:rPr>
                        <m:t>𝑅</m:t>
                      </m:r>
                      <m:r>
                        <a:rPr lang="en-US" sz="1700">
                          <a:solidFill>
                            <a:schemeClr val="tx2">
                              <a:lumMod val="50000"/>
                              <a:lumOff val="50000"/>
                            </a:schemeClr>
                          </a:solidFill>
                          <a:latin typeface="Cambria Math" panose="02040503050406030204" pitchFamily="18" charset="0"/>
                          <a:ea typeface="Cambria Math" panose="02040503050406030204" pitchFamily="18" charset="0"/>
                        </a:rPr>
                        <m:t>,</m:t>
                      </m:r>
                      <m:d>
                        <m:dPr>
                          <m:begChr m:val="|"/>
                          <m:endChr m:val="⟩"/>
                          <m:ctrlPr>
                            <a:rPr lang="en-US" sz="1700" i="1">
                              <a:solidFill>
                                <a:schemeClr val="tx2">
                                  <a:lumMod val="50000"/>
                                  <a:lumOff val="50000"/>
                                </a:schemeClr>
                              </a:solidFill>
                              <a:latin typeface="Cambria Math" panose="02040503050406030204" pitchFamily="18" charset="0"/>
                            </a:rPr>
                          </m:ctrlPr>
                        </m:dPr>
                        <m:e>
                          <m:r>
                            <a:rPr lang="en-US" sz="1700" i="1">
                              <a:solidFill>
                                <a:schemeClr val="tx2">
                                  <a:lumMod val="50000"/>
                                  <a:lumOff val="50000"/>
                                </a:schemeClr>
                              </a:solidFill>
                              <a:latin typeface="Cambria Math" panose="02040503050406030204" pitchFamily="18" charset="0"/>
                            </a:rPr>
                            <m:t>𝐸</m:t>
                          </m:r>
                        </m:e>
                      </m:d>
                      <m:r>
                        <a:rPr lang="en-US" sz="1700" i="1">
                          <a:solidFill>
                            <a:schemeClr val="tx2">
                              <a:lumMod val="50000"/>
                              <a:lumOff val="50000"/>
                            </a:schemeClr>
                          </a:solidFill>
                          <a:latin typeface="Cambria Math" panose="02040503050406030204" pitchFamily="18" charset="0"/>
                        </a:rPr>
                        <m:t>…                 </m:t>
                      </m:r>
                      <m:r>
                        <a:rPr lang="en-US" sz="1700" b="0" i="1" smtClean="0">
                          <a:solidFill>
                            <a:schemeClr val="tx2">
                              <a:lumMod val="50000"/>
                              <a:lumOff val="50000"/>
                            </a:schemeClr>
                          </a:solidFill>
                          <a:latin typeface="Cambria Math" panose="02040503050406030204" pitchFamily="18" charset="0"/>
                        </a:rPr>
                        <m:t>  </m:t>
                      </m:r>
                      <m:r>
                        <a:rPr lang="en-US" sz="1700" i="1">
                          <a:solidFill>
                            <a:schemeClr val="tx2">
                              <a:lumMod val="50000"/>
                              <a:lumOff val="50000"/>
                            </a:schemeClr>
                          </a:solidFill>
                          <a:latin typeface="Cambria Math" panose="02040503050406030204" pitchFamily="18" charset="0"/>
                        </a:rPr>
                        <m:t>    </m:t>
                      </m:r>
                      <m:r>
                        <a:rPr lang="en-US" sz="1700" b="0" i="1" smtClean="0">
                          <a:solidFill>
                            <a:schemeClr val="tx2">
                              <a:lumMod val="50000"/>
                              <a:lumOff val="50000"/>
                            </a:schemeClr>
                          </a:solidFill>
                          <a:latin typeface="Cambria Math" panose="02040503050406030204" pitchFamily="18" charset="0"/>
                          <a:ea typeface="Cambria Math" panose="02040503050406030204" pitchFamily="18" charset="0"/>
                        </a:rPr>
                        <m:t>𝑅</m:t>
                      </m:r>
                      <m:r>
                        <a:rPr lang="en-US" sz="1700" i="1">
                          <a:solidFill>
                            <a:schemeClr val="tx2">
                              <a:lumMod val="50000"/>
                              <a:lumOff val="50000"/>
                            </a:schemeClr>
                          </a:solidFill>
                          <a:latin typeface="Cambria Math" panose="02040503050406030204" pitchFamily="18" charset="0"/>
                          <a:ea typeface="Cambria Math" panose="02040503050406030204" pitchFamily="18" charset="0"/>
                        </a:rPr>
                        <m:t>,</m:t>
                      </m:r>
                      <m:d>
                        <m:dPr>
                          <m:begChr m:val="|"/>
                          <m:endChr m:val="⟩"/>
                          <m:ctrlPr>
                            <a:rPr lang="en-US" sz="1700" i="1">
                              <a:solidFill>
                                <a:schemeClr val="tx2">
                                  <a:lumMod val="50000"/>
                                  <a:lumOff val="50000"/>
                                </a:schemeClr>
                              </a:solidFill>
                              <a:latin typeface="Cambria Math" panose="02040503050406030204" pitchFamily="18" charset="0"/>
                            </a:rPr>
                          </m:ctrlPr>
                        </m:dPr>
                        <m:e>
                          <m:r>
                            <a:rPr lang="en-US" sz="1700" i="1">
                              <a:solidFill>
                                <a:schemeClr val="tx2">
                                  <a:lumMod val="50000"/>
                                  <a:lumOff val="50000"/>
                                </a:schemeClr>
                              </a:solidFill>
                              <a:latin typeface="Cambria Math" panose="02040503050406030204" pitchFamily="18" charset="0"/>
                            </a:rPr>
                            <m:t>𝐸</m:t>
                          </m:r>
                        </m:e>
                      </m:d>
                      <m:r>
                        <a:rPr lang="en-US" sz="1700" i="1">
                          <a:solidFill>
                            <a:schemeClr val="tx2">
                              <a:lumMod val="50000"/>
                              <a:lumOff val="50000"/>
                            </a:schemeClr>
                          </a:solidFill>
                          <a:latin typeface="Cambria Math" panose="02040503050406030204" pitchFamily="18" charset="0"/>
                        </a:rPr>
                        <m:t>,</m:t>
                      </m:r>
                      <m:r>
                        <m:rPr>
                          <m:nor/>
                        </m:rPr>
                        <a:rPr lang="en-US" sz="1700" i="1" dirty="0">
                          <a:solidFill>
                            <a:schemeClr val="tx2">
                              <a:lumMod val="50000"/>
                              <a:lumOff val="50000"/>
                            </a:schemeClr>
                          </a:solidFill>
                          <a:latin typeface="Cambria Math" panose="02040503050406030204" pitchFamily="18" charset="0"/>
                        </a:rPr>
                        <m:t>	</m:t>
                      </m:r>
                      <m:r>
                        <a:rPr lang="en-US" sz="1700" b="0" i="1" dirty="0" smtClean="0">
                          <a:solidFill>
                            <a:schemeClr val="tx2">
                              <a:lumMod val="50000"/>
                              <a:lumOff val="50000"/>
                            </a:schemeClr>
                          </a:solidFill>
                          <a:latin typeface="Cambria Math" panose="02040503050406030204" pitchFamily="18" charset="0"/>
                        </a:rPr>
                        <m:t>                                             </m:t>
                      </m:r>
                      <m:r>
                        <a:rPr lang="en-US" sz="1700" i="1">
                          <a:solidFill>
                            <a:schemeClr val="tx2">
                              <a:lumMod val="50000"/>
                              <a:lumOff val="50000"/>
                            </a:schemeClr>
                          </a:solidFill>
                          <a:latin typeface="Cambria Math" panose="02040503050406030204" pitchFamily="18" charset="0"/>
                        </a:rPr>
                        <m:t>…,</m:t>
                      </m:r>
                      <m:r>
                        <a:rPr lang="en-US" sz="1700" b="0" i="1" dirty="0" smtClean="0">
                          <a:solidFill>
                            <a:schemeClr val="tx2">
                              <a:lumMod val="50000"/>
                              <a:lumOff val="50000"/>
                            </a:schemeClr>
                          </a:solidFill>
                          <a:latin typeface="Cambria Math" panose="02040503050406030204" pitchFamily="18" charset="0"/>
                        </a:rPr>
                        <m:t>𝑅</m:t>
                      </m:r>
                      <m:r>
                        <a:rPr lang="en-US" sz="1700" i="1">
                          <a:solidFill>
                            <a:schemeClr val="tx2">
                              <a:lumMod val="50000"/>
                              <a:lumOff val="50000"/>
                            </a:schemeClr>
                          </a:solidFill>
                          <a:latin typeface="Cambria Math" panose="02040503050406030204" pitchFamily="18" charset="0"/>
                          <a:ea typeface="Cambria Math" panose="02040503050406030204" pitchFamily="18" charset="0"/>
                        </a:rPr>
                        <m:t>,</m:t>
                      </m:r>
                      <m:d>
                        <m:dPr>
                          <m:begChr m:val="|"/>
                          <m:endChr m:val="⟩"/>
                          <m:ctrlPr>
                            <a:rPr lang="en-US" sz="1700" i="1">
                              <a:solidFill>
                                <a:schemeClr val="tx2">
                                  <a:lumMod val="50000"/>
                                  <a:lumOff val="50000"/>
                                </a:schemeClr>
                              </a:solidFill>
                              <a:latin typeface="Cambria Math" panose="02040503050406030204" pitchFamily="18" charset="0"/>
                            </a:rPr>
                          </m:ctrlPr>
                        </m:dPr>
                        <m:e>
                          <m:r>
                            <a:rPr lang="en-US" sz="1700" i="1">
                              <a:solidFill>
                                <a:schemeClr val="tx2">
                                  <a:lumMod val="50000"/>
                                  <a:lumOff val="50000"/>
                                </a:schemeClr>
                              </a:solidFill>
                              <a:latin typeface="Cambria Math" panose="02040503050406030204" pitchFamily="18" charset="0"/>
                            </a:rPr>
                            <m:t>𝐸</m:t>
                          </m:r>
                        </m:e>
                      </m:d>
                    </m:oMath>
                  </m:oMathPara>
                </a14:m>
                <a:endParaRPr lang="en-US" sz="1700" dirty="0">
                  <a:solidFill>
                    <a:schemeClr val="tx2">
                      <a:lumMod val="50000"/>
                      <a:lumOff val="50000"/>
                    </a:schemeClr>
                  </a:solidFill>
                </a:endParaRPr>
              </a:p>
            </p:txBody>
          </p:sp>
        </mc:Choice>
        <mc:Fallback xmlns="">
          <p:sp>
            <p:nvSpPr>
              <p:cNvPr id="4" name="TextBox 3">
                <a:extLst>
                  <a:ext uri="{FF2B5EF4-FFF2-40B4-BE49-F238E27FC236}">
                    <a16:creationId xmlns:a16="http://schemas.microsoft.com/office/drawing/2014/main" id="{0C2A5A9F-8ABA-EA00-2D1A-1A6583F7A29B}"/>
                  </a:ext>
                </a:extLst>
              </p:cNvPr>
              <p:cNvSpPr txBox="1">
                <a:spLocks noRot="1" noChangeAspect="1" noMove="1" noResize="1" noEditPoints="1" noAdjustHandles="1" noChangeArrowheads="1" noChangeShapeType="1" noTextEdit="1"/>
              </p:cNvSpPr>
              <p:nvPr/>
            </p:nvSpPr>
            <p:spPr>
              <a:xfrm>
                <a:off x="838200" y="5495674"/>
                <a:ext cx="10247558" cy="406073"/>
              </a:xfrm>
              <a:prstGeom prst="rect">
                <a:avLst/>
              </a:prstGeom>
              <a:blipFill>
                <a:blip r:embed="rId8"/>
                <a:stretch>
                  <a:fillRect b="-9091"/>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A91BB3A1-E2B9-5F22-5941-1BC366A4B1F8}"/>
              </a:ext>
            </a:extLst>
          </p:cNvPr>
          <p:cNvSpPr txBox="1"/>
          <p:nvPr/>
        </p:nvSpPr>
        <p:spPr>
          <a:xfrm rot="5400000" flipH="1">
            <a:off x="3473743" y="2369530"/>
            <a:ext cx="1494150" cy="369332"/>
          </a:xfrm>
          <a:prstGeom prst="rect">
            <a:avLst/>
          </a:prstGeom>
          <a:noFill/>
        </p:spPr>
        <p:txBody>
          <a:bodyPr wrap="square" rtlCol="0">
            <a:spAutoFit/>
          </a:bodyPr>
          <a:lstStyle/>
          <a:p>
            <a:r>
              <a:rPr lang="en-US" dirty="0">
                <a:solidFill>
                  <a:schemeClr val="tx2">
                    <a:lumMod val="50000"/>
                    <a:lumOff val="50000"/>
                  </a:schemeClr>
                </a:solidFill>
              </a:rPr>
              <a:t>…</a:t>
            </a:r>
          </a:p>
        </p:txBody>
      </p:sp>
      <p:sp>
        <p:nvSpPr>
          <p:cNvPr id="7" name="TextBox 6">
            <a:extLst>
              <a:ext uri="{FF2B5EF4-FFF2-40B4-BE49-F238E27FC236}">
                <a16:creationId xmlns:a16="http://schemas.microsoft.com/office/drawing/2014/main" id="{C04070BD-D5B7-2B42-A9AB-F49F67D4DB7F}"/>
              </a:ext>
            </a:extLst>
          </p:cNvPr>
          <p:cNvSpPr txBox="1"/>
          <p:nvPr/>
        </p:nvSpPr>
        <p:spPr>
          <a:xfrm rot="5400000" flipH="1">
            <a:off x="3470064" y="5717081"/>
            <a:ext cx="1494150" cy="369332"/>
          </a:xfrm>
          <a:prstGeom prst="rect">
            <a:avLst/>
          </a:prstGeom>
          <a:noFill/>
        </p:spPr>
        <p:txBody>
          <a:bodyPr wrap="square" rtlCol="0">
            <a:spAutoFit/>
          </a:bodyPr>
          <a:lstStyle/>
          <a:p>
            <a:r>
              <a:rPr lang="en-US" dirty="0">
                <a:solidFill>
                  <a:schemeClr val="tx2">
                    <a:lumMod val="50000"/>
                    <a:lumOff val="50000"/>
                  </a:schemeClr>
                </a:solidFill>
              </a:rPr>
              <a:t>…</a:t>
            </a:r>
          </a:p>
        </p:txBody>
      </p:sp>
      <p:sp>
        <p:nvSpPr>
          <p:cNvPr id="8" name="Slide Number Placeholder 7">
            <a:extLst>
              <a:ext uri="{FF2B5EF4-FFF2-40B4-BE49-F238E27FC236}">
                <a16:creationId xmlns:a16="http://schemas.microsoft.com/office/drawing/2014/main" id="{AB14DE1E-DB49-0479-1B54-A9059AB80FDA}"/>
              </a:ext>
            </a:extLst>
          </p:cNvPr>
          <p:cNvSpPr>
            <a:spLocks noGrp="1"/>
          </p:cNvSpPr>
          <p:nvPr>
            <p:ph type="sldNum" sz="quarter" idx="12"/>
          </p:nvPr>
        </p:nvSpPr>
        <p:spPr/>
        <p:txBody>
          <a:bodyPr/>
          <a:lstStyle/>
          <a:p>
            <a:fld id="{29CA9D21-7259-944D-81B9-B1838266EDDF}" type="slidenum">
              <a:rPr lang="en-US" smtClean="0"/>
              <a:t>21</a:t>
            </a:fld>
            <a:endParaRPr lang="en-US"/>
          </a:p>
        </p:txBody>
      </p:sp>
    </p:spTree>
    <p:extLst>
      <p:ext uri="{BB962C8B-B14F-4D97-AF65-F5344CB8AC3E}">
        <p14:creationId xmlns:p14="http://schemas.microsoft.com/office/powerpoint/2010/main" val="10862120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EF49D-4E0D-0AB7-40DD-E2DE7702F5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05B43F-1034-B018-C68C-39F2657B6237}"/>
              </a:ext>
            </a:extLst>
          </p:cNvPr>
          <p:cNvSpPr>
            <a:spLocks noGrp="1"/>
          </p:cNvSpPr>
          <p:nvPr>
            <p:ph type="title"/>
          </p:nvPr>
        </p:nvSpPr>
        <p:spPr/>
        <p:txBody>
          <a:bodyPr/>
          <a:lstStyle/>
          <a:p>
            <a:r>
              <a:rPr lang="en-US" dirty="0"/>
              <a:t>Technical ingredients</a:t>
            </a:r>
          </a:p>
        </p:txBody>
      </p:sp>
      <p:sp>
        <p:nvSpPr>
          <p:cNvPr id="11" name="Slide Number Placeholder 10">
            <a:extLst>
              <a:ext uri="{FF2B5EF4-FFF2-40B4-BE49-F238E27FC236}">
                <a16:creationId xmlns:a16="http://schemas.microsoft.com/office/drawing/2014/main" id="{76F0327C-85E7-2D41-65BC-646ACF008409}"/>
              </a:ext>
            </a:extLst>
          </p:cNvPr>
          <p:cNvSpPr>
            <a:spLocks noGrp="1"/>
          </p:cNvSpPr>
          <p:nvPr>
            <p:ph type="sldNum" sz="quarter" idx="12"/>
          </p:nvPr>
        </p:nvSpPr>
        <p:spPr/>
        <p:txBody>
          <a:bodyPr/>
          <a:lstStyle/>
          <a:p>
            <a:fld id="{29CA9D21-7259-944D-81B9-B1838266EDDF}" type="slidenum">
              <a:rPr lang="en-US" smtClean="0"/>
              <a:t>22</a:t>
            </a:fld>
            <a:endParaRPr lang="en-US" dirty="0"/>
          </a:p>
        </p:txBody>
      </p:sp>
      <mc:AlternateContent xmlns:mc="http://schemas.openxmlformats.org/markup-compatibility/2006" xmlns:a14="http://schemas.microsoft.com/office/drawing/2010/main">
        <mc:Choice Requires="a14">
          <p:sp>
            <p:nvSpPr>
              <p:cNvPr id="9" name="Content Placeholder 8">
                <a:extLst>
                  <a:ext uri="{FF2B5EF4-FFF2-40B4-BE49-F238E27FC236}">
                    <a16:creationId xmlns:a16="http://schemas.microsoft.com/office/drawing/2014/main" id="{27874DEA-4072-5132-3D32-42EC9AB6E70E}"/>
                  </a:ext>
                </a:extLst>
              </p:cNvPr>
              <p:cNvSpPr>
                <a:spLocks noGrp="1"/>
              </p:cNvSpPr>
              <p:nvPr>
                <p:ph idx="1"/>
              </p:nvPr>
            </p:nvSpPr>
            <p:spPr>
              <a:xfrm>
                <a:off x="822407" y="1456166"/>
                <a:ext cx="10515600" cy="4351338"/>
              </a:xfrm>
            </p:spPr>
            <p:txBody>
              <a:bodyPr/>
              <a:lstStyle/>
              <a:p>
                <a:r>
                  <a:rPr lang="en-DK" dirty="0"/>
                  <a:t>Reprogramming indistinguishability (à la BBBV97)</a:t>
                </a:r>
              </a:p>
              <a:p>
                <a:r>
                  <a:rPr lang="en-DK" dirty="0"/>
                  <a:t>Resampling (à la GHHM21)</a:t>
                </a:r>
              </a:p>
              <a:p>
                <a:pPr lvl="1"/>
                <a:r>
                  <a:rPr lang="en-DK" dirty="0"/>
                  <a:t>Many variants (</a:t>
                </a:r>
                <a14:m>
                  <m:oMath xmlns:m="http://schemas.openxmlformats.org/officeDocument/2006/math">
                    <m:r>
                      <a:rPr lang="en-US" b="0" i="1" smtClean="0">
                        <a:latin typeface="Cambria Math" panose="02040503050406030204" pitchFamily="18" charset="0"/>
                      </a:rPr>
                      <m:t>∼</m:t>
                    </m:r>
                  </m:oMath>
                </a14:m>
                <a:r>
                  <a:rPr lang="en-DK" dirty="0"/>
                  <a:t>1 per application 🙈)</a:t>
                </a:r>
              </a:p>
              <a:p>
                <a:pPr lvl="1"/>
                <a:r>
                  <a:rPr lang="en-DK" dirty="0"/>
                  <a:t>T</a:t>
                </a:r>
                <a:r>
                  <a:rPr lang="en-GB" dirty="0"/>
                  <a:t>h</a:t>
                </a:r>
                <a:r>
                  <a:rPr lang="en-DK" dirty="0"/>
                  <a:t>is work: novel ideal cipher variant</a:t>
                </a:r>
              </a:p>
              <a:p>
                <a:pPr lvl="1"/>
                <a:endParaRPr lang="en-DK" dirty="0"/>
              </a:p>
            </p:txBody>
          </p:sp>
        </mc:Choice>
        <mc:Fallback xmlns="">
          <p:sp>
            <p:nvSpPr>
              <p:cNvPr id="9" name="Content Placeholder 8">
                <a:extLst>
                  <a:ext uri="{FF2B5EF4-FFF2-40B4-BE49-F238E27FC236}">
                    <a16:creationId xmlns:a16="http://schemas.microsoft.com/office/drawing/2014/main" id="{27874DEA-4072-5132-3D32-42EC9AB6E70E}"/>
                  </a:ext>
                </a:extLst>
              </p:cNvPr>
              <p:cNvSpPr>
                <a:spLocks noGrp="1" noRot="1" noChangeAspect="1" noMove="1" noResize="1" noEditPoints="1" noAdjustHandles="1" noChangeArrowheads="1" noChangeShapeType="1" noTextEdit="1"/>
              </p:cNvSpPr>
              <p:nvPr>
                <p:ph idx="1"/>
              </p:nvPr>
            </p:nvSpPr>
            <p:spPr>
              <a:xfrm>
                <a:off x="822407" y="1456166"/>
                <a:ext cx="10515600" cy="4351338"/>
              </a:xfrm>
              <a:blipFill>
                <a:blip r:embed="rId3"/>
                <a:stretch>
                  <a:fillRect l="-965" t="-2326"/>
                </a:stretch>
              </a:blipFill>
            </p:spPr>
            <p:txBody>
              <a:bodyPr/>
              <a:lstStyle/>
              <a:p>
                <a:r>
                  <a:rPr lang="en-US">
                    <a:noFill/>
                  </a:rPr>
                  <a:t> </a:t>
                </a:r>
              </a:p>
            </p:txBody>
          </p:sp>
        </mc:Fallback>
      </mc:AlternateContent>
      <p:grpSp>
        <p:nvGrpSpPr>
          <p:cNvPr id="3" name="Group 2">
            <a:extLst>
              <a:ext uri="{FF2B5EF4-FFF2-40B4-BE49-F238E27FC236}">
                <a16:creationId xmlns:a16="http://schemas.microsoft.com/office/drawing/2014/main" id="{89C5E1F2-0EC3-BAD0-203F-2CF3E20EB38F}"/>
              </a:ext>
            </a:extLst>
          </p:cNvPr>
          <p:cNvGrpSpPr/>
          <p:nvPr/>
        </p:nvGrpSpPr>
        <p:grpSpPr>
          <a:xfrm>
            <a:off x="942371" y="3910896"/>
            <a:ext cx="7952673" cy="2642182"/>
            <a:chOff x="1444706" y="2085654"/>
            <a:chExt cx="7952673" cy="2642182"/>
          </a:xfrm>
        </p:grpSpPr>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6E582A6D-227D-8CFF-0384-FED393E18263}"/>
                    </a:ext>
                  </a:extLst>
                </p:cNvPr>
                <p:cNvSpPr txBox="1"/>
                <p:nvPr/>
              </p:nvSpPr>
              <p:spPr>
                <a:xfrm>
                  <a:off x="1444706" y="2085654"/>
                  <a:ext cx="1533832" cy="1292662"/>
                </a:xfrm>
                <a:prstGeom prst="rect">
                  <a:avLst/>
                </a:prstGeom>
                <a:noFill/>
                <a:ln>
                  <a:solidFill>
                    <a:schemeClr val="tx1"/>
                  </a:solidFill>
                </a:ln>
              </p:spPr>
              <p:txBody>
                <a:bodyPr wrap="square" rtlCol="0">
                  <a:spAutoFit/>
                </a:bodyPr>
                <a:lstStyle/>
                <a:p>
                  <a:pPr/>
                  <a14:m>
                    <m:oMathPara xmlns:m="http://schemas.openxmlformats.org/officeDocument/2006/math">
                      <m:oMathParaPr>
                        <m:jc m:val="left"/>
                      </m:oMathParaPr>
                      <m:oMath>
                        <m:r>
                          <a:rPr lang="en-US" sz="2800" i="1">
                            <a:latin typeface="Cambria Math" panose="02040503050406030204" pitchFamily="18" charset="0"/>
                            <a:ea typeface="Cambria Math" panose="02040503050406030204" pitchFamily="18" charset="0"/>
                          </a:rPr>
                          <m:t>𝒟</m:t>
                        </m:r>
                      </m:oMath>
                    </m:oMathPara>
                  </a14:m>
                  <a:endParaRPr lang="en-US" sz="2500" dirty="0"/>
                </a:p>
                <a:p>
                  <a:endParaRPr lang="en-US" sz="2500" dirty="0"/>
                </a:p>
                <a:p>
                  <a:endParaRPr lang="en-US" sz="2500" dirty="0"/>
                </a:p>
              </p:txBody>
            </p:sp>
          </mc:Choice>
          <mc:Fallback xmlns="">
            <p:sp>
              <p:nvSpPr>
                <p:cNvPr id="4" name="TextBox 3">
                  <a:extLst>
                    <a:ext uri="{FF2B5EF4-FFF2-40B4-BE49-F238E27FC236}">
                      <a16:creationId xmlns:a16="http://schemas.microsoft.com/office/drawing/2014/main" id="{6E582A6D-227D-8CFF-0384-FED393E18263}"/>
                    </a:ext>
                  </a:extLst>
                </p:cNvPr>
                <p:cNvSpPr txBox="1">
                  <a:spLocks noRot="1" noChangeAspect="1" noMove="1" noResize="1" noEditPoints="1" noAdjustHandles="1" noChangeArrowheads="1" noChangeShapeType="1" noTextEdit="1"/>
                </p:cNvSpPr>
                <p:nvPr/>
              </p:nvSpPr>
              <p:spPr>
                <a:xfrm>
                  <a:off x="1444706" y="2085654"/>
                  <a:ext cx="1533832" cy="1292662"/>
                </a:xfrm>
                <a:prstGeom prst="rect">
                  <a:avLst/>
                </a:prstGeom>
                <a:blipFill>
                  <a:blip r:embed="rId4"/>
                  <a:stretch>
                    <a:fillRect l="-1626"/>
                  </a:stretch>
                </a:blipFill>
                <a:ln>
                  <a:solidFill>
                    <a:schemeClr val="tx1"/>
                  </a:solidFill>
                </a:ln>
              </p:spPr>
              <p:txBody>
                <a:bodyPr/>
                <a:lstStyle/>
                <a:p>
                  <a:r>
                    <a:rPr lang="en-US">
                      <a:noFill/>
                    </a:rPr>
                    <a:t> </a:t>
                  </a:r>
                </a:p>
              </p:txBody>
            </p:sp>
          </mc:Fallback>
        </mc:AlternateContent>
        <p:cxnSp>
          <p:nvCxnSpPr>
            <p:cNvPr id="5" name="Straight Arrow Connector 4">
              <a:extLst>
                <a:ext uri="{FF2B5EF4-FFF2-40B4-BE49-F238E27FC236}">
                  <a16:creationId xmlns:a16="http://schemas.microsoft.com/office/drawing/2014/main" id="{E2E38806-B543-C28E-5840-1FFCA8C4ED1F}"/>
                </a:ext>
              </a:extLst>
            </p:cNvPr>
            <p:cNvCxnSpPr>
              <a:cxnSpLocks/>
            </p:cNvCxnSpPr>
            <p:nvPr/>
          </p:nvCxnSpPr>
          <p:spPr>
            <a:xfrm>
              <a:off x="3011752" y="2440439"/>
              <a:ext cx="622624"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88D8D00-5C55-F7F3-BFF0-D0AD354EE55A}"/>
                    </a:ext>
                  </a:extLst>
                </p:cNvPr>
                <p:cNvSpPr txBox="1"/>
                <p:nvPr/>
              </p:nvSpPr>
              <p:spPr>
                <a:xfrm>
                  <a:off x="3634375" y="2270981"/>
                  <a:ext cx="504096" cy="400110"/>
                </a:xfrm>
                <a:prstGeom prst="rect">
                  <a:avLst/>
                </a:prstGeom>
                <a:noFill/>
                <a:ln>
                  <a:solidFill>
                    <a:schemeClr val="tx1"/>
                  </a:solidFill>
                </a:ln>
              </p:spPr>
              <p:txBody>
                <a:bodyPr wrap="square" rtlCol="0">
                  <a:spAutoFit/>
                </a:bodyPr>
                <a:lstStyle/>
                <a:p>
                  <a:pPr/>
                  <a14:m>
                    <m:oMathPara xmlns:m="http://schemas.openxmlformats.org/officeDocument/2006/math">
                      <m:oMath>
                        <m:d>
                          <m:dPr>
                            <m:begChr m:val="|"/>
                            <m:endChr m:val="⟩"/>
                            <m:ctrlPr>
                              <a:rPr lang="en-US" sz="2000" b="0" i="1" smtClean="0">
                                <a:solidFill>
                                  <a:srgbClr val="B00000"/>
                                </a:solidFill>
                                <a:latin typeface="Cambria Math" panose="02040503050406030204" pitchFamily="18" charset="0"/>
                              </a:rPr>
                            </m:ctrlPr>
                          </m:dPr>
                          <m:e>
                            <m:r>
                              <a:rPr lang="en-US" sz="2000" b="0" i="1" smtClean="0">
                                <a:solidFill>
                                  <a:srgbClr val="B00000"/>
                                </a:solidFill>
                                <a:latin typeface="Cambria Math" panose="02040503050406030204" pitchFamily="18" charset="0"/>
                              </a:rPr>
                              <m:t>𝐸</m:t>
                            </m:r>
                          </m:e>
                        </m:d>
                      </m:oMath>
                    </m:oMathPara>
                  </a14:m>
                  <a:endParaRPr lang="en-US" sz="2000" dirty="0"/>
                </a:p>
              </p:txBody>
            </p:sp>
          </mc:Choice>
          <mc:Fallback xmlns="">
            <p:sp>
              <p:nvSpPr>
                <p:cNvPr id="6" name="TextBox 5">
                  <a:extLst>
                    <a:ext uri="{FF2B5EF4-FFF2-40B4-BE49-F238E27FC236}">
                      <a16:creationId xmlns:a16="http://schemas.microsoft.com/office/drawing/2014/main" id="{088D8D00-5C55-F7F3-BFF0-D0AD354EE55A}"/>
                    </a:ext>
                  </a:extLst>
                </p:cNvPr>
                <p:cNvSpPr txBox="1">
                  <a:spLocks noRot="1" noChangeAspect="1" noMove="1" noResize="1" noEditPoints="1" noAdjustHandles="1" noChangeArrowheads="1" noChangeShapeType="1" noTextEdit="1"/>
                </p:cNvSpPr>
                <p:nvPr/>
              </p:nvSpPr>
              <p:spPr>
                <a:xfrm>
                  <a:off x="3634375" y="2270981"/>
                  <a:ext cx="504096" cy="400110"/>
                </a:xfrm>
                <a:prstGeom prst="rect">
                  <a:avLst/>
                </a:prstGeom>
                <a:blipFill>
                  <a:blip r:embed="rId5"/>
                  <a:stretch>
                    <a:fillRect/>
                  </a:stretch>
                </a:blipFill>
                <a:ln>
                  <a:solidFill>
                    <a:schemeClr val="tx1"/>
                  </a:solidFill>
                </a:ln>
              </p:spPr>
              <p:txBody>
                <a:bodyPr/>
                <a:lstStyle/>
                <a:p>
                  <a:r>
                    <a:rPr lang="en-US">
                      <a:noFill/>
                    </a:rPr>
                    <a:t> </a:t>
                  </a:r>
                </a:p>
              </p:txBody>
            </p:sp>
          </mc:Fallback>
        </mc:AlternateContent>
        <p:cxnSp>
          <p:nvCxnSpPr>
            <p:cNvPr id="7" name="Straight Arrow Connector 6">
              <a:extLst>
                <a:ext uri="{FF2B5EF4-FFF2-40B4-BE49-F238E27FC236}">
                  <a16:creationId xmlns:a16="http://schemas.microsoft.com/office/drawing/2014/main" id="{C6783508-C558-417B-ADE8-EC2ED8A0BDB7}"/>
                </a:ext>
              </a:extLst>
            </p:cNvPr>
            <p:cNvCxnSpPr>
              <a:cxnSpLocks/>
            </p:cNvCxnSpPr>
            <p:nvPr/>
          </p:nvCxnSpPr>
          <p:spPr>
            <a:xfrm flipH="1">
              <a:off x="3010888" y="2593339"/>
              <a:ext cx="622624"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 name="Straight Arrow Connector 7">
              <a:extLst>
                <a:ext uri="{FF2B5EF4-FFF2-40B4-BE49-F238E27FC236}">
                  <a16:creationId xmlns:a16="http://schemas.microsoft.com/office/drawing/2014/main" id="{73939E73-439D-0B25-F0F3-EFC3AEC86C37}"/>
                </a:ext>
              </a:extLst>
            </p:cNvPr>
            <p:cNvCxnSpPr>
              <a:cxnSpLocks/>
            </p:cNvCxnSpPr>
            <p:nvPr/>
          </p:nvCxnSpPr>
          <p:spPr>
            <a:xfrm>
              <a:off x="2235380" y="3097305"/>
              <a:ext cx="0" cy="67597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1B0D9994-0A9C-996A-0BB8-B21D5E14DF23}"/>
                    </a:ext>
                  </a:extLst>
                </p:cNvPr>
                <p:cNvSpPr txBox="1"/>
                <p:nvPr/>
              </p:nvSpPr>
              <p:spPr>
                <a:xfrm>
                  <a:off x="1665536" y="3807706"/>
                  <a:ext cx="1139687" cy="430887"/>
                </a:xfrm>
                <a:prstGeom prst="rect">
                  <a:avLst/>
                </a:prstGeom>
                <a:noFill/>
              </p:spPr>
              <p:txBody>
                <a:bodyPr wrap="square" rtlCol="0">
                  <a:spAutoFit/>
                </a:bodyPr>
                <a:lstStyle/>
                <a:p>
                  <a:pPr/>
                  <a14:m>
                    <m:oMathPara xmlns:m="http://schemas.openxmlformats.org/officeDocument/2006/math">
                      <m:oMath>
                        <m:r>
                          <a:rPr lang="en-US" sz="2200" b="0" i="1" smtClean="0">
                            <a:solidFill>
                              <a:schemeClr val="tx1"/>
                            </a:solidFill>
                            <a:latin typeface="Cambria Math" panose="02040503050406030204" pitchFamily="18" charset="0"/>
                          </a:rPr>
                          <m:t>𝐷</m:t>
                        </m:r>
                      </m:oMath>
                    </m:oMathPara>
                  </a14:m>
                  <a:endParaRPr lang="en-US" sz="2200" dirty="0">
                    <a:solidFill>
                      <a:schemeClr val="tx1"/>
                    </a:solidFill>
                  </a:endParaRPr>
                </a:p>
              </p:txBody>
            </p:sp>
          </mc:Choice>
          <mc:Fallback xmlns="">
            <p:sp>
              <p:nvSpPr>
                <p:cNvPr id="70" name="TextBox 69">
                  <a:extLst>
                    <a:ext uri="{FF2B5EF4-FFF2-40B4-BE49-F238E27FC236}">
                      <a16:creationId xmlns:a16="http://schemas.microsoft.com/office/drawing/2014/main" id="{55CCFE09-211D-A8C4-03F6-F9D086B9CAD8}"/>
                    </a:ext>
                  </a:extLst>
                </p:cNvPr>
                <p:cNvSpPr txBox="1">
                  <a:spLocks noRot="1" noChangeAspect="1" noMove="1" noResize="1" noEditPoints="1" noAdjustHandles="1" noChangeArrowheads="1" noChangeShapeType="1" noTextEdit="1"/>
                </p:cNvSpPr>
                <p:nvPr/>
              </p:nvSpPr>
              <p:spPr>
                <a:xfrm>
                  <a:off x="1665536" y="3807706"/>
                  <a:ext cx="1139687" cy="430887"/>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F5DD238E-9ED7-DE5E-DA39-F4B841ED98F1}"/>
                    </a:ext>
                  </a:extLst>
                </p:cNvPr>
                <p:cNvSpPr txBox="1"/>
                <p:nvPr/>
              </p:nvSpPr>
              <p:spPr>
                <a:xfrm>
                  <a:off x="4263129" y="2279734"/>
                  <a:ext cx="1875300" cy="760593"/>
                </a:xfrm>
                <a:prstGeom prst="rect">
                  <a:avLst/>
                </a:prstGeom>
                <a:noFill/>
              </p:spPr>
              <p:txBody>
                <a:bodyPr wrap="square" rtlCol="0">
                  <a:spAutoFit/>
                </a:bodyPr>
                <a:lstStyle/>
                <a:p>
                  <a:pPr algn="ctr"/>
                  <a14:m>
                    <m:oMathPara xmlns:m="http://schemas.openxmlformats.org/officeDocument/2006/math">
                      <m:oMath>
                        <m:r>
                          <a:rPr lang="en-US" i="1" smtClean="0">
                            <a:solidFill>
                              <a:srgbClr val="B00000"/>
                            </a:solidFill>
                            <a:latin typeface="Cambria Math" panose="02040503050406030204" pitchFamily="18" charset="0"/>
                          </a:rPr>
                          <m:t>𝑏</m:t>
                        </m:r>
                        <m:groupChr>
                          <m:groupChrPr>
                            <m:chr m:val="←"/>
                            <m:pos m:val="bot"/>
                            <m:vertJc m:val="bot"/>
                            <m:ctrlPr>
                              <a:rPr lang="en-US" i="1">
                                <a:solidFill>
                                  <a:srgbClr val="B00000"/>
                                </a:solidFill>
                                <a:latin typeface="Cambria Math" panose="02040503050406030204" pitchFamily="18" charset="0"/>
                              </a:rPr>
                            </m:ctrlPr>
                          </m:groupChrPr>
                          <m:e>
                            <m:r>
                              <m:rPr>
                                <m:brk m:alnAt="2"/>
                              </m:rPr>
                              <a:rPr lang="en-US" i="1">
                                <a:solidFill>
                                  <a:srgbClr val="B00000"/>
                                </a:solidFill>
                                <a:latin typeface="Cambria Math" panose="02040503050406030204" pitchFamily="18" charset="0"/>
                              </a:rPr>
                              <m:t>$</m:t>
                            </m:r>
                          </m:e>
                        </m:groupChr>
                        <m:d>
                          <m:dPr>
                            <m:begChr m:val="{"/>
                            <m:endChr m:val="}"/>
                            <m:ctrlPr>
                              <a:rPr lang="en-US" i="1">
                                <a:solidFill>
                                  <a:srgbClr val="B00000"/>
                                </a:solidFill>
                                <a:latin typeface="Cambria Math" panose="02040503050406030204" pitchFamily="18" charset="0"/>
                                <a:ea typeface="Cambria Math" panose="02040503050406030204" pitchFamily="18" charset="0"/>
                              </a:rPr>
                            </m:ctrlPr>
                          </m:dPr>
                          <m:e>
                            <m:r>
                              <a:rPr lang="en-US" i="1">
                                <a:solidFill>
                                  <a:srgbClr val="B00000"/>
                                </a:solidFill>
                                <a:latin typeface="Cambria Math" panose="02040503050406030204" pitchFamily="18" charset="0"/>
                                <a:ea typeface="Cambria Math" panose="02040503050406030204" pitchFamily="18" charset="0"/>
                              </a:rPr>
                              <m:t>0,1</m:t>
                            </m:r>
                          </m:e>
                        </m:d>
                      </m:oMath>
                    </m:oMathPara>
                  </a14:m>
                  <a:endParaRPr lang="en-US" dirty="0">
                    <a:solidFill>
                      <a:srgbClr val="B00000"/>
                    </a:solidFill>
                    <a:ea typeface="Cambria Math" panose="02040503050406030204" pitchFamily="18" charset="0"/>
                  </a:endParaRPr>
                </a:p>
                <a:p>
                  <a:pPr algn="ctr"/>
                  <a14:m>
                    <m:oMathPara xmlns:m="http://schemas.openxmlformats.org/officeDocument/2006/math">
                      <m:oMath>
                        <m:sSub>
                          <m:sSubPr>
                            <m:ctrlPr>
                              <a:rPr lang="en-US" b="0" i="1" smtClean="0">
                                <a:solidFill>
                                  <a:srgbClr val="B00000"/>
                                </a:solidFill>
                                <a:latin typeface="Cambria Math" panose="02040503050406030204" pitchFamily="18" charset="0"/>
                              </a:rPr>
                            </m:ctrlPr>
                          </m:sSubPr>
                          <m:e>
                            <m:r>
                              <a:rPr lang="en-US" b="0" i="1" smtClean="0">
                                <a:solidFill>
                                  <a:srgbClr val="B00000"/>
                                </a:solidFill>
                                <a:latin typeface="Cambria Math" panose="02040503050406030204" pitchFamily="18" charset="0"/>
                              </a:rPr>
                              <m:t>𝑘</m:t>
                            </m:r>
                          </m:e>
                          <m:sub>
                            <m:r>
                              <a:rPr lang="en-US" i="1">
                                <a:solidFill>
                                  <a:srgbClr val="B00000"/>
                                </a:solidFill>
                                <a:latin typeface="Cambria Math" panose="02040503050406030204" pitchFamily="18" charset="0"/>
                              </a:rPr>
                              <m:t>0</m:t>
                            </m:r>
                          </m:sub>
                        </m:sSub>
                        <m:r>
                          <a:rPr lang="en-US" b="0" i="0" smtClean="0">
                            <a:solidFill>
                              <a:srgbClr val="B00000"/>
                            </a:solidFill>
                            <a:latin typeface="Cambria Math" panose="02040503050406030204" pitchFamily="18" charset="0"/>
                          </a:rPr>
                          <m:t>,</m:t>
                        </m:r>
                        <m:sSub>
                          <m:sSubPr>
                            <m:ctrlPr>
                              <a:rPr lang="en-US" i="1">
                                <a:solidFill>
                                  <a:srgbClr val="B00000"/>
                                </a:solidFill>
                                <a:latin typeface="Cambria Math" panose="02040503050406030204" pitchFamily="18" charset="0"/>
                              </a:rPr>
                            </m:ctrlPr>
                          </m:sSubPr>
                          <m:e>
                            <m:r>
                              <a:rPr lang="en-US" i="1">
                                <a:solidFill>
                                  <a:srgbClr val="B00000"/>
                                </a:solidFill>
                                <a:latin typeface="Cambria Math" panose="02040503050406030204" pitchFamily="18" charset="0"/>
                              </a:rPr>
                              <m:t>𝑠</m:t>
                            </m:r>
                          </m:e>
                          <m:sub>
                            <m:r>
                              <a:rPr lang="en-US" i="1">
                                <a:solidFill>
                                  <a:srgbClr val="B00000"/>
                                </a:solidFill>
                                <a:latin typeface="Cambria Math" panose="02040503050406030204" pitchFamily="18" charset="0"/>
                              </a:rPr>
                              <m:t>0</m:t>
                            </m:r>
                          </m:sub>
                        </m:sSub>
                        <m:r>
                          <a:rPr lang="en-US" b="0" i="1" smtClean="0">
                            <a:solidFill>
                              <a:srgbClr val="B00000"/>
                            </a:solidFill>
                            <a:latin typeface="Cambria Math" panose="02040503050406030204" pitchFamily="18" charset="0"/>
                          </a:rPr>
                          <m:t>,</m:t>
                        </m:r>
                        <m:sSub>
                          <m:sSubPr>
                            <m:ctrlPr>
                              <a:rPr lang="en-US" i="1">
                                <a:solidFill>
                                  <a:srgbClr val="B00000"/>
                                </a:solidFill>
                                <a:latin typeface="Cambria Math" panose="02040503050406030204" pitchFamily="18" charset="0"/>
                              </a:rPr>
                            </m:ctrlPr>
                          </m:sSubPr>
                          <m:e>
                            <m:r>
                              <a:rPr lang="en-US" i="1">
                                <a:solidFill>
                                  <a:srgbClr val="B00000"/>
                                </a:solidFill>
                                <a:latin typeface="Cambria Math" panose="02040503050406030204" pitchFamily="18" charset="0"/>
                              </a:rPr>
                              <m:t>𝑠</m:t>
                            </m:r>
                          </m:e>
                          <m:sub>
                            <m:r>
                              <a:rPr lang="en-US" i="1">
                                <a:solidFill>
                                  <a:srgbClr val="B00000"/>
                                </a:solidFill>
                                <a:latin typeface="Cambria Math" panose="02040503050406030204" pitchFamily="18" charset="0"/>
                              </a:rPr>
                              <m:t>1</m:t>
                            </m:r>
                          </m:sub>
                        </m:sSub>
                        <m:r>
                          <a:rPr lang="en-US" i="1" smtClean="0">
                            <a:solidFill>
                              <a:srgbClr val="B00000"/>
                            </a:solidFill>
                            <a:latin typeface="Cambria Math" panose="02040503050406030204" pitchFamily="18" charset="0"/>
                            <a:ea typeface="Cambria Math" panose="02040503050406030204" pitchFamily="18" charset="0"/>
                          </a:rPr>
                          <m:t>←</m:t>
                        </m:r>
                        <m:r>
                          <a:rPr lang="en-US" i="1" smtClean="0">
                            <a:solidFill>
                              <a:srgbClr val="B00000"/>
                            </a:solidFill>
                            <a:latin typeface="Cambria Math" panose="02040503050406030204" pitchFamily="18" charset="0"/>
                            <a:ea typeface="Cambria Math" panose="02040503050406030204" pitchFamily="18" charset="0"/>
                          </a:rPr>
                          <m:t>𝐷</m:t>
                        </m:r>
                      </m:oMath>
                    </m:oMathPara>
                  </a14:m>
                  <a:endParaRPr lang="en-US" b="0" dirty="0">
                    <a:solidFill>
                      <a:srgbClr val="B00000"/>
                    </a:solidFill>
                    <a:ea typeface="Cambria Math" panose="02040503050406030204" pitchFamily="18" charset="0"/>
                  </a:endParaRPr>
                </a:p>
              </p:txBody>
            </p:sp>
          </mc:Choice>
          <mc:Fallback xmlns="">
            <p:sp>
              <p:nvSpPr>
                <p:cNvPr id="14" name="TextBox 13">
                  <a:extLst>
                    <a:ext uri="{FF2B5EF4-FFF2-40B4-BE49-F238E27FC236}">
                      <a16:creationId xmlns:a16="http://schemas.microsoft.com/office/drawing/2014/main" id="{F5DD238E-9ED7-DE5E-DA39-F4B841ED98F1}"/>
                    </a:ext>
                  </a:extLst>
                </p:cNvPr>
                <p:cNvSpPr txBox="1">
                  <a:spLocks noRot="1" noChangeAspect="1" noMove="1" noResize="1" noEditPoints="1" noAdjustHandles="1" noChangeArrowheads="1" noChangeShapeType="1" noTextEdit="1"/>
                </p:cNvSpPr>
                <p:nvPr/>
              </p:nvSpPr>
              <p:spPr>
                <a:xfrm>
                  <a:off x="4263129" y="2279734"/>
                  <a:ext cx="1875300" cy="760593"/>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AE4269AF-6433-7DB7-8CD1-D8923A0BEC72}"/>
                    </a:ext>
                  </a:extLst>
                </p:cNvPr>
                <p:cNvSpPr txBox="1"/>
                <p:nvPr/>
              </p:nvSpPr>
              <p:spPr>
                <a:xfrm>
                  <a:off x="2671760" y="3627598"/>
                  <a:ext cx="5504662" cy="1100238"/>
                </a:xfrm>
                <a:prstGeom prst="rect">
                  <a:avLst/>
                </a:prstGeom>
                <a:noFill/>
              </p:spPr>
              <p:txBody>
                <a:bodyPr wrap="square">
                  <a:spAutoFit/>
                </a:bodyPr>
                <a:lstStyle/>
                <a:p>
                  <a:pPr/>
                  <a14:m>
                    <m:oMathPara xmlns:m="http://schemas.openxmlformats.org/officeDocument/2006/math">
                      <m:oMathParaPr>
                        <m:jc m:val="left"/>
                      </m:oMathParaPr>
                      <m:oMath>
                        <m:sSup>
                          <m:sSupPr>
                            <m:ctrlPr>
                              <a:rPr lang="en-US" b="0" i="1" smtClean="0">
                                <a:solidFill>
                                  <a:srgbClr val="B00000"/>
                                </a:solidFill>
                                <a:latin typeface="Cambria Math" panose="02040503050406030204" pitchFamily="18" charset="0"/>
                              </a:rPr>
                            </m:ctrlPr>
                          </m:sSupPr>
                          <m:e>
                            <m:r>
                              <a:rPr lang="en-US" b="0" i="1" smtClean="0">
                                <a:solidFill>
                                  <a:srgbClr val="B00000"/>
                                </a:solidFill>
                                <a:latin typeface="Cambria Math" panose="02040503050406030204" pitchFamily="18" charset="0"/>
                              </a:rPr>
                              <m:t>𝐸</m:t>
                            </m:r>
                          </m:e>
                          <m:sup>
                            <m:r>
                              <a:rPr lang="en-US" b="0" i="1" smtClean="0">
                                <a:solidFill>
                                  <a:srgbClr val="B00000"/>
                                </a:solidFill>
                                <a:latin typeface="Cambria Math" panose="02040503050406030204" pitchFamily="18" charset="0"/>
                              </a:rPr>
                              <m:t>(0)</m:t>
                            </m:r>
                          </m:sup>
                        </m:sSup>
                        <m:r>
                          <a:rPr lang="en-US" b="0" i="1" smtClean="0">
                            <a:solidFill>
                              <a:srgbClr val="B00000"/>
                            </a:solidFill>
                            <a:latin typeface="Cambria Math" panose="02040503050406030204" pitchFamily="18" charset="0"/>
                          </a:rPr>
                          <m:t>=</m:t>
                        </m:r>
                        <m:r>
                          <a:rPr lang="en-US" b="0" i="1" smtClean="0">
                            <a:solidFill>
                              <a:srgbClr val="B00000"/>
                            </a:solidFill>
                            <a:latin typeface="Cambria Math" panose="02040503050406030204" pitchFamily="18" charset="0"/>
                          </a:rPr>
                          <m:t>𝐸</m:t>
                        </m:r>
                      </m:oMath>
                    </m:oMathPara>
                  </a14:m>
                  <a:endParaRPr lang="en-US" b="0" i="0" dirty="0">
                    <a:solidFill>
                      <a:srgbClr val="B00000"/>
                    </a:solidFill>
                    <a:latin typeface="Cambria Math" panose="02040503050406030204" pitchFamily="18" charset="0"/>
                  </a:endParaRPr>
                </a:p>
                <a:p>
                  <a:pPr/>
                  <a14:m>
                    <m:oMathPara xmlns:m="http://schemas.openxmlformats.org/officeDocument/2006/math">
                      <m:oMathParaPr>
                        <m:jc m:val="left"/>
                      </m:oMathParaPr>
                      <m:oMath>
                        <m:sSubSup>
                          <m:sSubSupPr>
                            <m:ctrlPr>
                              <a:rPr lang="en-US" b="0" i="1" smtClean="0">
                                <a:solidFill>
                                  <a:srgbClr val="B00000"/>
                                </a:solidFill>
                                <a:latin typeface="Cambria Math" panose="02040503050406030204" pitchFamily="18" charset="0"/>
                              </a:rPr>
                            </m:ctrlPr>
                          </m:sSubSupPr>
                          <m:e>
                            <m:r>
                              <a:rPr lang="en-US" b="0" i="1" smtClean="0">
                                <a:solidFill>
                                  <a:srgbClr val="B00000"/>
                                </a:solidFill>
                                <a:latin typeface="Cambria Math" panose="02040503050406030204" pitchFamily="18" charset="0"/>
                              </a:rPr>
                              <m:t>𝐸</m:t>
                            </m:r>
                          </m:e>
                          <m:sub>
                            <m:sSup>
                              <m:sSupPr>
                                <m:ctrlPr>
                                  <a:rPr lang="en-US" b="0" i="1" smtClean="0">
                                    <a:solidFill>
                                      <a:srgbClr val="B00000"/>
                                    </a:solidFill>
                                    <a:latin typeface="Cambria Math" panose="02040503050406030204" pitchFamily="18" charset="0"/>
                                  </a:rPr>
                                </m:ctrlPr>
                              </m:sSupPr>
                              <m:e>
                                <m:r>
                                  <a:rPr lang="en-US" b="0" i="1" smtClean="0">
                                    <a:solidFill>
                                      <a:srgbClr val="B00000"/>
                                    </a:solidFill>
                                    <a:latin typeface="Cambria Math" panose="02040503050406030204" pitchFamily="18" charset="0"/>
                                  </a:rPr>
                                  <m:t>𝑘</m:t>
                                </m:r>
                              </m:e>
                              <m:sup>
                                <m:r>
                                  <a:rPr lang="en-US" b="0" i="1" smtClean="0">
                                    <a:solidFill>
                                      <a:srgbClr val="B00000"/>
                                    </a:solidFill>
                                    <a:latin typeface="Cambria Math" panose="02040503050406030204" pitchFamily="18" charset="0"/>
                                  </a:rPr>
                                  <m:t>∗</m:t>
                                </m:r>
                              </m:sup>
                            </m:sSup>
                          </m:sub>
                          <m:sup>
                            <m:d>
                              <m:dPr>
                                <m:ctrlPr>
                                  <a:rPr lang="en-US" b="0" i="1" smtClean="0">
                                    <a:solidFill>
                                      <a:srgbClr val="B00000"/>
                                    </a:solidFill>
                                    <a:latin typeface="Cambria Math" panose="02040503050406030204" pitchFamily="18" charset="0"/>
                                  </a:rPr>
                                </m:ctrlPr>
                              </m:dPr>
                              <m:e>
                                <m:r>
                                  <a:rPr lang="en-US" b="0" i="1" smtClean="0">
                                    <a:solidFill>
                                      <a:srgbClr val="B00000"/>
                                    </a:solidFill>
                                    <a:latin typeface="Cambria Math" panose="02040503050406030204" pitchFamily="18" charset="0"/>
                                  </a:rPr>
                                  <m:t>1</m:t>
                                </m:r>
                              </m:e>
                            </m:d>
                          </m:sup>
                        </m:sSubSup>
                        <m:r>
                          <a:rPr lang="en-US" b="0" i="1" smtClean="0">
                            <a:solidFill>
                              <a:srgbClr val="B00000"/>
                            </a:solidFill>
                            <a:latin typeface="Cambria Math" panose="02040503050406030204" pitchFamily="18" charset="0"/>
                          </a:rPr>
                          <m:t>(</m:t>
                        </m:r>
                        <m:r>
                          <a:rPr lang="en-US" b="0" i="1" smtClean="0">
                            <a:solidFill>
                              <a:srgbClr val="B00000"/>
                            </a:solidFill>
                            <a:latin typeface="Cambria Math" panose="02040503050406030204" pitchFamily="18" charset="0"/>
                          </a:rPr>
                          <m:t>𝑥</m:t>
                        </m:r>
                        <m:r>
                          <a:rPr lang="en-US" b="0" i="1" smtClean="0">
                            <a:solidFill>
                              <a:srgbClr val="B00000"/>
                            </a:solidFill>
                            <a:latin typeface="Cambria Math" panose="02040503050406030204" pitchFamily="18" charset="0"/>
                          </a:rPr>
                          <m:t>)=</m:t>
                        </m:r>
                        <m:d>
                          <m:dPr>
                            <m:begChr m:val="{"/>
                            <m:endChr m:val=""/>
                            <m:ctrlPr>
                              <a:rPr lang="en-US" b="0" i="1" smtClean="0">
                                <a:solidFill>
                                  <a:srgbClr val="B00000"/>
                                </a:solidFill>
                                <a:latin typeface="Cambria Math" panose="02040503050406030204" pitchFamily="18" charset="0"/>
                              </a:rPr>
                            </m:ctrlPr>
                          </m:dPr>
                          <m:e>
                            <m:eqArr>
                              <m:eqArrPr>
                                <m:ctrlPr>
                                  <a:rPr lang="en-US" b="0" i="1" smtClean="0">
                                    <a:solidFill>
                                      <a:srgbClr val="B00000"/>
                                    </a:solidFill>
                                    <a:latin typeface="Cambria Math" panose="02040503050406030204" pitchFamily="18" charset="0"/>
                                  </a:rPr>
                                </m:ctrlPr>
                              </m:eqArrPr>
                              <m:e>
                                <m:sSub>
                                  <m:sSubPr>
                                    <m:ctrlPr>
                                      <a:rPr lang="en-US" i="1">
                                        <a:solidFill>
                                          <a:srgbClr val="B00000"/>
                                        </a:solidFill>
                                        <a:latin typeface="Cambria Math" panose="02040503050406030204" pitchFamily="18" charset="0"/>
                                      </a:rPr>
                                    </m:ctrlPr>
                                  </m:sSubPr>
                                  <m:e>
                                    <m:r>
                                      <a:rPr lang="en-US" i="1">
                                        <a:solidFill>
                                          <a:srgbClr val="B00000"/>
                                        </a:solidFill>
                                        <a:latin typeface="Cambria Math" panose="02040503050406030204" pitchFamily="18" charset="0"/>
                                      </a:rPr>
                                      <m:t>𝐸</m:t>
                                    </m:r>
                                  </m:e>
                                  <m:sub>
                                    <m:sSup>
                                      <m:sSupPr>
                                        <m:ctrlPr>
                                          <a:rPr lang="en-US" i="1">
                                            <a:solidFill>
                                              <a:srgbClr val="B00000"/>
                                            </a:solidFill>
                                            <a:latin typeface="Cambria Math" panose="02040503050406030204" pitchFamily="18" charset="0"/>
                                          </a:rPr>
                                        </m:ctrlPr>
                                      </m:sSupPr>
                                      <m:e>
                                        <m:r>
                                          <a:rPr lang="en-US" i="1">
                                            <a:solidFill>
                                              <a:srgbClr val="B00000"/>
                                            </a:solidFill>
                                            <a:latin typeface="Cambria Math" panose="02040503050406030204" pitchFamily="18" charset="0"/>
                                          </a:rPr>
                                          <m:t>𝑘</m:t>
                                        </m:r>
                                      </m:e>
                                      <m:sup>
                                        <m:r>
                                          <a:rPr lang="en-US" i="1">
                                            <a:solidFill>
                                              <a:srgbClr val="B00000"/>
                                            </a:solidFill>
                                            <a:latin typeface="Cambria Math" panose="02040503050406030204" pitchFamily="18" charset="0"/>
                                          </a:rPr>
                                          <m:t>∗</m:t>
                                        </m:r>
                                      </m:sup>
                                    </m:sSup>
                                  </m:sub>
                                </m:sSub>
                                <m:d>
                                  <m:dPr>
                                    <m:ctrlPr>
                                      <a:rPr lang="en-US" b="0" i="1" smtClean="0">
                                        <a:solidFill>
                                          <a:srgbClr val="B00000"/>
                                        </a:solidFill>
                                        <a:latin typeface="Cambria Math" panose="02040503050406030204" pitchFamily="18" charset="0"/>
                                      </a:rPr>
                                    </m:ctrlPr>
                                  </m:dPr>
                                  <m:e>
                                    <m:r>
                                      <a:rPr lang="en-US" b="0" i="1" smtClean="0">
                                        <a:solidFill>
                                          <a:srgbClr val="B00000"/>
                                        </a:solidFill>
                                        <a:latin typeface="Cambria Math" panose="02040503050406030204" pitchFamily="18" charset="0"/>
                                      </a:rPr>
                                      <m:t>𝑥</m:t>
                                    </m:r>
                                  </m:e>
                                </m:d>
                                <m:r>
                                  <a:rPr lang="en-US" b="0" i="1" smtClean="0">
                                    <a:solidFill>
                                      <a:srgbClr val="B00000"/>
                                    </a:solidFill>
                                    <a:latin typeface="Cambria Math" panose="02040503050406030204" pitchFamily="18" charset="0"/>
                                  </a:rPr>
                                  <m:t>                           </m:t>
                                </m:r>
                                <m:r>
                                  <a:rPr lang="en-US" b="0" i="0" smtClean="0">
                                    <a:solidFill>
                                      <a:srgbClr val="B00000"/>
                                    </a:solidFill>
                                    <a:latin typeface="Cambria Math" panose="02040503050406030204" pitchFamily="18" charset="0"/>
                                  </a:rPr>
                                  <m:t> </m:t>
                                </m:r>
                                <m:r>
                                  <m:rPr>
                                    <m:sty m:val="p"/>
                                  </m:rPr>
                                  <a:rPr lang="en-US" i="0">
                                    <a:solidFill>
                                      <a:srgbClr val="B00000"/>
                                    </a:solidFill>
                                    <a:latin typeface="Cambria Math" panose="02040503050406030204" pitchFamily="18" charset="0"/>
                                  </a:rPr>
                                  <m:t>if</m:t>
                                </m:r>
                                <m:r>
                                  <a:rPr lang="en-US" i="1">
                                    <a:solidFill>
                                      <a:srgbClr val="B00000"/>
                                    </a:solidFill>
                                    <a:latin typeface="Cambria Math" panose="02040503050406030204" pitchFamily="18" charset="0"/>
                                  </a:rPr>
                                  <m:t> </m:t>
                                </m:r>
                                <m:sSup>
                                  <m:sSupPr>
                                    <m:ctrlPr>
                                      <a:rPr lang="en-US" i="1">
                                        <a:solidFill>
                                          <a:srgbClr val="B00000"/>
                                        </a:solidFill>
                                        <a:latin typeface="Cambria Math" panose="02040503050406030204" pitchFamily="18" charset="0"/>
                                      </a:rPr>
                                    </m:ctrlPr>
                                  </m:sSupPr>
                                  <m:e>
                                    <m:r>
                                      <a:rPr lang="en-US" i="1">
                                        <a:solidFill>
                                          <a:srgbClr val="B00000"/>
                                        </a:solidFill>
                                        <a:latin typeface="Cambria Math" panose="02040503050406030204" pitchFamily="18" charset="0"/>
                                      </a:rPr>
                                      <m:t>𝑘</m:t>
                                    </m:r>
                                  </m:e>
                                  <m:sup>
                                    <m:r>
                                      <a:rPr lang="en-US" i="1">
                                        <a:solidFill>
                                          <a:srgbClr val="B00000"/>
                                        </a:solidFill>
                                        <a:latin typeface="Cambria Math" panose="02040503050406030204" pitchFamily="18" charset="0"/>
                                      </a:rPr>
                                      <m:t>∗</m:t>
                                    </m:r>
                                  </m:sup>
                                </m:sSup>
                                <m:r>
                                  <a:rPr lang="en-US" i="1" smtClean="0">
                                    <a:solidFill>
                                      <a:srgbClr val="B00000"/>
                                    </a:solidFill>
                                    <a:latin typeface="Cambria Math" panose="02040503050406030204" pitchFamily="18" charset="0"/>
                                    <a:ea typeface="Cambria Math" panose="02040503050406030204" pitchFamily="18" charset="0"/>
                                  </a:rPr>
                                  <m:t>≠</m:t>
                                </m:r>
                                <m:sSub>
                                  <m:sSubPr>
                                    <m:ctrlPr>
                                      <a:rPr lang="en-US" i="1">
                                        <a:solidFill>
                                          <a:srgbClr val="B00000"/>
                                        </a:solidFill>
                                        <a:latin typeface="Cambria Math" panose="02040503050406030204" pitchFamily="18" charset="0"/>
                                      </a:rPr>
                                    </m:ctrlPr>
                                  </m:sSubPr>
                                  <m:e>
                                    <m:r>
                                      <a:rPr lang="en-US" i="1">
                                        <a:solidFill>
                                          <a:srgbClr val="B00000"/>
                                        </a:solidFill>
                                        <a:latin typeface="Cambria Math" panose="02040503050406030204" pitchFamily="18" charset="0"/>
                                      </a:rPr>
                                      <m:t>𝑘</m:t>
                                    </m:r>
                                  </m:e>
                                  <m:sub>
                                    <m:r>
                                      <a:rPr lang="en-US" i="1">
                                        <a:solidFill>
                                          <a:srgbClr val="B00000"/>
                                        </a:solidFill>
                                        <a:latin typeface="Cambria Math" panose="02040503050406030204" pitchFamily="18" charset="0"/>
                                      </a:rPr>
                                      <m:t>0</m:t>
                                    </m:r>
                                  </m:sub>
                                </m:sSub>
                              </m:e>
                              <m:e>
                                <m:sSub>
                                  <m:sSubPr>
                                    <m:ctrlPr>
                                      <a:rPr lang="en-US" i="1">
                                        <a:solidFill>
                                          <a:srgbClr val="B00000"/>
                                        </a:solidFill>
                                        <a:latin typeface="Cambria Math" panose="02040503050406030204" pitchFamily="18" charset="0"/>
                                      </a:rPr>
                                    </m:ctrlPr>
                                  </m:sSubPr>
                                  <m:e>
                                    <m:r>
                                      <a:rPr lang="en-US" i="1">
                                        <a:solidFill>
                                          <a:srgbClr val="B00000"/>
                                        </a:solidFill>
                                        <a:latin typeface="Cambria Math" panose="02040503050406030204" pitchFamily="18" charset="0"/>
                                      </a:rPr>
                                      <m:t>𝐸</m:t>
                                    </m:r>
                                  </m:e>
                                  <m:sub>
                                    <m:sSup>
                                      <m:sSupPr>
                                        <m:ctrlPr>
                                          <a:rPr lang="en-US" i="1">
                                            <a:solidFill>
                                              <a:srgbClr val="B00000"/>
                                            </a:solidFill>
                                            <a:latin typeface="Cambria Math" panose="02040503050406030204" pitchFamily="18" charset="0"/>
                                          </a:rPr>
                                        </m:ctrlPr>
                                      </m:sSupPr>
                                      <m:e>
                                        <m:r>
                                          <a:rPr lang="en-US" i="1">
                                            <a:solidFill>
                                              <a:srgbClr val="B00000"/>
                                            </a:solidFill>
                                            <a:latin typeface="Cambria Math" panose="02040503050406030204" pitchFamily="18" charset="0"/>
                                          </a:rPr>
                                          <m:t>𝑘</m:t>
                                        </m:r>
                                      </m:e>
                                      <m:sup>
                                        <m:r>
                                          <a:rPr lang="en-US" i="1">
                                            <a:solidFill>
                                              <a:srgbClr val="B00000"/>
                                            </a:solidFill>
                                            <a:latin typeface="Cambria Math" panose="02040503050406030204" pitchFamily="18" charset="0"/>
                                          </a:rPr>
                                          <m:t>∗</m:t>
                                        </m:r>
                                      </m:sup>
                                    </m:sSup>
                                  </m:sub>
                                </m:sSub>
                                <m:r>
                                  <a:rPr lang="en-US" i="1">
                                    <a:solidFill>
                                      <a:srgbClr val="B00000"/>
                                    </a:solidFill>
                                    <a:latin typeface="Cambria Math" panose="02040503050406030204" pitchFamily="18" charset="0"/>
                                  </a:rPr>
                                  <m:t>∘</m:t>
                                </m:r>
                                <m:sSub>
                                  <m:sSubPr>
                                    <m:ctrlPr>
                                      <a:rPr lang="en-US">
                                        <a:solidFill>
                                          <a:srgbClr val="B00000"/>
                                        </a:solidFill>
                                        <a:latin typeface="Cambria Math" panose="02040503050406030204" pitchFamily="18" charset="0"/>
                                      </a:rPr>
                                    </m:ctrlPr>
                                  </m:sSubPr>
                                  <m:e>
                                    <m:r>
                                      <m:rPr>
                                        <m:sty m:val="p"/>
                                      </m:rPr>
                                      <a:rPr lang="en-US">
                                        <a:solidFill>
                                          <a:srgbClr val="B00000"/>
                                        </a:solidFill>
                                        <a:latin typeface="Cambria Math" panose="02040503050406030204" pitchFamily="18" charset="0"/>
                                      </a:rPr>
                                      <m:t>swap</m:t>
                                    </m:r>
                                  </m:e>
                                  <m:sub>
                                    <m:sSub>
                                      <m:sSubPr>
                                        <m:ctrlPr>
                                          <a:rPr lang="en-US" i="1">
                                            <a:solidFill>
                                              <a:srgbClr val="B00000"/>
                                            </a:solidFill>
                                            <a:latin typeface="Cambria Math" panose="02040503050406030204" pitchFamily="18" charset="0"/>
                                          </a:rPr>
                                        </m:ctrlPr>
                                      </m:sSubPr>
                                      <m:e>
                                        <m:r>
                                          <a:rPr lang="en-US" i="1">
                                            <a:solidFill>
                                              <a:srgbClr val="B00000"/>
                                            </a:solidFill>
                                            <a:latin typeface="Cambria Math" panose="02040503050406030204" pitchFamily="18" charset="0"/>
                                          </a:rPr>
                                          <m:t>𝑠</m:t>
                                        </m:r>
                                      </m:e>
                                      <m:sub>
                                        <m:r>
                                          <a:rPr lang="en-US" i="1">
                                            <a:solidFill>
                                              <a:srgbClr val="B00000"/>
                                            </a:solidFill>
                                            <a:latin typeface="Cambria Math" panose="02040503050406030204" pitchFamily="18" charset="0"/>
                                          </a:rPr>
                                          <m:t>0</m:t>
                                        </m:r>
                                      </m:sub>
                                    </m:sSub>
                                    <m:r>
                                      <a:rPr lang="en-US" i="1">
                                        <a:solidFill>
                                          <a:srgbClr val="B00000"/>
                                        </a:solidFill>
                                        <a:latin typeface="Cambria Math" panose="02040503050406030204" pitchFamily="18" charset="0"/>
                                      </a:rPr>
                                      <m:t>,</m:t>
                                    </m:r>
                                    <m:r>
                                      <a:rPr lang="en-US" b="0" i="1" smtClean="0">
                                        <a:solidFill>
                                          <a:srgbClr val="B00000"/>
                                        </a:solidFill>
                                        <a:latin typeface="Cambria Math" panose="02040503050406030204" pitchFamily="18" charset="0"/>
                                      </a:rPr>
                                      <m:t>   </m:t>
                                    </m:r>
                                    <m:sSub>
                                      <m:sSubPr>
                                        <m:ctrlPr>
                                          <a:rPr lang="en-US" i="1">
                                            <a:solidFill>
                                              <a:srgbClr val="B00000"/>
                                            </a:solidFill>
                                            <a:latin typeface="Cambria Math" panose="02040503050406030204" pitchFamily="18" charset="0"/>
                                          </a:rPr>
                                        </m:ctrlPr>
                                      </m:sSubPr>
                                      <m:e>
                                        <m:r>
                                          <a:rPr lang="en-US" i="1">
                                            <a:solidFill>
                                              <a:srgbClr val="B00000"/>
                                            </a:solidFill>
                                            <a:latin typeface="Cambria Math" panose="02040503050406030204" pitchFamily="18" charset="0"/>
                                          </a:rPr>
                                          <m:t>𝑠</m:t>
                                        </m:r>
                                      </m:e>
                                      <m:sub>
                                        <m:r>
                                          <a:rPr lang="en-US" i="1">
                                            <a:solidFill>
                                              <a:srgbClr val="B00000"/>
                                            </a:solidFill>
                                            <a:latin typeface="Cambria Math" panose="02040503050406030204" pitchFamily="18" charset="0"/>
                                          </a:rPr>
                                          <m:t>1</m:t>
                                        </m:r>
                                      </m:sub>
                                    </m:sSub>
                                  </m:sub>
                                </m:sSub>
                                <m:d>
                                  <m:dPr>
                                    <m:ctrlPr>
                                      <a:rPr lang="en-US" b="0" i="1" smtClean="0">
                                        <a:solidFill>
                                          <a:srgbClr val="B00000"/>
                                        </a:solidFill>
                                        <a:latin typeface="Cambria Math" panose="02040503050406030204" pitchFamily="18" charset="0"/>
                                      </a:rPr>
                                    </m:ctrlPr>
                                  </m:dPr>
                                  <m:e>
                                    <m:r>
                                      <a:rPr lang="en-US" b="0" i="1" smtClean="0">
                                        <a:solidFill>
                                          <a:srgbClr val="B00000"/>
                                        </a:solidFill>
                                        <a:latin typeface="Cambria Math" panose="02040503050406030204" pitchFamily="18" charset="0"/>
                                      </a:rPr>
                                      <m:t>𝑥</m:t>
                                    </m:r>
                                  </m:e>
                                </m:d>
                                <m:r>
                                  <a:rPr lang="en-US" b="0" i="1" smtClean="0">
                                    <a:solidFill>
                                      <a:srgbClr val="B00000"/>
                                    </a:solidFill>
                                    <a:latin typeface="Cambria Math" panose="02040503050406030204" pitchFamily="18" charset="0"/>
                                  </a:rPr>
                                  <m:t>      </m:t>
                                </m:r>
                                <m:r>
                                  <m:rPr>
                                    <m:sty m:val="p"/>
                                  </m:rPr>
                                  <a:rPr lang="en-US" b="0" i="0" smtClean="0">
                                    <a:solidFill>
                                      <a:srgbClr val="B00000"/>
                                    </a:solidFill>
                                    <a:latin typeface="Cambria Math" panose="02040503050406030204" pitchFamily="18" charset="0"/>
                                  </a:rPr>
                                  <m:t>if</m:t>
                                </m:r>
                                <m:r>
                                  <a:rPr lang="en-US" b="0" i="1" smtClean="0">
                                    <a:solidFill>
                                      <a:srgbClr val="B00000"/>
                                    </a:solidFill>
                                    <a:latin typeface="Cambria Math" panose="02040503050406030204" pitchFamily="18" charset="0"/>
                                  </a:rPr>
                                  <m:t> </m:t>
                                </m:r>
                                <m:sSup>
                                  <m:sSupPr>
                                    <m:ctrlPr>
                                      <a:rPr lang="en-US" i="1">
                                        <a:solidFill>
                                          <a:srgbClr val="B00000"/>
                                        </a:solidFill>
                                        <a:latin typeface="Cambria Math" panose="02040503050406030204" pitchFamily="18" charset="0"/>
                                      </a:rPr>
                                    </m:ctrlPr>
                                  </m:sSupPr>
                                  <m:e>
                                    <m:r>
                                      <a:rPr lang="en-US" i="1">
                                        <a:solidFill>
                                          <a:srgbClr val="B00000"/>
                                        </a:solidFill>
                                        <a:latin typeface="Cambria Math" panose="02040503050406030204" pitchFamily="18" charset="0"/>
                                      </a:rPr>
                                      <m:t>𝑘</m:t>
                                    </m:r>
                                  </m:e>
                                  <m:sup>
                                    <m:r>
                                      <a:rPr lang="en-US" i="1">
                                        <a:solidFill>
                                          <a:srgbClr val="B00000"/>
                                        </a:solidFill>
                                        <a:latin typeface="Cambria Math" panose="02040503050406030204" pitchFamily="18" charset="0"/>
                                      </a:rPr>
                                      <m:t>∗</m:t>
                                    </m:r>
                                  </m:sup>
                                </m:sSup>
                                <m:r>
                                  <a:rPr lang="en-US" b="0" i="1" smtClean="0">
                                    <a:solidFill>
                                      <a:srgbClr val="B00000"/>
                                    </a:solidFill>
                                    <a:latin typeface="Cambria Math" panose="02040503050406030204" pitchFamily="18" charset="0"/>
                                  </a:rPr>
                                  <m:t>=</m:t>
                                </m:r>
                                <m:sSub>
                                  <m:sSubPr>
                                    <m:ctrlPr>
                                      <a:rPr lang="en-US" i="1">
                                        <a:solidFill>
                                          <a:srgbClr val="B00000"/>
                                        </a:solidFill>
                                        <a:latin typeface="Cambria Math" panose="02040503050406030204" pitchFamily="18" charset="0"/>
                                      </a:rPr>
                                    </m:ctrlPr>
                                  </m:sSubPr>
                                  <m:e>
                                    <m:r>
                                      <a:rPr lang="en-US" i="1">
                                        <a:solidFill>
                                          <a:srgbClr val="B00000"/>
                                        </a:solidFill>
                                        <a:latin typeface="Cambria Math" panose="02040503050406030204" pitchFamily="18" charset="0"/>
                                      </a:rPr>
                                      <m:t>𝑘</m:t>
                                    </m:r>
                                  </m:e>
                                  <m:sub>
                                    <m:r>
                                      <a:rPr lang="en-US" i="1">
                                        <a:solidFill>
                                          <a:srgbClr val="B00000"/>
                                        </a:solidFill>
                                        <a:latin typeface="Cambria Math" panose="02040503050406030204" pitchFamily="18" charset="0"/>
                                      </a:rPr>
                                      <m:t>0</m:t>
                                    </m:r>
                                  </m:sub>
                                </m:sSub>
                              </m:e>
                            </m:eqArr>
                          </m:e>
                        </m:d>
                      </m:oMath>
                    </m:oMathPara>
                  </a14:m>
                  <a:endParaRPr lang="en-US" b="0" dirty="0">
                    <a:solidFill>
                      <a:srgbClr val="B00000"/>
                    </a:solidFill>
                  </a:endParaRPr>
                </a:p>
              </p:txBody>
            </p:sp>
          </mc:Choice>
          <mc:Fallback xmlns="">
            <p:sp>
              <p:nvSpPr>
                <p:cNvPr id="15" name="TextBox 14">
                  <a:extLst>
                    <a:ext uri="{FF2B5EF4-FFF2-40B4-BE49-F238E27FC236}">
                      <a16:creationId xmlns:a16="http://schemas.microsoft.com/office/drawing/2014/main" id="{AE4269AF-6433-7DB7-8CD1-D8923A0BEC72}"/>
                    </a:ext>
                  </a:extLst>
                </p:cNvPr>
                <p:cNvSpPr txBox="1">
                  <a:spLocks noRot="1" noChangeAspect="1" noMove="1" noResize="1" noEditPoints="1" noAdjustHandles="1" noChangeArrowheads="1" noChangeShapeType="1" noTextEdit="1"/>
                </p:cNvSpPr>
                <p:nvPr/>
              </p:nvSpPr>
              <p:spPr>
                <a:xfrm>
                  <a:off x="2671760" y="3627598"/>
                  <a:ext cx="5504662" cy="1100238"/>
                </a:xfrm>
                <a:prstGeom prst="rect">
                  <a:avLst/>
                </a:prstGeom>
                <a:blipFill>
                  <a:blip r:embed="rId8"/>
                  <a:stretch>
                    <a:fillRect l="-4368" t="-119540" b="-209195"/>
                  </a:stretch>
                </a:blipFill>
              </p:spPr>
              <p:txBody>
                <a:bodyPr/>
                <a:lstStyle/>
                <a:p>
                  <a:r>
                    <a:rPr lang="en-US">
                      <a:noFill/>
                    </a:rPr>
                    <a:t> </a:t>
                  </a:r>
                </a:p>
              </p:txBody>
            </p:sp>
          </mc:Fallback>
        </mc:AlternateContent>
        <p:cxnSp>
          <p:nvCxnSpPr>
            <p:cNvPr id="16" name="Straight Arrow Connector 15">
              <a:extLst>
                <a:ext uri="{FF2B5EF4-FFF2-40B4-BE49-F238E27FC236}">
                  <a16:creationId xmlns:a16="http://schemas.microsoft.com/office/drawing/2014/main" id="{E67AB62D-170A-006A-2343-A57068CFDB8E}"/>
                </a:ext>
              </a:extLst>
            </p:cNvPr>
            <p:cNvCxnSpPr>
              <a:cxnSpLocks/>
            </p:cNvCxnSpPr>
            <p:nvPr/>
          </p:nvCxnSpPr>
          <p:spPr>
            <a:xfrm>
              <a:off x="7909990" y="2464566"/>
              <a:ext cx="622624"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8124A80-748D-3E2A-F043-FCC602FF65C1}"/>
                    </a:ext>
                  </a:extLst>
                </p:cNvPr>
                <p:cNvSpPr txBox="1"/>
                <p:nvPr/>
              </p:nvSpPr>
              <p:spPr>
                <a:xfrm>
                  <a:off x="8532613" y="2295108"/>
                  <a:ext cx="864766" cy="439736"/>
                </a:xfrm>
                <a:prstGeom prst="rect">
                  <a:avLst/>
                </a:prstGeom>
                <a:noFill/>
                <a:ln>
                  <a:solidFill>
                    <a:schemeClr val="tx1"/>
                  </a:solidFill>
                </a:ln>
              </p:spPr>
              <p:txBody>
                <a:bodyPr wrap="square" rtlCol="0">
                  <a:spAutoFit/>
                </a:bodyPr>
                <a:lstStyle/>
                <a:p>
                  <a:pPr/>
                  <a14:m>
                    <m:oMathPara xmlns:m="http://schemas.openxmlformats.org/officeDocument/2006/math">
                      <m:oMath>
                        <m:d>
                          <m:dPr>
                            <m:begChr m:val="|"/>
                            <m:endChr m:val="⟩"/>
                            <m:ctrlPr>
                              <a:rPr lang="en-US" sz="2000" i="1">
                                <a:solidFill>
                                  <a:srgbClr val="B00000"/>
                                </a:solidFill>
                                <a:latin typeface="Cambria Math" panose="02040503050406030204" pitchFamily="18" charset="0"/>
                              </a:rPr>
                            </m:ctrlPr>
                          </m:dPr>
                          <m:e>
                            <m:sSup>
                              <m:sSupPr>
                                <m:ctrlPr>
                                  <a:rPr lang="en-US" sz="2000" i="1">
                                    <a:solidFill>
                                      <a:srgbClr val="B00000"/>
                                    </a:solidFill>
                                    <a:latin typeface="Cambria Math" panose="02040503050406030204" pitchFamily="18" charset="0"/>
                                  </a:rPr>
                                </m:ctrlPr>
                              </m:sSupPr>
                              <m:e>
                                <m:r>
                                  <a:rPr lang="en-US" sz="2000" i="1">
                                    <a:solidFill>
                                      <a:srgbClr val="B00000"/>
                                    </a:solidFill>
                                    <a:latin typeface="Cambria Math" panose="02040503050406030204" pitchFamily="18" charset="0"/>
                                  </a:rPr>
                                  <m:t>𝐸</m:t>
                                </m:r>
                              </m:e>
                              <m:sup>
                                <m:r>
                                  <a:rPr lang="en-US" sz="2000" i="1">
                                    <a:solidFill>
                                      <a:srgbClr val="B00000"/>
                                    </a:solidFill>
                                    <a:latin typeface="Cambria Math" panose="02040503050406030204" pitchFamily="18" charset="0"/>
                                  </a:rPr>
                                  <m:t>(</m:t>
                                </m:r>
                                <m:r>
                                  <a:rPr lang="en-US" sz="2000" b="0" i="1" smtClean="0">
                                    <a:solidFill>
                                      <a:srgbClr val="B00000"/>
                                    </a:solidFill>
                                    <a:latin typeface="Cambria Math" panose="02040503050406030204" pitchFamily="18" charset="0"/>
                                  </a:rPr>
                                  <m:t>𝑏</m:t>
                                </m:r>
                                <m:r>
                                  <a:rPr lang="en-US" sz="2000" i="1">
                                    <a:solidFill>
                                      <a:srgbClr val="B00000"/>
                                    </a:solidFill>
                                    <a:latin typeface="Cambria Math" panose="02040503050406030204" pitchFamily="18" charset="0"/>
                                  </a:rPr>
                                  <m:t>)</m:t>
                                </m:r>
                              </m:sup>
                            </m:sSup>
                          </m:e>
                        </m:d>
                      </m:oMath>
                    </m:oMathPara>
                  </a14:m>
                  <a:endParaRPr lang="en-US" sz="2000" dirty="0"/>
                </a:p>
              </p:txBody>
            </p:sp>
          </mc:Choice>
          <mc:Fallback xmlns="">
            <p:sp>
              <p:nvSpPr>
                <p:cNvPr id="17" name="TextBox 16">
                  <a:extLst>
                    <a:ext uri="{FF2B5EF4-FFF2-40B4-BE49-F238E27FC236}">
                      <a16:creationId xmlns:a16="http://schemas.microsoft.com/office/drawing/2014/main" id="{78124A80-748D-3E2A-F043-FCC602FF65C1}"/>
                    </a:ext>
                  </a:extLst>
                </p:cNvPr>
                <p:cNvSpPr txBox="1">
                  <a:spLocks noRot="1" noChangeAspect="1" noMove="1" noResize="1" noEditPoints="1" noAdjustHandles="1" noChangeArrowheads="1" noChangeShapeType="1" noTextEdit="1"/>
                </p:cNvSpPr>
                <p:nvPr/>
              </p:nvSpPr>
              <p:spPr>
                <a:xfrm>
                  <a:off x="8532613" y="2295108"/>
                  <a:ext cx="864766" cy="439736"/>
                </a:xfrm>
                <a:prstGeom prst="rect">
                  <a:avLst/>
                </a:prstGeom>
                <a:blipFill>
                  <a:blip r:embed="rId9"/>
                  <a:stretch>
                    <a:fillRect/>
                  </a:stretch>
                </a:blipFill>
                <a:ln>
                  <a:solidFill>
                    <a:schemeClr val="tx1"/>
                  </a:solidFill>
                </a:ln>
              </p:spPr>
              <p:txBody>
                <a:bodyPr/>
                <a:lstStyle/>
                <a:p>
                  <a:r>
                    <a:rPr lang="en-US">
                      <a:noFill/>
                    </a:rPr>
                    <a:t> </a:t>
                  </a:r>
                </a:p>
              </p:txBody>
            </p:sp>
          </mc:Fallback>
        </mc:AlternateContent>
        <p:cxnSp>
          <p:nvCxnSpPr>
            <p:cNvPr id="18" name="Straight Arrow Connector 17">
              <a:extLst>
                <a:ext uri="{FF2B5EF4-FFF2-40B4-BE49-F238E27FC236}">
                  <a16:creationId xmlns:a16="http://schemas.microsoft.com/office/drawing/2014/main" id="{EC7B0780-8E6D-6E33-268A-DBE6DBF16C9A}"/>
                </a:ext>
              </a:extLst>
            </p:cNvPr>
            <p:cNvCxnSpPr>
              <a:cxnSpLocks/>
            </p:cNvCxnSpPr>
            <p:nvPr/>
          </p:nvCxnSpPr>
          <p:spPr>
            <a:xfrm flipH="1">
              <a:off x="7909126" y="2617466"/>
              <a:ext cx="622624"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9" name="Straight Arrow Connector 18">
              <a:extLst>
                <a:ext uri="{FF2B5EF4-FFF2-40B4-BE49-F238E27FC236}">
                  <a16:creationId xmlns:a16="http://schemas.microsoft.com/office/drawing/2014/main" id="{FA485EE1-C362-4F0D-2599-3D81A7B1D32C}"/>
                </a:ext>
              </a:extLst>
            </p:cNvPr>
            <p:cNvCxnSpPr>
              <a:cxnSpLocks/>
            </p:cNvCxnSpPr>
            <p:nvPr/>
          </p:nvCxnSpPr>
          <p:spPr>
            <a:xfrm>
              <a:off x="7260828" y="3097305"/>
              <a:ext cx="0" cy="67597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79462173-B949-5FD8-C1D3-EE5B1865804C}"/>
                    </a:ext>
                  </a:extLst>
                </p:cNvPr>
                <p:cNvSpPr txBox="1"/>
                <p:nvPr/>
              </p:nvSpPr>
              <p:spPr>
                <a:xfrm>
                  <a:off x="7119481" y="3807706"/>
                  <a:ext cx="521072" cy="430887"/>
                </a:xfrm>
                <a:prstGeom prst="rect">
                  <a:avLst/>
                </a:prstGeom>
                <a:noFill/>
              </p:spPr>
              <p:txBody>
                <a:bodyPr wrap="square">
                  <a:spAutoFit/>
                </a:bodyPr>
                <a:lstStyle/>
                <a:p>
                  <a:pPr/>
                  <a14:m>
                    <m:oMathPara xmlns:m="http://schemas.openxmlformats.org/officeDocument/2006/math">
                      <m:oMath>
                        <m:r>
                          <a:rPr lang="en-US" sz="2200" i="1" smtClean="0">
                            <a:solidFill>
                              <a:schemeClr val="tx1"/>
                            </a:solidFill>
                            <a:latin typeface="Cambria Math" panose="02040503050406030204" pitchFamily="18" charset="0"/>
                          </a:rPr>
                          <m:t>𝑏</m:t>
                        </m:r>
                        <m:r>
                          <a:rPr lang="en-US" sz="2200" b="0" i="0" smtClean="0">
                            <a:solidFill>
                              <a:schemeClr val="tx1"/>
                            </a:solidFill>
                            <a:latin typeface="Cambria Math" panose="02040503050406030204" pitchFamily="18" charset="0"/>
                          </a:rPr>
                          <m:t>′</m:t>
                        </m:r>
                      </m:oMath>
                    </m:oMathPara>
                  </a14:m>
                  <a:endParaRPr lang="en-US" sz="2200" dirty="0">
                    <a:solidFill>
                      <a:schemeClr val="tx1"/>
                    </a:solidFill>
                  </a:endParaRPr>
                </a:p>
              </p:txBody>
            </p:sp>
          </mc:Choice>
          <mc:Fallback xmlns="">
            <p:sp>
              <p:nvSpPr>
                <p:cNvPr id="20" name="TextBox 19">
                  <a:extLst>
                    <a:ext uri="{FF2B5EF4-FFF2-40B4-BE49-F238E27FC236}">
                      <a16:creationId xmlns:a16="http://schemas.microsoft.com/office/drawing/2014/main" id="{79462173-B949-5FD8-C1D3-EE5B1865804C}"/>
                    </a:ext>
                  </a:extLst>
                </p:cNvPr>
                <p:cNvSpPr txBox="1">
                  <a:spLocks noRot="1" noChangeAspect="1" noMove="1" noResize="1" noEditPoints="1" noAdjustHandles="1" noChangeArrowheads="1" noChangeShapeType="1" noTextEdit="1"/>
                </p:cNvSpPr>
                <p:nvPr/>
              </p:nvSpPr>
              <p:spPr>
                <a:xfrm>
                  <a:off x="7119481" y="3807706"/>
                  <a:ext cx="521072" cy="430887"/>
                </a:xfrm>
                <a:prstGeom prst="rect">
                  <a:avLst/>
                </a:prstGeom>
                <a:blipFill>
                  <a:blip r:embed="rId10"/>
                  <a:stretch>
                    <a:fillRect/>
                  </a:stretch>
                </a:blipFill>
              </p:spPr>
              <p:txBody>
                <a:bodyPr/>
                <a:lstStyle/>
                <a:p>
                  <a:r>
                    <a:rPr lang="en-US">
                      <a:noFill/>
                    </a:rPr>
                    <a:t> </a:t>
                  </a:r>
                </a:p>
              </p:txBody>
            </p:sp>
          </mc:Fallback>
        </mc:AlternateContent>
      </p:grpSp>
      <p:sp>
        <p:nvSpPr>
          <p:cNvPr id="22" name="TextBox 21">
            <a:extLst>
              <a:ext uri="{FF2B5EF4-FFF2-40B4-BE49-F238E27FC236}">
                <a16:creationId xmlns:a16="http://schemas.microsoft.com/office/drawing/2014/main" id="{9AA6C419-FB1A-AA94-E348-B8916ACB3D64}"/>
              </a:ext>
            </a:extLst>
          </p:cNvPr>
          <p:cNvSpPr txBox="1"/>
          <p:nvPr/>
        </p:nvSpPr>
        <p:spPr>
          <a:xfrm>
            <a:off x="942371" y="3387531"/>
            <a:ext cx="1656810" cy="369332"/>
          </a:xfrm>
          <a:prstGeom prst="rect">
            <a:avLst/>
          </a:prstGeom>
          <a:noFill/>
        </p:spPr>
        <p:txBody>
          <a:bodyPr wrap="square">
            <a:spAutoFit/>
          </a:bodyPr>
          <a:lstStyle/>
          <a:p>
            <a:r>
              <a:rPr lang="en-US" sz="1800" dirty="0"/>
              <a:t>Phase 1</a:t>
            </a:r>
            <a:endParaRPr lang="en-US" dirty="0"/>
          </a:p>
        </p:txBody>
      </p:sp>
      <p:sp>
        <p:nvSpPr>
          <p:cNvPr id="23" name="TextBox 22">
            <a:extLst>
              <a:ext uri="{FF2B5EF4-FFF2-40B4-BE49-F238E27FC236}">
                <a16:creationId xmlns:a16="http://schemas.microsoft.com/office/drawing/2014/main" id="{069C68D5-FA01-DBF7-1665-5E1FE2F66A1A}"/>
              </a:ext>
            </a:extLst>
          </p:cNvPr>
          <p:cNvSpPr txBox="1"/>
          <p:nvPr/>
        </p:nvSpPr>
        <p:spPr>
          <a:xfrm>
            <a:off x="5930088" y="3346109"/>
            <a:ext cx="1656810" cy="369332"/>
          </a:xfrm>
          <a:prstGeom prst="rect">
            <a:avLst/>
          </a:prstGeom>
          <a:noFill/>
        </p:spPr>
        <p:txBody>
          <a:bodyPr wrap="square">
            <a:spAutoFit/>
          </a:bodyPr>
          <a:lstStyle/>
          <a:p>
            <a:r>
              <a:rPr lang="en-US" sz="1800" dirty="0"/>
              <a:t>Phase 2</a:t>
            </a:r>
            <a:endParaRPr lang="en-US" dirty="0"/>
          </a:p>
        </p:txBody>
      </p:sp>
      <p:grpSp>
        <p:nvGrpSpPr>
          <p:cNvPr id="25" name="Group 24">
            <a:extLst>
              <a:ext uri="{FF2B5EF4-FFF2-40B4-BE49-F238E27FC236}">
                <a16:creationId xmlns:a16="http://schemas.microsoft.com/office/drawing/2014/main" id="{BD178948-0490-EBC8-DDE3-27FCFF86650F}"/>
              </a:ext>
            </a:extLst>
          </p:cNvPr>
          <p:cNvGrpSpPr/>
          <p:nvPr/>
        </p:nvGrpSpPr>
        <p:grpSpPr>
          <a:xfrm>
            <a:off x="8405896" y="4580315"/>
            <a:ext cx="3481245" cy="1757088"/>
            <a:chOff x="8158992" y="4955277"/>
            <a:chExt cx="3481245" cy="1757088"/>
          </a:xfrm>
        </p:grpSpPr>
        <p:sp>
          <p:nvSpPr>
            <p:cNvPr id="26" name="Cloud 25">
              <a:extLst>
                <a:ext uri="{FF2B5EF4-FFF2-40B4-BE49-F238E27FC236}">
                  <a16:creationId xmlns:a16="http://schemas.microsoft.com/office/drawing/2014/main" id="{51E97FD7-81B7-2437-23FA-8951D5C4922E}"/>
                </a:ext>
              </a:extLst>
            </p:cNvPr>
            <p:cNvSpPr/>
            <p:nvPr/>
          </p:nvSpPr>
          <p:spPr>
            <a:xfrm>
              <a:off x="8158992" y="4955277"/>
              <a:ext cx="3481245" cy="1757088"/>
            </a:xfrm>
            <a:prstGeom prst="cloud">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07B61AA1-8D94-BDDA-7007-FDE140A87A65}"/>
                    </a:ext>
                  </a:extLst>
                </p:cNvPr>
                <p:cNvSpPr txBox="1"/>
                <p:nvPr/>
              </p:nvSpPr>
              <p:spPr>
                <a:xfrm>
                  <a:off x="8541623" y="5449454"/>
                  <a:ext cx="2781547" cy="763136"/>
                </a:xfrm>
                <a:prstGeom prst="rect">
                  <a:avLst/>
                </a:prstGeom>
                <a:noFill/>
              </p:spPr>
              <p:txBody>
                <a:bodyPr wrap="square" rtlCol="0">
                  <a:spAutoFit/>
                </a:bodyPr>
                <a:lstStyle/>
                <a:p>
                  <a14:m>
                    <m:oMath xmlns:m="http://schemas.openxmlformats.org/officeDocument/2006/math">
                      <m:r>
                        <a:rPr lang="en-US" sz="2200" i="1" dirty="0" smtClean="0">
                          <a:latin typeface="Cambria Math" panose="02040503050406030204" pitchFamily="18" charset="0"/>
                        </a:rPr>
                        <m:t>𝐸</m:t>
                      </m:r>
                    </m:oMath>
                  </a14:m>
                  <a:r>
                    <a:rPr lang="en-US" sz="2200" dirty="0"/>
                    <a:t> “resampled” at two points for some </a:t>
                  </a:r>
                  <a14:m>
                    <m:oMath xmlns:m="http://schemas.openxmlformats.org/officeDocument/2006/math">
                      <m:r>
                        <a:rPr lang="en-US" sz="2200" b="0" i="1" smtClean="0">
                          <a:latin typeface="Cambria Math" panose="02040503050406030204" pitchFamily="18" charset="0"/>
                        </a:rPr>
                        <m:t>𝑘</m:t>
                      </m:r>
                    </m:oMath>
                  </a14:m>
                  <a:r>
                    <a:rPr lang="en-US" sz="2200" dirty="0"/>
                    <a:t>?</a:t>
                  </a:r>
                </a:p>
              </p:txBody>
            </p:sp>
          </mc:Choice>
          <mc:Fallback xmlns="">
            <p:sp>
              <p:nvSpPr>
                <p:cNvPr id="27" name="TextBox 26">
                  <a:extLst>
                    <a:ext uri="{FF2B5EF4-FFF2-40B4-BE49-F238E27FC236}">
                      <a16:creationId xmlns:a16="http://schemas.microsoft.com/office/drawing/2014/main" id="{07B61AA1-8D94-BDDA-7007-FDE140A87A65}"/>
                    </a:ext>
                  </a:extLst>
                </p:cNvPr>
                <p:cNvSpPr txBox="1">
                  <a:spLocks noRot="1" noChangeAspect="1" noMove="1" noResize="1" noEditPoints="1" noAdjustHandles="1" noChangeArrowheads="1" noChangeShapeType="1" noTextEdit="1"/>
                </p:cNvSpPr>
                <p:nvPr/>
              </p:nvSpPr>
              <p:spPr>
                <a:xfrm>
                  <a:off x="8541623" y="5449454"/>
                  <a:ext cx="2781547" cy="763136"/>
                </a:xfrm>
                <a:prstGeom prst="rect">
                  <a:avLst/>
                </a:prstGeom>
                <a:blipFill>
                  <a:blip r:embed="rId11"/>
                  <a:stretch>
                    <a:fillRect l="-3182" t="-4918" r="-3182" b="-16393"/>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0EF87B74-EB76-2B23-D133-7EA4627B5257}"/>
                  </a:ext>
                </a:extLst>
              </p:cNvPr>
              <p:cNvSpPr txBox="1"/>
              <p:nvPr/>
            </p:nvSpPr>
            <p:spPr>
              <a:xfrm>
                <a:off x="5850230" y="3910896"/>
                <a:ext cx="1533832" cy="1292662"/>
              </a:xfrm>
              <a:prstGeom prst="rect">
                <a:avLst/>
              </a:prstGeom>
              <a:noFill/>
              <a:ln>
                <a:solidFill>
                  <a:schemeClr val="tx1"/>
                </a:solidFill>
              </a:ln>
            </p:spPr>
            <p:txBody>
              <a:bodyPr wrap="square" rtlCol="0">
                <a:spAutoFit/>
              </a:bodyPr>
              <a:lstStyle/>
              <a:p>
                <a:pPr/>
                <a14:m>
                  <m:oMathPara xmlns:m="http://schemas.openxmlformats.org/officeDocument/2006/math">
                    <m:oMathParaPr>
                      <m:jc m:val="left"/>
                    </m:oMathParaPr>
                    <m:oMath>
                      <m:r>
                        <a:rPr lang="en-US" sz="2800" i="1">
                          <a:latin typeface="Cambria Math" panose="02040503050406030204" pitchFamily="18" charset="0"/>
                          <a:ea typeface="Cambria Math" panose="02040503050406030204" pitchFamily="18" charset="0"/>
                        </a:rPr>
                        <m:t>𝒟</m:t>
                      </m:r>
                    </m:oMath>
                  </m:oMathPara>
                </a14:m>
                <a:endParaRPr lang="en-US" sz="2500" dirty="0"/>
              </a:p>
              <a:p>
                <a:endParaRPr lang="en-US" sz="2500" dirty="0"/>
              </a:p>
              <a:p>
                <a:endParaRPr lang="en-US" sz="2500" dirty="0"/>
              </a:p>
            </p:txBody>
          </p:sp>
        </mc:Choice>
        <mc:Fallback xmlns="">
          <p:sp>
            <p:nvSpPr>
              <p:cNvPr id="28" name="TextBox 27">
                <a:extLst>
                  <a:ext uri="{FF2B5EF4-FFF2-40B4-BE49-F238E27FC236}">
                    <a16:creationId xmlns:a16="http://schemas.microsoft.com/office/drawing/2014/main" id="{0EF87B74-EB76-2B23-D133-7EA4627B5257}"/>
                  </a:ext>
                </a:extLst>
              </p:cNvPr>
              <p:cNvSpPr txBox="1">
                <a:spLocks noRot="1" noChangeAspect="1" noMove="1" noResize="1" noEditPoints="1" noAdjustHandles="1" noChangeArrowheads="1" noChangeShapeType="1" noTextEdit="1"/>
              </p:cNvSpPr>
              <p:nvPr/>
            </p:nvSpPr>
            <p:spPr>
              <a:xfrm>
                <a:off x="5850230" y="3910896"/>
                <a:ext cx="1533832" cy="1292662"/>
              </a:xfrm>
              <a:prstGeom prst="rect">
                <a:avLst/>
              </a:prstGeom>
              <a:blipFill>
                <a:blip r:embed="rId12"/>
                <a:stretch>
                  <a:fillRect l="-2459"/>
                </a:stretch>
              </a:blipFill>
              <a:ln>
                <a:solidFill>
                  <a:schemeClr val="tx1"/>
                </a:solidFill>
              </a:ln>
            </p:spPr>
            <p:txBody>
              <a:bodyPr/>
              <a:lstStyle/>
              <a:p>
                <a:r>
                  <a:rPr lang="en-US">
                    <a:noFill/>
                  </a:rPr>
                  <a:t> </a:t>
                </a:r>
              </a:p>
            </p:txBody>
          </p:sp>
        </mc:Fallback>
      </mc:AlternateContent>
    </p:spTree>
    <p:extLst>
      <p:ext uri="{BB962C8B-B14F-4D97-AF65-F5344CB8AC3E}">
        <p14:creationId xmlns:p14="http://schemas.microsoft.com/office/powerpoint/2010/main" val="17805561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9FE79-D366-4B9E-A4F3-37C8CBA3A2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EE6E22-6FDB-BBFF-38FC-E33DDB45DDCD}"/>
              </a:ext>
            </a:extLst>
          </p:cNvPr>
          <p:cNvSpPr>
            <a:spLocks noGrp="1"/>
          </p:cNvSpPr>
          <p:nvPr>
            <p:ph type="title"/>
          </p:nvPr>
        </p:nvSpPr>
        <p:spPr/>
        <p:txBody>
          <a:bodyPr/>
          <a:lstStyle/>
          <a:p>
            <a:r>
              <a:rPr lang="en-DK" dirty="0"/>
              <a:t>LRW</a:t>
            </a:r>
          </a:p>
        </p:txBody>
      </p:sp>
      <p:sp>
        <p:nvSpPr>
          <p:cNvPr id="3" name="Text Placeholder 2">
            <a:extLst>
              <a:ext uri="{FF2B5EF4-FFF2-40B4-BE49-F238E27FC236}">
                <a16:creationId xmlns:a16="http://schemas.microsoft.com/office/drawing/2014/main" id="{5CCD7999-8540-9157-0CAF-4EF846F7E494}"/>
              </a:ext>
            </a:extLst>
          </p:cNvPr>
          <p:cNvSpPr>
            <a:spLocks noGrp="1"/>
          </p:cNvSpPr>
          <p:nvPr>
            <p:ph type="body" idx="1"/>
          </p:nvPr>
        </p:nvSpPr>
        <p:spPr/>
        <p:txBody>
          <a:bodyPr/>
          <a:lstStyle/>
          <a:p>
            <a:r>
              <a:rPr lang="en-GB" dirty="0"/>
              <a:t>P</a:t>
            </a:r>
            <a:r>
              <a:rPr lang="en-DK" dirty="0"/>
              <a:t>ost-quantum security for disk encryption</a:t>
            </a:r>
          </a:p>
        </p:txBody>
      </p:sp>
      <p:sp>
        <p:nvSpPr>
          <p:cNvPr id="4" name="Slide Number Placeholder 3">
            <a:extLst>
              <a:ext uri="{FF2B5EF4-FFF2-40B4-BE49-F238E27FC236}">
                <a16:creationId xmlns:a16="http://schemas.microsoft.com/office/drawing/2014/main" id="{21D0E82B-12D9-BBF2-81DB-659524BF9FF6}"/>
              </a:ext>
            </a:extLst>
          </p:cNvPr>
          <p:cNvSpPr>
            <a:spLocks noGrp="1"/>
          </p:cNvSpPr>
          <p:nvPr>
            <p:ph type="sldNum" sz="quarter" idx="12"/>
          </p:nvPr>
        </p:nvSpPr>
        <p:spPr/>
        <p:txBody>
          <a:bodyPr/>
          <a:lstStyle/>
          <a:p>
            <a:fld id="{29CA9D21-7259-944D-81B9-B1838266EDDF}" type="slidenum">
              <a:rPr lang="en-US" smtClean="0"/>
              <a:t>23</a:t>
            </a:fld>
            <a:endParaRPr lang="en-US"/>
          </a:p>
        </p:txBody>
      </p:sp>
    </p:spTree>
    <p:extLst>
      <p:ext uri="{BB962C8B-B14F-4D97-AF65-F5344CB8AC3E}">
        <p14:creationId xmlns:p14="http://schemas.microsoft.com/office/powerpoint/2010/main" val="9520846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88AF4-FA04-7522-0CDD-A4B016FE1D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E08855-0437-6A97-0D2A-5283A978F758}"/>
              </a:ext>
            </a:extLst>
          </p:cNvPr>
          <p:cNvSpPr>
            <a:spLocks noGrp="1"/>
          </p:cNvSpPr>
          <p:nvPr>
            <p:ph type="title"/>
          </p:nvPr>
        </p:nvSpPr>
        <p:spPr/>
        <p:txBody>
          <a:bodyPr/>
          <a:lstStyle/>
          <a:p>
            <a:r>
              <a:rPr lang="en-US" dirty="0"/>
              <a:t>LRW</a:t>
            </a:r>
          </a:p>
        </p:txBody>
      </p:sp>
      <p:sp>
        <p:nvSpPr>
          <p:cNvPr id="3" name="Content Placeholder 2">
            <a:extLst>
              <a:ext uri="{FF2B5EF4-FFF2-40B4-BE49-F238E27FC236}">
                <a16:creationId xmlns:a16="http://schemas.microsoft.com/office/drawing/2014/main" id="{32275B66-8177-A3AA-E10E-84A0EA052799}"/>
              </a:ext>
            </a:extLst>
          </p:cNvPr>
          <p:cNvSpPr>
            <a:spLocks noGrp="1"/>
          </p:cNvSpPr>
          <p:nvPr>
            <p:ph idx="1"/>
          </p:nvPr>
        </p:nvSpPr>
        <p:spPr>
          <a:xfrm>
            <a:off x="838200" y="1439056"/>
            <a:ext cx="10515600" cy="4737907"/>
          </a:xfrm>
        </p:spPr>
        <p:txBody>
          <a:bodyPr>
            <a:noAutofit/>
          </a:bodyPr>
          <a:lstStyle/>
          <a:p>
            <a:pPr>
              <a:lnSpc>
                <a:spcPct val="100000"/>
              </a:lnSpc>
            </a:pPr>
            <a:r>
              <a:rPr lang="en-US" dirty="0"/>
              <a:t>LRW Construction [</a:t>
            </a:r>
            <a:r>
              <a:rPr lang="en-US" dirty="0">
                <a:solidFill>
                  <a:srgbClr val="0000FF"/>
                </a:solidFill>
              </a:rPr>
              <a:t>LRW02</a:t>
            </a:r>
            <a:r>
              <a:rPr lang="en-US" dirty="0"/>
              <a:t>]</a:t>
            </a:r>
          </a:p>
          <a:p>
            <a:pPr marL="0" indent="0">
              <a:lnSpc>
                <a:spcPct val="100000"/>
              </a:lnSpc>
              <a:spcBef>
                <a:spcPts val="1500"/>
              </a:spcBef>
              <a:buNone/>
            </a:pPr>
            <a:endParaRPr lang="en-US" dirty="0"/>
          </a:p>
          <a:p>
            <a:pPr>
              <a:lnSpc>
                <a:spcPct val="150000"/>
              </a:lnSpc>
            </a:pPr>
            <a:r>
              <a:rPr lang="en-US" dirty="0"/>
              <a:t>Classical Security of LRW</a:t>
            </a:r>
            <a:r>
              <a:rPr lang="zh-CN" altLang="en-US" dirty="0"/>
              <a:t> </a:t>
            </a:r>
            <a:r>
              <a:rPr lang="en-US" altLang="zh-CN" dirty="0"/>
              <a:t>in the ICM (Tight)</a:t>
            </a:r>
            <a:endParaRPr lang="en-US" dirty="0"/>
          </a:p>
          <a:p>
            <a:pPr>
              <a:lnSpc>
                <a:spcPct val="100000"/>
              </a:lnSpc>
            </a:pPr>
            <a:endParaRPr lang="en-US" dirty="0"/>
          </a:p>
          <a:p>
            <a:pPr marL="0" indent="0">
              <a:lnSpc>
                <a:spcPct val="100000"/>
              </a:lnSpc>
              <a:buNone/>
            </a:pPr>
            <a:endParaRPr lang="en-US" dirty="0">
              <a:solidFill>
                <a:srgbClr val="B00000"/>
              </a:solidFill>
            </a:endParaRPr>
          </a:p>
          <a:p>
            <a:pPr>
              <a:lnSpc>
                <a:spcPct val="100000"/>
              </a:lnSpc>
            </a:pPr>
            <a:endParaRPr lang="en-US" dirty="0"/>
          </a:p>
          <a:p>
            <a:pPr>
              <a:lnSpc>
                <a:spcPct val="100000"/>
              </a:lnSpc>
            </a:pPr>
            <a:endParaRPr lang="en-US" dirty="0"/>
          </a:p>
          <a:p>
            <a:pPr>
              <a:lnSpc>
                <a:spcPct val="100000"/>
              </a:lnSpc>
            </a:pPr>
            <a:endParaRPr lang="en-US" dirty="0"/>
          </a:p>
          <a:p>
            <a:pPr marL="0" indent="0">
              <a:lnSpc>
                <a:spcPct val="100000"/>
              </a:lnSpc>
              <a:buNone/>
            </a:pPr>
            <a:endParaRPr lang="en-US" dirty="0"/>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CBC7E75-91E3-1C68-9F80-B1C24D1CEB87}"/>
                  </a:ext>
                </a:extLst>
              </p:cNvPr>
              <p:cNvSpPr txBox="1"/>
              <p:nvPr/>
            </p:nvSpPr>
            <p:spPr>
              <a:xfrm>
                <a:off x="1604104" y="2027722"/>
                <a:ext cx="9153475" cy="607026"/>
              </a:xfrm>
              <a:prstGeom prst="rect">
                <a:avLst/>
              </a:prstGeom>
              <a:solidFill>
                <a:schemeClr val="tx2">
                  <a:lumMod val="10000"/>
                  <a:lumOff val="90000"/>
                </a:schemeClr>
              </a:solidFill>
            </p:spPr>
            <p:txBody>
              <a:bodyPr wrap="square" rtlCol="0">
                <a:spAutoFit/>
              </a:bodyPr>
              <a:lstStyle/>
              <a:p>
                <a:pPr/>
                <a14:m>
                  <m:oMathPara xmlns:m="http://schemas.openxmlformats.org/officeDocument/2006/math">
                    <m:oMath>
                      <m:sSubSup>
                        <m:sSubSupPr>
                          <m:ctrlPr>
                            <a:rPr lang="en-US" sz="2500" b="0" i="0" smtClean="0">
                              <a:latin typeface="Cambria Math" panose="02040503050406030204" pitchFamily="18" charset="0"/>
                            </a:rPr>
                          </m:ctrlPr>
                        </m:sSubSupPr>
                        <m:e>
                          <m:r>
                            <m:rPr>
                              <m:sty m:val="p"/>
                            </m:rPr>
                            <a:rPr lang="en-US" sz="2500" b="0" i="0" smtClean="0">
                              <a:latin typeface="Cambria Math" panose="02040503050406030204" pitchFamily="18" charset="0"/>
                            </a:rPr>
                            <m:t>LRW</m:t>
                          </m:r>
                        </m:e>
                        <m:sub>
                          <m:r>
                            <a:rPr lang="en-US" sz="2500" b="0" i="1" smtClean="0">
                              <a:latin typeface="Cambria Math" panose="02040503050406030204" pitchFamily="18" charset="0"/>
                            </a:rPr>
                            <m:t>𝑘</m:t>
                          </m:r>
                          <m:r>
                            <a:rPr lang="en-US" sz="2500" b="0" i="1" smtClean="0">
                              <a:latin typeface="Cambria Math" panose="02040503050406030204" pitchFamily="18" charset="0"/>
                            </a:rPr>
                            <m:t>,</m:t>
                          </m:r>
                          <m:sSup>
                            <m:sSupPr>
                              <m:ctrlPr>
                                <a:rPr lang="en-US" sz="2500" b="0" i="1" smtClean="0">
                                  <a:latin typeface="Cambria Math" panose="02040503050406030204" pitchFamily="18" charset="0"/>
                                </a:rPr>
                              </m:ctrlPr>
                            </m:sSupPr>
                            <m:e>
                              <m:r>
                                <a:rPr lang="en-US" sz="2500" b="0" i="1" smtClean="0">
                                  <a:latin typeface="Cambria Math" panose="02040503050406030204" pitchFamily="18" charset="0"/>
                                </a:rPr>
                                <m:t>𝑘</m:t>
                              </m:r>
                            </m:e>
                            <m:sup>
                              <m:r>
                                <a:rPr lang="en-US" sz="2500" b="0" i="1" smtClean="0">
                                  <a:latin typeface="Cambria Math" panose="02040503050406030204" pitchFamily="18" charset="0"/>
                                </a:rPr>
                                <m:t>′</m:t>
                              </m:r>
                            </m:sup>
                          </m:sSup>
                        </m:sub>
                        <m:sup>
                          <m:r>
                            <a:rPr lang="en-US" sz="2500" b="0" i="1" smtClean="0">
                              <a:latin typeface="Cambria Math" panose="02040503050406030204" pitchFamily="18" charset="0"/>
                            </a:rPr>
                            <m:t>𝐸</m:t>
                          </m:r>
                          <m:r>
                            <a:rPr lang="en-US" sz="2500" b="0" i="1" smtClean="0">
                              <a:latin typeface="Cambria Math" panose="02040503050406030204" pitchFamily="18" charset="0"/>
                            </a:rPr>
                            <m:t>,</m:t>
                          </m:r>
                          <m:r>
                            <a:rPr lang="en-US" sz="2500" b="0" i="1" smtClean="0">
                              <a:latin typeface="Cambria Math" panose="02040503050406030204" pitchFamily="18" charset="0"/>
                            </a:rPr>
                            <m:t>ℎ</m:t>
                          </m:r>
                        </m:sup>
                      </m:sSubSup>
                      <m:d>
                        <m:dPr>
                          <m:ctrlPr>
                            <a:rPr lang="en-US" sz="2500" b="0" i="1" smtClean="0">
                              <a:latin typeface="Cambria Math" panose="02040503050406030204" pitchFamily="18" charset="0"/>
                              <a:ea typeface="Cambria Math" panose="02040503050406030204" pitchFamily="18" charset="0"/>
                            </a:rPr>
                          </m:ctrlPr>
                        </m:dPr>
                        <m:e>
                          <m:r>
                            <a:rPr lang="en-US" sz="2500" b="0" i="1" smtClean="0">
                              <a:latin typeface="Cambria Math" panose="02040503050406030204" pitchFamily="18" charset="0"/>
                              <a:ea typeface="Cambria Math" panose="02040503050406030204" pitchFamily="18" charset="0"/>
                            </a:rPr>
                            <m:t>𝜏</m:t>
                          </m:r>
                          <m:r>
                            <a:rPr lang="en-US" sz="2500" b="0" i="1" smtClean="0">
                              <a:latin typeface="Cambria Math" panose="02040503050406030204" pitchFamily="18" charset="0"/>
                            </a:rPr>
                            <m:t>,</m:t>
                          </m:r>
                          <m:r>
                            <a:rPr lang="en-US" sz="2500" b="0" i="1" smtClean="0">
                              <a:latin typeface="Cambria Math" panose="02040503050406030204" pitchFamily="18" charset="0"/>
                            </a:rPr>
                            <m:t>𝑥</m:t>
                          </m:r>
                        </m:e>
                      </m:d>
                      <m:r>
                        <a:rPr lang="en-US" sz="2500" b="0" i="1" smtClean="0">
                          <a:latin typeface="Cambria Math" panose="02040503050406030204" pitchFamily="18" charset="0"/>
                        </a:rPr>
                        <m:t>=</m:t>
                      </m:r>
                      <m:sSub>
                        <m:sSubPr>
                          <m:ctrlPr>
                            <a:rPr lang="en-US" sz="2500" b="0" i="1" smtClean="0">
                              <a:latin typeface="Cambria Math" panose="02040503050406030204" pitchFamily="18" charset="0"/>
                            </a:rPr>
                          </m:ctrlPr>
                        </m:sSubPr>
                        <m:e>
                          <m:r>
                            <a:rPr lang="en-US" sz="2500" b="0" i="1" smtClean="0">
                              <a:latin typeface="Cambria Math" panose="02040503050406030204" pitchFamily="18" charset="0"/>
                            </a:rPr>
                            <m:t>𝐸</m:t>
                          </m:r>
                        </m:e>
                        <m:sub>
                          <m:r>
                            <a:rPr lang="en-US" sz="2500" b="0" i="1" smtClean="0">
                              <a:latin typeface="Cambria Math" panose="02040503050406030204" pitchFamily="18" charset="0"/>
                            </a:rPr>
                            <m:t>𝑘</m:t>
                          </m:r>
                        </m:sub>
                      </m:sSub>
                      <m:r>
                        <a:rPr lang="en-US" sz="2500" b="0" i="1" smtClean="0">
                          <a:latin typeface="Cambria Math" panose="02040503050406030204" pitchFamily="18" charset="0"/>
                        </a:rPr>
                        <m:t>(</m:t>
                      </m:r>
                      <m:r>
                        <a:rPr lang="en-US" sz="2500" b="0" i="1" smtClean="0">
                          <a:latin typeface="Cambria Math" panose="02040503050406030204" pitchFamily="18" charset="0"/>
                        </a:rPr>
                        <m:t>𝑥</m:t>
                      </m:r>
                      <m:r>
                        <m:rPr>
                          <m:nor/>
                        </m:rPr>
                        <a:rPr lang="en-US" sz="2500" b="0" i="0" smtClean="0">
                          <a:latin typeface="Cambria Math" panose="02040503050406030204" pitchFamily="18" charset="0"/>
                        </a:rPr>
                        <m:t> </m:t>
                      </m:r>
                      <m:r>
                        <m:rPr>
                          <m:nor/>
                        </m:rPr>
                        <a:rPr lang="en-US" sz="2500" i="0">
                          <a:latin typeface="Cambria Math" panose="02040503050406030204" pitchFamily="18" charset="0"/>
                          <a:ea typeface="Cambria Math" panose="02040503050406030204" pitchFamily="18" charset="0"/>
                        </a:rPr>
                        <m:t>⊕</m:t>
                      </m:r>
                      <m:r>
                        <a:rPr lang="en-US" sz="2500" b="0" i="1" smtClean="0">
                          <a:latin typeface="Cambria Math" panose="02040503050406030204" pitchFamily="18" charset="0"/>
                          <a:ea typeface="Cambria Math" panose="02040503050406030204" pitchFamily="18" charset="0"/>
                        </a:rPr>
                        <m:t> </m:t>
                      </m:r>
                      <m:sSub>
                        <m:sSubPr>
                          <m:ctrlPr>
                            <a:rPr lang="en-US" sz="2500" b="0" i="1" smtClean="0">
                              <a:latin typeface="Cambria Math" panose="02040503050406030204" pitchFamily="18" charset="0"/>
                              <a:ea typeface="Cambria Math" panose="02040503050406030204" pitchFamily="18" charset="0"/>
                            </a:rPr>
                          </m:ctrlPr>
                        </m:sSubPr>
                        <m:e>
                          <m:r>
                            <a:rPr lang="en-US" sz="2500" b="0" i="1" smtClean="0">
                              <a:latin typeface="Cambria Math" panose="02040503050406030204" pitchFamily="18" charset="0"/>
                              <a:ea typeface="Cambria Math" panose="02040503050406030204" pitchFamily="18" charset="0"/>
                            </a:rPr>
                            <m:t>ℎ</m:t>
                          </m:r>
                        </m:e>
                        <m:sub>
                          <m:sSup>
                            <m:sSupPr>
                              <m:ctrlPr>
                                <a:rPr lang="en-US" sz="2500" b="0" i="1" smtClean="0">
                                  <a:latin typeface="Cambria Math" panose="02040503050406030204" pitchFamily="18" charset="0"/>
                                  <a:ea typeface="Cambria Math" panose="02040503050406030204" pitchFamily="18" charset="0"/>
                                </a:rPr>
                              </m:ctrlPr>
                            </m:sSupPr>
                            <m:e>
                              <m:r>
                                <a:rPr lang="en-US" sz="2500" b="0" i="1" smtClean="0">
                                  <a:latin typeface="Cambria Math" panose="02040503050406030204" pitchFamily="18" charset="0"/>
                                  <a:ea typeface="Cambria Math" panose="02040503050406030204" pitchFamily="18" charset="0"/>
                                </a:rPr>
                                <m:t>𝑘</m:t>
                              </m:r>
                            </m:e>
                            <m:sup>
                              <m:r>
                                <a:rPr lang="en-US" sz="2500" b="0" i="1" smtClean="0">
                                  <a:latin typeface="Cambria Math" panose="02040503050406030204" pitchFamily="18" charset="0"/>
                                  <a:ea typeface="Cambria Math" panose="02040503050406030204" pitchFamily="18" charset="0"/>
                                </a:rPr>
                                <m:t>′</m:t>
                              </m:r>
                            </m:sup>
                          </m:sSup>
                        </m:sub>
                      </m:sSub>
                      <m:r>
                        <a:rPr lang="en-US" sz="2500" b="0" i="1" smtClean="0">
                          <a:latin typeface="Cambria Math" panose="02040503050406030204" pitchFamily="18" charset="0"/>
                          <a:ea typeface="Cambria Math" panose="02040503050406030204" pitchFamily="18" charset="0"/>
                        </a:rPr>
                        <m:t>(</m:t>
                      </m:r>
                      <m:r>
                        <a:rPr lang="en-US" sz="2500" i="1">
                          <a:latin typeface="Cambria Math" panose="02040503050406030204" pitchFamily="18" charset="0"/>
                          <a:ea typeface="Cambria Math" panose="02040503050406030204" pitchFamily="18" charset="0"/>
                        </a:rPr>
                        <m:t>𝜏</m:t>
                      </m:r>
                      <m:r>
                        <a:rPr lang="en-US" sz="2500" b="0" i="1" smtClean="0">
                          <a:latin typeface="Cambria Math" panose="02040503050406030204" pitchFamily="18" charset="0"/>
                          <a:ea typeface="Cambria Math" panose="02040503050406030204" pitchFamily="18" charset="0"/>
                        </a:rPr>
                        <m:t>))</m:t>
                      </m:r>
                      <m:r>
                        <m:rPr>
                          <m:nor/>
                        </m:rPr>
                        <a:rPr lang="en-US" sz="2500" i="0" smtClean="0">
                          <a:latin typeface="Cambria Math" panose="02040503050406030204" pitchFamily="18" charset="0"/>
                          <a:ea typeface="Cambria Math" panose="02040503050406030204" pitchFamily="18" charset="0"/>
                        </a:rPr>
                        <m:t>⊕</m:t>
                      </m:r>
                      <m:r>
                        <a:rPr lang="en-US" sz="2500" b="0" i="1" smtClean="0">
                          <a:latin typeface="Cambria Math" panose="02040503050406030204" pitchFamily="18" charset="0"/>
                          <a:ea typeface="Cambria Math" panose="02040503050406030204" pitchFamily="18" charset="0"/>
                        </a:rPr>
                        <m:t> </m:t>
                      </m:r>
                      <m:sSub>
                        <m:sSubPr>
                          <m:ctrlPr>
                            <a:rPr lang="en-US" sz="2500" b="0" i="1" smtClean="0">
                              <a:latin typeface="Cambria Math" panose="02040503050406030204" pitchFamily="18" charset="0"/>
                              <a:ea typeface="Cambria Math" panose="02040503050406030204" pitchFamily="18" charset="0"/>
                            </a:rPr>
                          </m:ctrlPr>
                        </m:sSubPr>
                        <m:e>
                          <m:r>
                            <a:rPr lang="en-US" sz="2500" b="0" i="1" smtClean="0">
                              <a:latin typeface="Cambria Math" panose="02040503050406030204" pitchFamily="18" charset="0"/>
                              <a:ea typeface="Cambria Math" panose="02040503050406030204" pitchFamily="18" charset="0"/>
                            </a:rPr>
                            <m:t>ℎ</m:t>
                          </m:r>
                        </m:e>
                        <m:sub>
                          <m:sSup>
                            <m:sSupPr>
                              <m:ctrlPr>
                                <a:rPr lang="en-US" sz="2500" b="0" i="1" smtClean="0">
                                  <a:latin typeface="Cambria Math" panose="02040503050406030204" pitchFamily="18" charset="0"/>
                                  <a:ea typeface="Cambria Math" panose="02040503050406030204" pitchFamily="18" charset="0"/>
                                </a:rPr>
                              </m:ctrlPr>
                            </m:sSupPr>
                            <m:e>
                              <m:r>
                                <a:rPr lang="en-US" sz="2500" b="0" i="1" smtClean="0">
                                  <a:latin typeface="Cambria Math" panose="02040503050406030204" pitchFamily="18" charset="0"/>
                                  <a:ea typeface="Cambria Math" panose="02040503050406030204" pitchFamily="18" charset="0"/>
                                </a:rPr>
                                <m:t>𝑘</m:t>
                              </m:r>
                            </m:e>
                            <m:sup>
                              <m:r>
                                <a:rPr lang="en-US" sz="2500" b="0" i="1" smtClean="0">
                                  <a:latin typeface="Cambria Math" panose="02040503050406030204" pitchFamily="18" charset="0"/>
                                  <a:ea typeface="Cambria Math" panose="02040503050406030204" pitchFamily="18" charset="0"/>
                                </a:rPr>
                                <m:t>′</m:t>
                              </m:r>
                            </m:sup>
                          </m:sSup>
                        </m:sub>
                      </m:sSub>
                      <m:r>
                        <a:rPr lang="en-US" sz="2500" b="0" i="1" smtClean="0">
                          <a:latin typeface="Cambria Math" panose="02040503050406030204" pitchFamily="18" charset="0"/>
                          <a:ea typeface="Cambria Math" panose="02040503050406030204" pitchFamily="18" charset="0"/>
                        </a:rPr>
                        <m:t>(</m:t>
                      </m:r>
                      <m:r>
                        <a:rPr lang="en-US" sz="2500" i="1">
                          <a:latin typeface="Cambria Math" panose="02040503050406030204" pitchFamily="18" charset="0"/>
                          <a:ea typeface="Cambria Math" panose="02040503050406030204" pitchFamily="18" charset="0"/>
                        </a:rPr>
                        <m:t>𝜏</m:t>
                      </m:r>
                      <m:r>
                        <a:rPr lang="en-US" sz="2500" b="0" i="1" smtClean="0">
                          <a:latin typeface="Cambria Math" panose="02040503050406030204" pitchFamily="18" charset="0"/>
                          <a:ea typeface="Cambria Math" panose="02040503050406030204" pitchFamily="18" charset="0"/>
                        </a:rPr>
                        <m:t>)</m:t>
                      </m:r>
                    </m:oMath>
                  </m:oMathPara>
                </a14:m>
                <a:endParaRPr lang="en-US" sz="2500" dirty="0"/>
              </a:p>
            </p:txBody>
          </p:sp>
        </mc:Choice>
        <mc:Fallback xmlns="">
          <p:sp>
            <p:nvSpPr>
              <p:cNvPr id="6" name="TextBox 5">
                <a:extLst>
                  <a:ext uri="{FF2B5EF4-FFF2-40B4-BE49-F238E27FC236}">
                    <a16:creationId xmlns:a16="http://schemas.microsoft.com/office/drawing/2014/main" id="{ACBC7E75-91E3-1C68-9F80-B1C24D1CEB87}"/>
                  </a:ext>
                </a:extLst>
              </p:cNvPr>
              <p:cNvSpPr txBox="1">
                <a:spLocks noRot="1" noChangeAspect="1" noMove="1" noResize="1" noEditPoints="1" noAdjustHandles="1" noChangeArrowheads="1" noChangeShapeType="1" noTextEdit="1"/>
              </p:cNvSpPr>
              <p:nvPr/>
            </p:nvSpPr>
            <p:spPr>
              <a:xfrm>
                <a:off x="1604104" y="2027722"/>
                <a:ext cx="9153475" cy="607026"/>
              </a:xfrm>
              <a:prstGeom prst="rect">
                <a:avLst/>
              </a:prstGeom>
              <a:blipFill>
                <a:blip r:embed="rId4"/>
                <a:stretch>
                  <a:fillRect b="-408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E3A7FF90-DAE7-9DB1-88E4-BF85A72BD31B}"/>
                  </a:ext>
                </a:extLst>
              </p:cNvPr>
              <p:cNvSpPr txBox="1"/>
              <p:nvPr/>
            </p:nvSpPr>
            <p:spPr>
              <a:xfrm>
                <a:off x="1604104" y="3398390"/>
                <a:ext cx="9153476" cy="1070871"/>
              </a:xfrm>
              <a:prstGeom prst="rect">
                <a:avLst/>
              </a:prstGeom>
              <a:solidFill>
                <a:schemeClr val="tx2">
                  <a:lumMod val="10000"/>
                  <a:lumOff val="90000"/>
                </a:schemeClr>
              </a:solidFill>
            </p:spPr>
            <p:txBody>
              <a:bodyPr wrap="square" rtlCol="0">
                <a:spAutoFit/>
              </a:bodyPr>
              <a:lstStyle/>
              <a:p>
                <a:pPr lvl="1"/>
                <a:r>
                  <a:rPr lang="en-US" sz="2500" b="0" dirty="0"/>
                  <a:t>Let </a:t>
                </a:r>
                <a14:m>
                  <m:oMath xmlns:m="http://schemas.openxmlformats.org/officeDocument/2006/math">
                    <m:r>
                      <a:rPr lang="en-US" sz="2500" b="0" i="1" smtClean="0">
                        <a:latin typeface="Cambria Math" panose="02040503050406030204" pitchFamily="18" charset="0"/>
                      </a:rPr>
                      <m:t>ℎ</m:t>
                    </m:r>
                  </m:oMath>
                </a14:m>
                <a:r>
                  <a:rPr lang="zh-CN" altLang="en-US" sz="2500" dirty="0"/>
                  <a:t> </a:t>
                </a:r>
                <a:r>
                  <a:rPr lang="en-US" altLang="zh-CN" sz="2500" dirty="0"/>
                  <a:t>be an XOR universal hash family. Then </a:t>
                </a:r>
              </a:p>
              <a:p>
                <a:pPr lvl="1">
                  <a:lnSpc>
                    <a:spcPct val="150000"/>
                  </a:lnSpc>
                </a:pPr>
                <a14:m>
                  <m:oMathPara xmlns:m="http://schemas.openxmlformats.org/officeDocument/2006/math">
                    <m:oMath>
                      <m:sSubSup>
                        <m:sSubSupPr>
                          <m:ctrlPr>
                            <a:rPr lang="en-US" sz="2400">
                              <a:latin typeface="Cambria Math" panose="02040503050406030204" pitchFamily="18" charset="0"/>
                            </a:rPr>
                          </m:ctrlPr>
                        </m:sSubSupPr>
                        <m:e>
                          <m:r>
                            <m:rPr>
                              <m:sty m:val="p"/>
                            </m:rPr>
                            <a:rPr lang="en-US" sz="2400">
                              <a:latin typeface="Cambria Math" panose="02040503050406030204" pitchFamily="18" charset="0"/>
                            </a:rPr>
                            <m:t>Adv</m:t>
                          </m:r>
                        </m:e>
                        <m:sub>
                          <m:r>
                            <m:rPr>
                              <m:sty m:val="p"/>
                            </m:rPr>
                            <a:rPr lang="en-US" sz="2400">
                              <a:latin typeface="Cambria Math" panose="02040503050406030204" pitchFamily="18" charset="0"/>
                            </a:rPr>
                            <m:t>LRW</m:t>
                          </m:r>
                        </m:sub>
                        <m:sup>
                          <m:r>
                            <m:rPr>
                              <m:sty m:val="p"/>
                            </m:rPr>
                            <a:rPr lang="en-US" sz="2400">
                              <a:latin typeface="Cambria Math" panose="02040503050406030204" pitchFamily="18" charset="0"/>
                            </a:rPr>
                            <m:t>SPRP</m:t>
                          </m:r>
                        </m:sup>
                      </m:sSubSup>
                      <m:d>
                        <m:dPr>
                          <m:ctrlPr>
                            <a:rPr lang="en-US" sz="2400" i="1">
                              <a:latin typeface="Cambria Math" panose="02040503050406030204" pitchFamily="18" charset="0"/>
                            </a:rPr>
                          </m:ctrlPr>
                        </m:dPr>
                        <m:e>
                          <m:sSub>
                            <m:sSubPr>
                              <m:ctrlPr>
                                <a:rPr lang="en-US" sz="2400">
                                  <a:latin typeface="Cambria Math" panose="02040503050406030204" pitchFamily="18" charset="0"/>
                                </a:rPr>
                              </m:ctrlPr>
                            </m:sSubPr>
                            <m:e>
                              <m:r>
                                <a:rPr lang="en-US" sz="2400">
                                  <a:latin typeface="Cambria Math" panose="02040503050406030204" pitchFamily="18" charset="0"/>
                                </a:rPr>
                                <m:t>𝑞</m:t>
                              </m:r>
                            </m:e>
                            <m:sub>
                              <m:r>
                                <m:rPr>
                                  <m:sty m:val="p"/>
                                </m:rPr>
                                <a:rPr lang="en-US" sz="2400">
                                  <a:latin typeface="Cambria Math" panose="02040503050406030204" pitchFamily="18" charset="0"/>
                                </a:rPr>
                                <m:t>LRW</m:t>
                              </m:r>
                            </m:sub>
                          </m:sSub>
                          <m:r>
                            <a:rPr 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𝐸</m:t>
                              </m:r>
                            </m:sub>
                          </m:sSub>
                        </m:e>
                      </m:d>
                      <m:r>
                        <a:rPr lang="en-US" sz="2400">
                          <a:latin typeface="Cambria Math" panose="02040503050406030204" pitchFamily="18" charset="0"/>
                        </a:rPr>
                        <m:t>≤</m:t>
                      </m:r>
                      <m:sSubSup>
                        <m:sSubSupPr>
                          <m:ctrlPr>
                            <a:rPr lang="en-US" sz="2400">
                              <a:latin typeface="Cambria Math" panose="02040503050406030204" pitchFamily="18" charset="0"/>
                            </a:rPr>
                          </m:ctrlPr>
                        </m:sSubSupPr>
                        <m:e>
                          <m:r>
                            <a:rPr lang="en-US" sz="2400">
                              <a:latin typeface="Cambria Math" panose="02040503050406030204" pitchFamily="18" charset="0"/>
                            </a:rPr>
                            <m:t>𝑞</m:t>
                          </m:r>
                        </m:e>
                        <m:sub>
                          <m:r>
                            <m:rPr>
                              <m:sty m:val="p"/>
                            </m:rPr>
                            <a:rPr lang="en-US" sz="2400">
                              <a:latin typeface="Cambria Math" panose="02040503050406030204" pitchFamily="18" charset="0"/>
                            </a:rPr>
                            <m:t>LRW</m:t>
                          </m:r>
                        </m:sub>
                        <m:sup>
                          <m:r>
                            <a:rPr lang="en-US" sz="2400">
                              <a:latin typeface="Cambria Math" panose="02040503050406030204" pitchFamily="18" charset="0"/>
                            </a:rPr>
                            <m:t>2</m:t>
                          </m:r>
                        </m:sup>
                      </m:sSubSup>
                      <m:r>
                        <a:rPr lang="en-US" sz="2400">
                          <a:latin typeface="Cambria Math" panose="02040503050406030204" pitchFamily="18" charset="0"/>
                        </a:rPr>
                        <m:t>⋅</m:t>
                      </m:r>
                      <m:sSup>
                        <m:sSupPr>
                          <m:ctrlPr>
                            <a:rPr lang="en-US" sz="2400">
                              <a:latin typeface="Cambria Math" panose="02040503050406030204" pitchFamily="18" charset="0"/>
                            </a:rPr>
                          </m:ctrlPr>
                        </m:sSupPr>
                        <m:e>
                          <m:r>
                            <a:rPr lang="en-US" sz="2400">
                              <a:latin typeface="Cambria Math" panose="02040503050406030204" pitchFamily="18" charset="0"/>
                            </a:rPr>
                            <m:t>2</m:t>
                          </m:r>
                        </m:e>
                        <m:sup>
                          <m:r>
                            <a:rPr lang="en-US" sz="2400">
                              <a:latin typeface="Cambria Math" panose="02040503050406030204" pitchFamily="18" charset="0"/>
                            </a:rPr>
                            <m:t>−</m:t>
                          </m:r>
                          <m:r>
                            <a:rPr lang="en-US" sz="2400">
                              <a:latin typeface="Cambria Math" panose="02040503050406030204" pitchFamily="18" charset="0"/>
                            </a:rPr>
                            <m:t>𝑛</m:t>
                          </m:r>
                        </m:sup>
                      </m:sSup>
                      <m:r>
                        <a:rPr 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𝐸</m:t>
                          </m:r>
                        </m:sub>
                      </m:sSub>
                      <m:r>
                        <a:rPr lang="en-US" sz="2400">
                          <a:latin typeface="Cambria Math" panose="02040503050406030204" pitchFamily="18" charset="0"/>
                        </a:rPr>
                        <m:t>⋅</m:t>
                      </m:r>
                      <m:sSup>
                        <m:sSupPr>
                          <m:ctrlPr>
                            <a:rPr lang="en-US" sz="2400">
                              <a:latin typeface="Cambria Math" panose="02040503050406030204" pitchFamily="18" charset="0"/>
                            </a:rPr>
                          </m:ctrlPr>
                        </m:sSupPr>
                        <m:e>
                          <m:r>
                            <a:rPr lang="en-US" sz="2400">
                              <a:latin typeface="Cambria Math" panose="02040503050406030204" pitchFamily="18" charset="0"/>
                            </a:rPr>
                            <m:t>2</m:t>
                          </m:r>
                        </m:e>
                        <m:sup>
                          <m:r>
                            <a:rPr lang="en-US" sz="2400">
                              <a:latin typeface="Cambria Math" panose="02040503050406030204" pitchFamily="18" charset="0"/>
                            </a:rPr>
                            <m:t>−</m:t>
                          </m:r>
                          <m:r>
                            <a:rPr lang="en-US" sz="2400">
                              <a:latin typeface="Cambria Math" panose="02040503050406030204" pitchFamily="18" charset="0"/>
                            </a:rPr>
                            <m:t>𝑚</m:t>
                          </m:r>
                        </m:sup>
                      </m:sSup>
                      <m:r>
                        <a:rPr lang="en-US" sz="2400">
                          <a:latin typeface="Cambria Math" panose="02040503050406030204" pitchFamily="18" charset="0"/>
                        </a:rPr>
                        <m:t>.</m:t>
                      </m:r>
                    </m:oMath>
                  </m:oMathPara>
                </a14:m>
                <a:endParaRPr lang="en-US" sz="2400" dirty="0">
                  <a:latin typeface="Cambria Math" panose="02040503050406030204" pitchFamily="18" charset="0"/>
                </a:endParaRPr>
              </a:p>
            </p:txBody>
          </p:sp>
        </mc:Choice>
        <mc:Fallback xmlns="">
          <p:sp>
            <p:nvSpPr>
              <p:cNvPr id="7" name="TextBox 6">
                <a:extLst>
                  <a:ext uri="{FF2B5EF4-FFF2-40B4-BE49-F238E27FC236}">
                    <a16:creationId xmlns:a16="http://schemas.microsoft.com/office/drawing/2014/main" id="{E3A7FF90-DAE7-9DB1-88E4-BF85A72BD31B}"/>
                  </a:ext>
                </a:extLst>
              </p:cNvPr>
              <p:cNvSpPr txBox="1">
                <a:spLocks noRot="1" noChangeAspect="1" noMove="1" noResize="1" noEditPoints="1" noAdjustHandles="1" noChangeArrowheads="1" noChangeShapeType="1" noTextEdit="1"/>
              </p:cNvSpPr>
              <p:nvPr/>
            </p:nvSpPr>
            <p:spPr>
              <a:xfrm>
                <a:off x="1604104" y="3398390"/>
                <a:ext cx="9153476" cy="1070871"/>
              </a:xfrm>
              <a:prstGeom prst="rect">
                <a:avLst/>
              </a:prstGeom>
              <a:blipFill>
                <a:blip r:embed="rId5"/>
                <a:stretch>
                  <a:fillRect t="-4706"/>
                </a:stretch>
              </a:blipFill>
            </p:spPr>
            <p:txBody>
              <a:bodyPr/>
              <a:lstStyle/>
              <a:p>
                <a:r>
                  <a:rPr lang="en-US">
                    <a:noFill/>
                  </a:rPr>
                  <a:t> </a:t>
                </a:r>
              </a:p>
            </p:txBody>
          </p:sp>
        </mc:Fallback>
      </mc:AlternateContent>
      <p:sp>
        <p:nvSpPr>
          <p:cNvPr id="11" name="Slide Number Placeholder 10">
            <a:extLst>
              <a:ext uri="{FF2B5EF4-FFF2-40B4-BE49-F238E27FC236}">
                <a16:creationId xmlns:a16="http://schemas.microsoft.com/office/drawing/2014/main" id="{72580677-7408-BE32-C2A9-7260D199F595}"/>
              </a:ext>
            </a:extLst>
          </p:cNvPr>
          <p:cNvSpPr>
            <a:spLocks noGrp="1"/>
          </p:cNvSpPr>
          <p:nvPr>
            <p:ph type="sldNum" sz="quarter" idx="12"/>
          </p:nvPr>
        </p:nvSpPr>
        <p:spPr/>
        <p:txBody>
          <a:bodyPr/>
          <a:lstStyle/>
          <a:p>
            <a:fld id="{29CA9D21-7259-944D-81B9-B1838266EDDF}" type="slidenum">
              <a:rPr lang="en-US" smtClean="0"/>
              <a:t>24</a:t>
            </a:fld>
            <a:endParaRPr lang="en-US"/>
          </a:p>
        </p:txBody>
      </p:sp>
    </p:spTree>
    <p:extLst>
      <p:ext uri="{BB962C8B-B14F-4D97-AF65-F5344CB8AC3E}">
        <p14:creationId xmlns:p14="http://schemas.microsoft.com/office/powerpoint/2010/main" val="24502396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FB0A2-C023-FF09-A810-80A041DC29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127FAD-829C-6E6D-874E-E29CAB547FC6}"/>
              </a:ext>
            </a:extLst>
          </p:cNvPr>
          <p:cNvSpPr>
            <a:spLocks noGrp="1"/>
          </p:cNvSpPr>
          <p:nvPr>
            <p:ph type="title"/>
          </p:nvPr>
        </p:nvSpPr>
        <p:spPr/>
        <p:txBody>
          <a:bodyPr/>
          <a:lstStyle/>
          <a:p>
            <a:r>
              <a:rPr lang="en-US" dirty="0"/>
              <a:t>LRW</a:t>
            </a:r>
          </a:p>
        </p:txBody>
      </p:sp>
      <p:sp>
        <p:nvSpPr>
          <p:cNvPr id="3" name="Content Placeholder 2">
            <a:extLst>
              <a:ext uri="{FF2B5EF4-FFF2-40B4-BE49-F238E27FC236}">
                <a16:creationId xmlns:a16="http://schemas.microsoft.com/office/drawing/2014/main" id="{D5C034D4-74A0-BC79-E5FD-E8E382A1B788}"/>
              </a:ext>
            </a:extLst>
          </p:cNvPr>
          <p:cNvSpPr>
            <a:spLocks noGrp="1"/>
          </p:cNvSpPr>
          <p:nvPr>
            <p:ph idx="1"/>
          </p:nvPr>
        </p:nvSpPr>
        <p:spPr>
          <a:xfrm>
            <a:off x="838200" y="1439056"/>
            <a:ext cx="10515600" cy="4737907"/>
          </a:xfrm>
        </p:spPr>
        <p:txBody>
          <a:bodyPr>
            <a:noAutofit/>
          </a:bodyPr>
          <a:lstStyle/>
          <a:p>
            <a:pPr>
              <a:lnSpc>
                <a:spcPct val="100000"/>
              </a:lnSpc>
            </a:pPr>
            <a:r>
              <a:rPr lang="en-US" dirty="0"/>
              <a:t>LRW Construction [</a:t>
            </a:r>
            <a:r>
              <a:rPr lang="en-US" dirty="0">
                <a:solidFill>
                  <a:srgbClr val="0000FF"/>
                </a:solidFill>
              </a:rPr>
              <a:t>LRW02</a:t>
            </a:r>
            <a:r>
              <a:rPr lang="en-US" dirty="0"/>
              <a:t>]</a:t>
            </a:r>
          </a:p>
          <a:p>
            <a:pPr marL="0" indent="0">
              <a:lnSpc>
                <a:spcPct val="100000"/>
              </a:lnSpc>
              <a:spcBef>
                <a:spcPts val="1500"/>
              </a:spcBef>
              <a:buNone/>
            </a:pPr>
            <a:endParaRPr lang="en-US" dirty="0"/>
          </a:p>
          <a:p>
            <a:pPr>
              <a:lnSpc>
                <a:spcPct val="150000"/>
              </a:lnSpc>
            </a:pPr>
            <a:r>
              <a:rPr lang="en-US" dirty="0"/>
              <a:t>Classical Security of LRW</a:t>
            </a:r>
            <a:r>
              <a:rPr lang="zh-CN" altLang="en-US" dirty="0"/>
              <a:t> </a:t>
            </a:r>
            <a:r>
              <a:rPr lang="en-US" altLang="zh-CN" dirty="0"/>
              <a:t>in the ICM (Tight)</a:t>
            </a:r>
            <a:endParaRPr lang="en-US" dirty="0"/>
          </a:p>
          <a:p>
            <a:pPr>
              <a:lnSpc>
                <a:spcPct val="100000"/>
              </a:lnSpc>
            </a:pPr>
            <a:endParaRPr lang="en-US" dirty="0"/>
          </a:p>
          <a:p>
            <a:pPr>
              <a:lnSpc>
                <a:spcPct val="150000"/>
              </a:lnSpc>
            </a:pPr>
            <a:endParaRPr lang="en-US" dirty="0"/>
          </a:p>
          <a:p>
            <a:pPr>
              <a:lnSpc>
                <a:spcPct val="100000"/>
              </a:lnSpc>
            </a:pPr>
            <a:r>
              <a:rPr lang="en-US" dirty="0">
                <a:solidFill>
                  <a:srgbClr val="B00000"/>
                </a:solidFill>
              </a:rPr>
              <a:t>Post-Quantum Security of LRW in the QICM</a:t>
            </a:r>
          </a:p>
          <a:p>
            <a:pPr>
              <a:lnSpc>
                <a:spcPct val="100000"/>
              </a:lnSpc>
            </a:pPr>
            <a:endParaRPr lang="en-US" dirty="0"/>
          </a:p>
          <a:p>
            <a:pPr>
              <a:lnSpc>
                <a:spcPct val="100000"/>
              </a:lnSpc>
            </a:pPr>
            <a:endParaRPr lang="en-US" dirty="0"/>
          </a:p>
          <a:p>
            <a:pPr>
              <a:lnSpc>
                <a:spcPct val="100000"/>
              </a:lnSpc>
            </a:pPr>
            <a:endParaRPr lang="en-US" dirty="0"/>
          </a:p>
          <a:p>
            <a:pPr marL="0" indent="0">
              <a:lnSpc>
                <a:spcPct val="100000"/>
              </a:lnSpc>
              <a:buNone/>
            </a:pPr>
            <a:endParaRPr lang="en-US"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6A26C70-FD70-049C-8C01-3042A787F64C}"/>
                  </a:ext>
                </a:extLst>
              </p:cNvPr>
              <p:cNvSpPr txBox="1"/>
              <p:nvPr/>
            </p:nvSpPr>
            <p:spPr>
              <a:xfrm>
                <a:off x="1604104" y="5418944"/>
                <a:ext cx="9153475" cy="1068626"/>
              </a:xfrm>
              <a:prstGeom prst="rect">
                <a:avLst/>
              </a:prstGeom>
              <a:solidFill>
                <a:schemeClr val="tx2">
                  <a:lumMod val="10000"/>
                  <a:lumOff val="90000"/>
                </a:schemeClr>
              </a:solidFill>
            </p:spPr>
            <p:txBody>
              <a:bodyPr wrap="square" rtlCol="0">
                <a:spAutoFit/>
              </a:bodyPr>
              <a:lstStyle/>
              <a:p>
                <a:pPr/>
                <a14:m>
                  <m:oMathPara xmlns:m="http://schemas.openxmlformats.org/officeDocument/2006/math">
                    <m:oMathParaPr>
                      <m:jc m:val="left"/>
                    </m:oMathParaPr>
                    <m:oMath>
                      <m:sSubSup>
                        <m:sSubSupPr>
                          <m:ctrlPr>
                            <a:rPr lang="en-US" sz="2400">
                              <a:latin typeface="Cambria Math" panose="02040503050406030204" pitchFamily="18" charset="0"/>
                            </a:rPr>
                          </m:ctrlPr>
                        </m:sSubSupPr>
                        <m:e>
                          <m:r>
                            <m:rPr>
                              <m:sty m:val="p"/>
                            </m:rPr>
                            <a:rPr lang="en-US" sz="2400">
                              <a:latin typeface="Cambria Math" panose="02040503050406030204" pitchFamily="18" charset="0"/>
                            </a:rPr>
                            <m:t>Adv</m:t>
                          </m:r>
                        </m:e>
                        <m:sub>
                          <m:r>
                            <m:rPr>
                              <m:sty m:val="p"/>
                            </m:rPr>
                            <a:rPr lang="en-US" sz="2400" b="0" i="0" smtClean="0">
                              <a:latin typeface="Cambria Math" panose="02040503050406030204" pitchFamily="18" charset="0"/>
                            </a:rPr>
                            <m:t>LRW</m:t>
                          </m:r>
                        </m:sub>
                        <m:sup>
                          <m:r>
                            <m:rPr>
                              <m:sty m:val="p"/>
                            </m:rPr>
                            <a:rPr lang="en-US" sz="2400">
                              <a:latin typeface="Cambria Math" panose="02040503050406030204" pitchFamily="18" charset="0"/>
                            </a:rPr>
                            <m:t>SPRP</m:t>
                          </m:r>
                        </m:sup>
                      </m:sSubSup>
                      <m:d>
                        <m:dPr>
                          <m:ctrlPr>
                            <a:rPr lang="en-US" sz="2400" i="1">
                              <a:latin typeface="Cambria Math" panose="02040503050406030204" pitchFamily="18" charset="0"/>
                            </a:rPr>
                          </m:ctrlPr>
                        </m:dPr>
                        <m:e>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𝐶</m:t>
                              </m:r>
                            </m:sub>
                          </m:sSub>
                          <m:r>
                            <a:rPr lang="en-US" sz="2400" i="1">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𝑄</m:t>
                              </m:r>
                            </m:sub>
                          </m:sSub>
                        </m:e>
                      </m:d>
                      <m:r>
                        <a:rPr lang="zh-CN" altLang="en-US" sz="2400">
                          <a:latin typeface="Cambria Math" panose="02040503050406030204" pitchFamily="18" charset="0"/>
                        </a:rPr>
                        <m:t>≤</m:t>
                      </m:r>
                      <m:r>
                        <a:rPr lang="en-US" altLang="zh-CN" sz="2400" b="0" i="1" smtClean="0">
                          <a:latin typeface="Cambria Math" panose="02040503050406030204" pitchFamily="18" charset="0"/>
                        </a:rPr>
                        <m:t>6</m:t>
                      </m:r>
                      <m:sSubSup>
                        <m:sSubSupPr>
                          <m:ctrlPr>
                            <a:rPr lang="en-US" sz="2400">
                              <a:latin typeface="Cambria Math" panose="02040503050406030204" pitchFamily="18" charset="0"/>
                            </a:rPr>
                          </m:ctrlPr>
                        </m:sSubSupPr>
                        <m:e>
                          <m:r>
                            <a:rPr lang="en-US" sz="2400">
                              <a:latin typeface="Cambria Math" panose="02040503050406030204" pitchFamily="18" charset="0"/>
                            </a:rPr>
                            <m:t>𝑞</m:t>
                          </m:r>
                        </m:e>
                        <m:sub>
                          <m:r>
                            <a:rPr lang="en-US" sz="2400" b="0" i="1" smtClean="0">
                              <a:latin typeface="Cambria Math" panose="02040503050406030204" pitchFamily="18" charset="0"/>
                            </a:rPr>
                            <m:t>𝐶</m:t>
                          </m:r>
                        </m:sub>
                        <m:sup>
                          <m:r>
                            <a:rPr lang="en-US" sz="2400">
                              <a:latin typeface="Cambria Math" panose="02040503050406030204" pitchFamily="18" charset="0"/>
                            </a:rPr>
                            <m:t>2</m:t>
                          </m:r>
                        </m:sup>
                      </m:sSubSup>
                      <m:r>
                        <a:rPr lang="en-US" sz="2400">
                          <a:latin typeface="Cambria Math" panose="02040503050406030204" pitchFamily="18" charset="0"/>
                        </a:rPr>
                        <m:t>⋅</m:t>
                      </m:r>
                      <m:sSup>
                        <m:sSupPr>
                          <m:ctrlPr>
                            <a:rPr lang="en-US" sz="2400">
                              <a:latin typeface="Cambria Math" panose="02040503050406030204" pitchFamily="18" charset="0"/>
                            </a:rPr>
                          </m:ctrlPr>
                        </m:sSupPr>
                        <m:e>
                          <m:r>
                            <a:rPr lang="en-US" sz="2400">
                              <a:latin typeface="Cambria Math" panose="02040503050406030204" pitchFamily="18" charset="0"/>
                            </a:rPr>
                            <m:t>2</m:t>
                          </m:r>
                        </m:e>
                        <m:sup>
                          <m:r>
                            <a:rPr lang="en-US" sz="2400">
                              <a:latin typeface="Cambria Math" panose="02040503050406030204" pitchFamily="18" charset="0"/>
                            </a:rPr>
                            <m:t>−</m:t>
                          </m:r>
                          <m:r>
                            <a:rPr lang="en-US" sz="2400" i="1">
                              <a:latin typeface="Cambria Math" panose="02040503050406030204" pitchFamily="18" charset="0"/>
                            </a:rPr>
                            <m:t>𝑛</m:t>
                          </m:r>
                        </m:sup>
                      </m:sSup>
                      <m:r>
                        <a:rPr lang="en-US" altLang="zh-CN" sz="2400" b="0" i="1" smtClean="0">
                          <a:latin typeface="Cambria Math" panose="02040503050406030204" pitchFamily="18" charset="0"/>
                        </a:rPr>
                        <m:t>+</m:t>
                      </m:r>
                      <m:r>
                        <a:rPr lang="en-US" sz="2400">
                          <a:latin typeface="Cambria Math" panose="02040503050406030204" pitchFamily="18" charset="0"/>
                        </a:rPr>
                        <m:t>4</m:t>
                      </m:r>
                      <m:d>
                        <m:dPr>
                          <m:ctrlPr>
                            <a:rPr lang="en-US" sz="2400" i="1">
                              <a:latin typeface="Cambria Math" panose="02040503050406030204" pitchFamily="18" charset="0"/>
                            </a:rPr>
                          </m:ctrlPr>
                        </m:dPr>
                        <m:e>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𝐶</m:t>
                              </m:r>
                            </m:sub>
                          </m:sSub>
                          <m:rad>
                            <m:radPr>
                              <m:degHide m:val="on"/>
                              <m:ctrlPr>
                                <a:rPr lang="en-US" sz="2400" i="1">
                                  <a:latin typeface="Cambria Math" panose="02040503050406030204" pitchFamily="18" charset="0"/>
                                </a:rPr>
                              </m:ctrlPr>
                            </m:radPr>
                            <m:deg/>
                            <m:e>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𝑄</m:t>
                                  </m:r>
                                </m:sub>
                              </m:sSub>
                            </m:e>
                          </m:rad>
                          <m:r>
                            <a:rPr 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𝑄</m:t>
                              </m:r>
                            </m:sub>
                          </m:sSub>
                          <m:rad>
                            <m:radPr>
                              <m:degHide m:val="on"/>
                              <m:ctrlPr>
                                <a:rPr lang="en-US" sz="2400" i="1">
                                  <a:latin typeface="Cambria Math" panose="02040503050406030204" pitchFamily="18" charset="0"/>
                                </a:rPr>
                              </m:ctrlPr>
                            </m:radPr>
                            <m:deg/>
                            <m:e>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𝐶</m:t>
                                  </m:r>
                                </m:sub>
                              </m:sSub>
                            </m:e>
                          </m:rad>
                        </m:e>
                      </m:d>
                      <m:r>
                        <a:rPr lang="en-US" sz="2400">
                          <a:latin typeface="Cambria Math" panose="02040503050406030204" pitchFamily="18" charset="0"/>
                        </a:rPr>
                        <m:t>⋅</m:t>
                      </m:r>
                      <m:sSup>
                        <m:sSupPr>
                          <m:ctrlPr>
                            <a:rPr lang="en-US" sz="2400">
                              <a:latin typeface="Cambria Math" panose="02040503050406030204" pitchFamily="18" charset="0"/>
                            </a:rPr>
                          </m:ctrlPr>
                        </m:sSupPr>
                        <m:e>
                          <m:r>
                            <a:rPr lang="en-US" sz="2400">
                              <a:latin typeface="Cambria Math" panose="02040503050406030204" pitchFamily="18" charset="0"/>
                            </a:rPr>
                            <m:t>2</m:t>
                          </m:r>
                        </m:e>
                        <m:sup>
                          <m:r>
                            <a:rPr lang="en-US" sz="2400">
                              <a:latin typeface="Cambria Math" panose="02040503050406030204" pitchFamily="18" charset="0"/>
                            </a:rPr>
                            <m:t>−</m:t>
                          </m:r>
                          <m:d>
                            <m:dPr>
                              <m:ctrlPr>
                                <a:rPr lang="en-US" sz="2400">
                                  <a:latin typeface="Cambria Math" panose="02040503050406030204" pitchFamily="18" charset="0"/>
                                </a:rPr>
                              </m:ctrlPr>
                            </m:dPr>
                            <m:e>
                              <m:r>
                                <a:rPr lang="en-US" sz="2400">
                                  <a:latin typeface="Cambria Math" panose="02040503050406030204" pitchFamily="18" charset="0"/>
                                </a:rPr>
                                <m:t>𝑚</m:t>
                              </m:r>
                              <m:r>
                                <a:rPr lang="en-US" sz="2400">
                                  <a:latin typeface="Cambria Math" panose="02040503050406030204" pitchFamily="18" charset="0"/>
                                </a:rPr>
                                <m:t>+</m:t>
                              </m:r>
                              <m:r>
                                <a:rPr lang="en-US" sz="2400">
                                  <a:latin typeface="Cambria Math" panose="02040503050406030204" pitchFamily="18" charset="0"/>
                                </a:rPr>
                                <m:t>𝑛</m:t>
                              </m:r>
                            </m:e>
                          </m:d>
                          <m:r>
                            <m:rPr>
                              <m:lit/>
                            </m:rPr>
                            <a:rPr lang="en-US" sz="2400">
                              <a:latin typeface="Cambria Math" panose="02040503050406030204" pitchFamily="18" charset="0"/>
                            </a:rPr>
                            <m:t>/</m:t>
                          </m:r>
                          <m:r>
                            <a:rPr lang="en-US" sz="2400">
                              <a:latin typeface="Cambria Math" panose="02040503050406030204" pitchFamily="18" charset="0"/>
                            </a:rPr>
                            <m:t>2</m:t>
                          </m:r>
                        </m:sup>
                      </m:sSup>
                    </m:oMath>
                  </m:oMathPara>
                </a14:m>
                <a:endParaRPr lang="en-US" sz="2400" dirty="0">
                  <a:latin typeface="Cambria Math" panose="02040503050406030204" pitchFamily="18" charset="0"/>
                </a:endParaRPr>
              </a:p>
              <a:p>
                <a:pPr/>
                <a14:m>
                  <m:oMathPara xmlns:m="http://schemas.openxmlformats.org/officeDocument/2006/math">
                    <m:oMathParaPr>
                      <m:jc m:val="left"/>
                    </m:oMathParaPr>
                    <m:oMath>
                      <m:sSubSup>
                        <m:sSubSupPr>
                          <m:ctrlPr>
                            <a:rPr lang="en-US" sz="2400">
                              <a:latin typeface="Cambria Math" panose="02040503050406030204" pitchFamily="18" charset="0"/>
                            </a:rPr>
                          </m:ctrlPr>
                        </m:sSubSupPr>
                        <m:e>
                          <m:r>
                            <m:rPr>
                              <m:sty m:val="p"/>
                            </m:rPr>
                            <a:rPr lang="en-US" sz="2400">
                              <a:latin typeface="Cambria Math" panose="02040503050406030204" pitchFamily="18" charset="0"/>
                            </a:rPr>
                            <m:t>Adv</m:t>
                          </m:r>
                        </m:e>
                        <m:sub>
                          <m:r>
                            <m:rPr>
                              <m:sty m:val="p"/>
                            </m:rPr>
                            <a:rPr lang="en-US" sz="2400">
                              <a:latin typeface="Cambria Math" panose="02040503050406030204" pitchFamily="18" charset="0"/>
                            </a:rPr>
                            <m:t>LRW</m:t>
                          </m:r>
                        </m:sub>
                        <m:sup>
                          <m:r>
                            <m:rPr>
                              <m:sty m:val="p"/>
                            </m:rPr>
                            <a:rPr lang="en-US" sz="2400">
                              <a:latin typeface="Cambria Math" panose="02040503050406030204" pitchFamily="18" charset="0"/>
                            </a:rPr>
                            <m:t>SPRP</m:t>
                          </m:r>
                        </m:sup>
                      </m:sSubSup>
                      <m:d>
                        <m:dPr>
                          <m:ctrlPr>
                            <a:rPr lang="en-US" sz="2400" i="1">
                              <a:latin typeface="Cambria Math" panose="02040503050406030204" pitchFamily="18" charset="0"/>
                            </a:rPr>
                          </m:ctrlPr>
                        </m:dPr>
                        <m:e>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𝐶</m:t>
                              </m:r>
                            </m:sub>
                          </m:sSub>
                          <m:r>
                            <a:rPr lang="en-US" sz="2400" i="1">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𝑄</m:t>
                              </m:r>
                            </m:sub>
                          </m:sSub>
                        </m:e>
                      </m:d>
                      <m:r>
                        <a:rPr lang="zh-CN" altLang="en-US" sz="2400">
                          <a:latin typeface="Cambria Math" panose="02040503050406030204" pitchFamily="18" charset="0"/>
                        </a:rPr>
                        <m:t>≤</m:t>
                      </m:r>
                      <m:sSubSup>
                        <m:sSubSupPr>
                          <m:ctrlPr>
                            <a:rPr lang="en-US" sz="2400">
                              <a:latin typeface="Cambria Math" panose="02040503050406030204" pitchFamily="18" charset="0"/>
                            </a:rPr>
                          </m:ctrlPr>
                        </m:sSubSupPr>
                        <m:e>
                          <m:r>
                            <a:rPr lang="en-US" sz="2400">
                              <a:latin typeface="Cambria Math" panose="02040503050406030204" pitchFamily="18" charset="0"/>
                            </a:rPr>
                            <m:t>𝑞</m:t>
                          </m:r>
                        </m:e>
                        <m:sub>
                          <m:r>
                            <m:rPr>
                              <m:sty m:val="p"/>
                            </m:rPr>
                            <a:rPr lang="en-US" sz="2400">
                              <a:latin typeface="Cambria Math" panose="02040503050406030204" pitchFamily="18" charset="0"/>
                            </a:rPr>
                            <m:t>C</m:t>
                          </m:r>
                        </m:sub>
                        <m:sup>
                          <m:r>
                            <a:rPr lang="en-US" sz="2400">
                              <a:latin typeface="Cambria Math" panose="02040503050406030204" pitchFamily="18" charset="0"/>
                            </a:rPr>
                            <m:t>2</m:t>
                          </m:r>
                        </m:sup>
                      </m:sSubSup>
                      <m:r>
                        <a:rPr lang="en-US" sz="2400">
                          <a:latin typeface="Cambria Math" panose="02040503050406030204" pitchFamily="18" charset="0"/>
                        </a:rPr>
                        <m:t>⋅</m:t>
                      </m:r>
                      <m:sSup>
                        <m:sSupPr>
                          <m:ctrlPr>
                            <a:rPr lang="en-US" sz="2400">
                              <a:latin typeface="Cambria Math" panose="02040503050406030204" pitchFamily="18" charset="0"/>
                            </a:rPr>
                          </m:ctrlPr>
                        </m:sSupPr>
                        <m:e>
                          <m:r>
                            <a:rPr lang="en-US" sz="2400">
                              <a:latin typeface="Cambria Math" panose="02040503050406030204" pitchFamily="18" charset="0"/>
                            </a:rPr>
                            <m:t>2</m:t>
                          </m:r>
                        </m:e>
                        <m:sup>
                          <m:r>
                            <a:rPr lang="en-US" sz="2400">
                              <a:latin typeface="Cambria Math" panose="02040503050406030204" pitchFamily="18" charset="0"/>
                            </a:rPr>
                            <m:t>−</m:t>
                          </m:r>
                          <m:r>
                            <a:rPr lang="en-US" sz="2400" i="1">
                              <a:latin typeface="Cambria Math" panose="02040503050406030204" pitchFamily="18" charset="0"/>
                            </a:rPr>
                            <m:t>𝑛</m:t>
                          </m:r>
                        </m:sup>
                      </m:sSup>
                      <m:r>
                        <a:rPr lang="en-US" sz="2400" b="0" i="1" smtClean="0">
                          <a:latin typeface="Cambria Math" panose="02040503050406030204" pitchFamily="18" charset="0"/>
                        </a:rPr>
                        <m:t>+</m:t>
                      </m:r>
                      <m:sSubSup>
                        <m:sSubSupPr>
                          <m:ctrlPr>
                            <a:rPr lang="en-US" sz="2400">
                              <a:latin typeface="Cambria Math" panose="02040503050406030204" pitchFamily="18" charset="0"/>
                            </a:rPr>
                          </m:ctrlPr>
                        </m:sSubSupPr>
                        <m:e>
                          <m:r>
                            <a:rPr lang="en-US" sz="2400">
                              <a:latin typeface="Cambria Math" panose="02040503050406030204" pitchFamily="18" charset="0"/>
                            </a:rPr>
                            <m:t>𝑞</m:t>
                          </m:r>
                        </m:e>
                        <m:sub>
                          <m:r>
                            <a:rPr lang="en-US" sz="2400" b="0" i="1" smtClean="0">
                              <a:latin typeface="Cambria Math" panose="02040503050406030204" pitchFamily="18" charset="0"/>
                            </a:rPr>
                            <m:t>𝑄</m:t>
                          </m:r>
                        </m:sub>
                        <m:sup>
                          <m:r>
                            <a:rPr lang="en-US" sz="2400">
                              <a:latin typeface="Cambria Math" panose="02040503050406030204" pitchFamily="18" charset="0"/>
                            </a:rPr>
                            <m:t>2</m:t>
                          </m:r>
                        </m:sup>
                      </m:sSubSup>
                      <m:r>
                        <a:rPr lang="en-US" sz="2400">
                          <a:latin typeface="Cambria Math" panose="02040503050406030204" pitchFamily="18" charset="0"/>
                        </a:rPr>
                        <m:t>⋅</m:t>
                      </m:r>
                      <m:sSup>
                        <m:sSupPr>
                          <m:ctrlPr>
                            <a:rPr lang="en-US" sz="2400">
                              <a:latin typeface="Cambria Math" panose="02040503050406030204" pitchFamily="18" charset="0"/>
                            </a:rPr>
                          </m:ctrlPr>
                        </m:sSupPr>
                        <m:e>
                          <m:r>
                            <a:rPr lang="en-US" sz="2400">
                              <a:latin typeface="Cambria Math" panose="02040503050406030204" pitchFamily="18" charset="0"/>
                            </a:rPr>
                            <m:t>2</m:t>
                          </m:r>
                        </m:e>
                        <m:sup>
                          <m:r>
                            <a:rPr lang="en-US" sz="2400">
                              <a:latin typeface="Cambria Math" panose="02040503050406030204" pitchFamily="18" charset="0"/>
                            </a:rPr>
                            <m:t>−</m:t>
                          </m:r>
                          <m:r>
                            <a:rPr lang="en-US" sz="2400" i="1">
                              <a:latin typeface="Cambria Math" panose="02040503050406030204" pitchFamily="18" charset="0"/>
                            </a:rPr>
                            <m:t>𝑚</m:t>
                          </m:r>
                        </m:sup>
                      </m:sSup>
                    </m:oMath>
                  </m:oMathPara>
                </a14:m>
                <a:endParaRPr lang="en-US" sz="2400" dirty="0">
                  <a:latin typeface="Cambria Math" panose="02040503050406030204" pitchFamily="18" charset="0"/>
                </a:endParaRPr>
              </a:p>
            </p:txBody>
          </p:sp>
        </mc:Choice>
        <mc:Fallback xmlns="">
          <p:sp>
            <p:nvSpPr>
              <p:cNvPr id="8" name="TextBox 7">
                <a:extLst>
                  <a:ext uri="{FF2B5EF4-FFF2-40B4-BE49-F238E27FC236}">
                    <a16:creationId xmlns:a16="http://schemas.microsoft.com/office/drawing/2014/main" id="{9D430E43-0B6E-42C4-5544-53AD78DCB42A}"/>
                  </a:ext>
                </a:extLst>
              </p:cNvPr>
              <p:cNvSpPr txBox="1">
                <a:spLocks noRot="1" noChangeAspect="1" noMove="1" noResize="1" noEditPoints="1" noAdjustHandles="1" noChangeArrowheads="1" noChangeShapeType="1" noTextEdit="1"/>
              </p:cNvSpPr>
              <p:nvPr/>
            </p:nvSpPr>
            <p:spPr>
              <a:xfrm>
                <a:off x="1604104" y="5418944"/>
                <a:ext cx="9153475" cy="1068626"/>
              </a:xfrm>
              <a:prstGeom prst="rect">
                <a:avLst/>
              </a:prstGeom>
              <a:blipFill>
                <a:blip r:embed="rId3"/>
                <a:stretch>
                  <a:fillRect l="-277" b="-47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455132A-7E5B-D22E-AF95-32D2BF900F3D}"/>
                  </a:ext>
                </a:extLst>
              </p:cNvPr>
              <p:cNvSpPr txBox="1"/>
              <p:nvPr/>
            </p:nvSpPr>
            <p:spPr>
              <a:xfrm>
                <a:off x="1604104" y="2027722"/>
                <a:ext cx="9153475" cy="607026"/>
              </a:xfrm>
              <a:prstGeom prst="rect">
                <a:avLst/>
              </a:prstGeom>
              <a:solidFill>
                <a:schemeClr val="tx2">
                  <a:lumMod val="10000"/>
                  <a:lumOff val="90000"/>
                </a:schemeClr>
              </a:solidFill>
            </p:spPr>
            <p:txBody>
              <a:bodyPr wrap="square" rtlCol="0">
                <a:spAutoFit/>
              </a:bodyPr>
              <a:lstStyle/>
              <a:p>
                <a:pPr/>
                <a14:m>
                  <m:oMathPara xmlns:m="http://schemas.openxmlformats.org/officeDocument/2006/math">
                    <m:oMath>
                      <m:sSubSup>
                        <m:sSubSupPr>
                          <m:ctrlPr>
                            <a:rPr lang="en-US" sz="2500" b="0" i="0" smtClean="0">
                              <a:latin typeface="Cambria Math" panose="02040503050406030204" pitchFamily="18" charset="0"/>
                            </a:rPr>
                          </m:ctrlPr>
                        </m:sSubSupPr>
                        <m:e>
                          <m:r>
                            <m:rPr>
                              <m:sty m:val="p"/>
                            </m:rPr>
                            <a:rPr lang="en-US" sz="2500" b="0" i="0" smtClean="0">
                              <a:latin typeface="Cambria Math" panose="02040503050406030204" pitchFamily="18" charset="0"/>
                            </a:rPr>
                            <m:t>LRW</m:t>
                          </m:r>
                        </m:e>
                        <m:sub>
                          <m:r>
                            <a:rPr lang="en-US" sz="2500" b="0" i="1" smtClean="0">
                              <a:latin typeface="Cambria Math" panose="02040503050406030204" pitchFamily="18" charset="0"/>
                            </a:rPr>
                            <m:t>𝑘</m:t>
                          </m:r>
                          <m:r>
                            <a:rPr lang="en-US" sz="2500" b="0" i="1" smtClean="0">
                              <a:latin typeface="Cambria Math" panose="02040503050406030204" pitchFamily="18" charset="0"/>
                            </a:rPr>
                            <m:t>,</m:t>
                          </m:r>
                          <m:sSup>
                            <m:sSupPr>
                              <m:ctrlPr>
                                <a:rPr lang="en-US" sz="2500" b="0" i="1" smtClean="0">
                                  <a:latin typeface="Cambria Math" panose="02040503050406030204" pitchFamily="18" charset="0"/>
                                </a:rPr>
                              </m:ctrlPr>
                            </m:sSupPr>
                            <m:e>
                              <m:r>
                                <a:rPr lang="en-US" sz="2500" b="0" i="1" smtClean="0">
                                  <a:latin typeface="Cambria Math" panose="02040503050406030204" pitchFamily="18" charset="0"/>
                                </a:rPr>
                                <m:t>𝑘</m:t>
                              </m:r>
                            </m:e>
                            <m:sup>
                              <m:r>
                                <a:rPr lang="en-US" sz="2500" b="0" i="1" smtClean="0">
                                  <a:latin typeface="Cambria Math" panose="02040503050406030204" pitchFamily="18" charset="0"/>
                                </a:rPr>
                                <m:t>′</m:t>
                              </m:r>
                            </m:sup>
                          </m:sSup>
                        </m:sub>
                        <m:sup>
                          <m:r>
                            <a:rPr lang="en-US" sz="2500" b="0" i="1" smtClean="0">
                              <a:latin typeface="Cambria Math" panose="02040503050406030204" pitchFamily="18" charset="0"/>
                            </a:rPr>
                            <m:t>𝐸</m:t>
                          </m:r>
                          <m:r>
                            <a:rPr lang="en-US" sz="2500" b="0" i="1" smtClean="0">
                              <a:latin typeface="Cambria Math" panose="02040503050406030204" pitchFamily="18" charset="0"/>
                            </a:rPr>
                            <m:t>,</m:t>
                          </m:r>
                          <m:r>
                            <a:rPr lang="en-US" sz="2500" b="0" i="1" smtClean="0">
                              <a:latin typeface="Cambria Math" panose="02040503050406030204" pitchFamily="18" charset="0"/>
                            </a:rPr>
                            <m:t>ℎ</m:t>
                          </m:r>
                        </m:sup>
                      </m:sSubSup>
                      <m:d>
                        <m:dPr>
                          <m:ctrlPr>
                            <a:rPr lang="en-US" sz="2500" b="0" i="1" smtClean="0">
                              <a:latin typeface="Cambria Math" panose="02040503050406030204" pitchFamily="18" charset="0"/>
                              <a:ea typeface="Cambria Math" panose="02040503050406030204" pitchFamily="18" charset="0"/>
                            </a:rPr>
                          </m:ctrlPr>
                        </m:dPr>
                        <m:e>
                          <m:r>
                            <a:rPr lang="en-US" sz="2500" b="0" i="1" smtClean="0">
                              <a:latin typeface="Cambria Math" panose="02040503050406030204" pitchFamily="18" charset="0"/>
                              <a:ea typeface="Cambria Math" panose="02040503050406030204" pitchFamily="18" charset="0"/>
                            </a:rPr>
                            <m:t>𝜏</m:t>
                          </m:r>
                          <m:r>
                            <a:rPr lang="en-US" sz="2500" b="0" i="1" smtClean="0">
                              <a:latin typeface="Cambria Math" panose="02040503050406030204" pitchFamily="18" charset="0"/>
                            </a:rPr>
                            <m:t>,</m:t>
                          </m:r>
                          <m:r>
                            <a:rPr lang="en-US" sz="2500" b="0" i="1" smtClean="0">
                              <a:latin typeface="Cambria Math" panose="02040503050406030204" pitchFamily="18" charset="0"/>
                            </a:rPr>
                            <m:t>𝑥</m:t>
                          </m:r>
                        </m:e>
                      </m:d>
                      <m:r>
                        <a:rPr lang="en-US" sz="2500" b="0" i="1" smtClean="0">
                          <a:latin typeface="Cambria Math" panose="02040503050406030204" pitchFamily="18" charset="0"/>
                        </a:rPr>
                        <m:t>=</m:t>
                      </m:r>
                      <m:sSub>
                        <m:sSubPr>
                          <m:ctrlPr>
                            <a:rPr lang="en-US" sz="2500" b="0" i="1" smtClean="0">
                              <a:latin typeface="Cambria Math" panose="02040503050406030204" pitchFamily="18" charset="0"/>
                            </a:rPr>
                          </m:ctrlPr>
                        </m:sSubPr>
                        <m:e>
                          <m:r>
                            <a:rPr lang="en-US" sz="2500" b="0" i="1" smtClean="0">
                              <a:latin typeface="Cambria Math" panose="02040503050406030204" pitchFamily="18" charset="0"/>
                            </a:rPr>
                            <m:t>𝐸</m:t>
                          </m:r>
                        </m:e>
                        <m:sub>
                          <m:r>
                            <a:rPr lang="en-US" sz="2500" b="0" i="1" smtClean="0">
                              <a:latin typeface="Cambria Math" panose="02040503050406030204" pitchFamily="18" charset="0"/>
                            </a:rPr>
                            <m:t>𝑘</m:t>
                          </m:r>
                        </m:sub>
                      </m:sSub>
                      <m:r>
                        <a:rPr lang="en-US" sz="2500" b="0" i="1" smtClean="0">
                          <a:latin typeface="Cambria Math" panose="02040503050406030204" pitchFamily="18" charset="0"/>
                        </a:rPr>
                        <m:t>(</m:t>
                      </m:r>
                      <m:r>
                        <a:rPr lang="en-US" sz="2500" b="0" i="1" smtClean="0">
                          <a:latin typeface="Cambria Math" panose="02040503050406030204" pitchFamily="18" charset="0"/>
                        </a:rPr>
                        <m:t>𝑥</m:t>
                      </m:r>
                      <m:r>
                        <m:rPr>
                          <m:nor/>
                        </m:rPr>
                        <a:rPr lang="en-US" sz="2500" b="0" i="0" smtClean="0">
                          <a:latin typeface="Cambria Math" panose="02040503050406030204" pitchFamily="18" charset="0"/>
                        </a:rPr>
                        <m:t> </m:t>
                      </m:r>
                      <m:r>
                        <m:rPr>
                          <m:nor/>
                        </m:rPr>
                        <a:rPr lang="en-US" sz="2500" i="0">
                          <a:latin typeface="Cambria Math" panose="02040503050406030204" pitchFamily="18" charset="0"/>
                          <a:ea typeface="Cambria Math" panose="02040503050406030204" pitchFamily="18" charset="0"/>
                        </a:rPr>
                        <m:t>⊕</m:t>
                      </m:r>
                      <m:r>
                        <a:rPr lang="en-US" sz="2500" b="0" i="1" smtClean="0">
                          <a:latin typeface="Cambria Math" panose="02040503050406030204" pitchFamily="18" charset="0"/>
                          <a:ea typeface="Cambria Math" panose="02040503050406030204" pitchFamily="18" charset="0"/>
                        </a:rPr>
                        <m:t> </m:t>
                      </m:r>
                      <m:sSub>
                        <m:sSubPr>
                          <m:ctrlPr>
                            <a:rPr lang="en-US" sz="2500" b="0" i="1" smtClean="0">
                              <a:latin typeface="Cambria Math" panose="02040503050406030204" pitchFamily="18" charset="0"/>
                              <a:ea typeface="Cambria Math" panose="02040503050406030204" pitchFamily="18" charset="0"/>
                            </a:rPr>
                          </m:ctrlPr>
                        </m:sSubPr>
                        <m:e>
                          <m:r>
                            <a:rPr lang="en-US" sz="2500" b="0" i="1" smtClean="0">
                              <a:latin typeface="Cambria Math" panose="02040503050406030204" pitchFamily="18" charset="0"/>
                              <a:ea typeface="Cambria Math" panose="02040503050406030204" pitchFamily="18" charset="0"/>
                            </a:rPr>
                            <m:t>ℎ</m:t>
                          </m:r>
                        </m:e>
                        <m:sub>
                          <m:sSup>
                            <m:sSupPr>
                              <m:ctrlPr>
                                <a:rPr lang="en-US" sz="2500" b="0" i="1" smtClean="0">
                                  <a:latin typeface="Cambria Math" panose="02040503050406030204" pitchFamily="18" charset="0"/>
                                  <a:ea typeface="Cambria Math" panose="02040503050406030204" pitchFamily="18" charset="0"/>
                                </a:rPr>
                              </m:ctrlPr>
                            </m:sSupPr>
                            <m:e>
                              <m:r>
                                <a:rPr lang="en-US" sz="2500" b="0" i="1" smtClean="0">
                                  <a:latin typeface="Cambria Math" panose="02040503050406030204" pitchFamily="18" charset="0"/>
                                  <a:ea typeface="Cambria Math" panose="02040503050406030204" pitchFamily="18" charset="0"/>
                                </a:rPr>
                                <m:t>𝑘</m:t>
                              </m:r>
                            </m:e>
                            <m:sup>
                              <m:r>
                                <a:rPr lang="en-US" sz="2500" b="0" i="1" smtClean="0">
                                  <a:latin typeface="Cambria Math" panose="02040503050406030204" pitchFamily="18" charset="0"/>
                                  <a:ea typeface="Cambria Math" panose="02040503050406030204" pitchFamily="18" charset="0"/>
                                </a:rPr>
                                <m:t>′</m:t>
                              </m:r>
                            </m:sup>
                          </m:sSup>
                        </m:sub>
                      </m:sSub>
                      <m:r>
                        <a:rPr lang="en-US" sz="2500" b="0" i="1" smtClean="0">
                          <a:latin typeface="Cambria Math" panose="02040503050406030204" pitchFamily="18" charset="0"/>
                          <a:ea typeface="Cambria Math" panose="02040503050406030204" pitchFamily="18" charset="0"/>
                        </a:rPr>
                        <m:t>(</m:t>
                      </m:r>
                      <m:r>
                        <a:rPr lang="en-US" sz="2500" i="1">
                          <a:latin typeface="Cambria Math" panose="02040503050406030204" pitchFamily="18" charset="0"/>
                          <a:ea typeface="Cambria Math" panose="02040503050406030204" pitchFamily="18" charset="0"/>
                        </a:rPr>
                        <m:t>𝜏</m:t>
                      </m:r>
                      <m:r>
                        <a:rPr lang="en-US" sz="2500" b="0" i="1" smtClean="0">
                          <a:latin typeface="Cambria Math" panose="02040503050406030204" pitchFamily="18" charset="0"/>
                          <a:ea typeface="Cambria Math" panose="02040503050406030204" pitchFamily="18" charset="0"/>
                        </a:rPr>
                        <m:t>))</m:t>
                      </m:r>
                      <m:r>
                        <m:rPr>
                          <m:nor/>
                        </m:rPr>
                        <a:rPr lang="en-US" sz="2500" i="0" smtClean="0">
                          <a:latin typeface="Cambria Math" panose="02040503050406030204" pitchFamily="18" charset="0"/>
                          <a:ea typeface="Cambria Math" panose="02040503050406030204" pitchFamily="18" charset="0"/>
                        </a:rPr>
                        <m:t>⊕</m:t>
                      </m:r>
                      <m:r>
                        <a:rPr lang="en-US" sz="2500" b="0" i="1" smtClean="0">
                          <a:latin typeface="Cambria Math" panose="02040503050406030204" pitchFamily="18" charset="0"/>
                          <a:ea typeface="Cambria Math" panose="02040503050406030204" pitchFamily="18" charset="0"/>
                        </a:rPr>
                        <m:t> </m:t>
                      </m:r>
                      <m:sSub>
                        <m:sSubPr>
                          <m:ctrlPr>
                            <a:rPr lang="en-US" sz="2500" b="0" i="1" smtClean="0">
                              <a:latin typeface="Cambria Math" panose="02040503050406030204" pitchFamily="18" charset="0"/>
                              <a:ea typeface="Cambria Math" panose="02040503050406030204" pitchFamily="18" charset="0"/>
                            </a:rPr>
                          </m:ctrlPr>
                        </m:sSubPr>
                        <m:e>
                          <m:r>
                            <a:rPr lang="en-US" sz="2500" b="0" i="1" smtClean="0">
                              <a:latin typeface="Cambria Math" panose="02040503050406030204" pitchFamily="18" charset="0"/>
                              <a:ea typeface="Cambria Math" panose="02040503050406030204" pitchFamily="18" charset="0"/>
                            </a:rPr>
                            <m:t>ℎ</m:t>
                          </m:r>
                        </m:e>
                        <m:sub>
                          <m:sSup>
                            <m:sSupPr>
                              <m:ctrlPr>
                                <a:rPr lang="en-US" sz="2500" b="0" i="1" smtClean="0">
                                  <a:latin typeface="Cambria Math" panose="02040503050406030204" pitchFamily="18" charset="0"/>
                                  <a:ea typeface="Cambria Math" panose="02040503050406030204" pitchFamily="18" charset="0"/>
                                </a:rPr>
                              </m:ctrlPr>
                            </m:sSupPr>
                            <m:e>
                              <m:r>
                                <a:rPr lang="en-US" sz="2500" b="0" i="1" smtClean="0">
                                  <a:latin typeface="Cambria Math" panose="02040503050406030204" pitchFamily="18" charset="0"/>
                                  <a:ea typeface="Cambria Math" panose="02040503050406030204" pitchFamily="18" charset="0"/>
                                </a:rPr>
                                <m:t>𝑘</m:t>
                              </m:r>
                            </m:e>
                            <m:sup>
                              <m:r>
                                <a:rPr lang="en-US" sz="2500" b="0" i="1" smtClean="0">
                                  <a:latin typeface="Cambria Math" panose="02040503050406030204" pitchFamily="18" charset="0"/>
                                  <a:ea typeface="Cambria Math" panose="02040503050406030204" pitchFamily="18" charset="0"/>
                                </a:rPr>
                                <m:t>′</m:t>
                              </m:r>
                            </m:sup>
                          </m:sSup>
                        </m:sub>
                      </m:sSub>
                      <m:r>
                        <a:rPr lang="en-US" sz="2500" b="0" i="1" smtClean="0">
                          <a:latin typeface="Cambria Math" panose="02040503050406030204" pitchFamily="18" charset="0"/>
                          <a:ea typeface="Cambria Math" panose="02040503050406030204" pitchFamily="18" charset="0"/>
                        </a:rPr>
                        <m:t>(</m:t>
                      </m:r>
                      <m:r>
                        <a:rPr lang="en-US" sz="2500" i="1">
                          <a:latin typeface="Cambria Math" panose="02040503050406030204" pitchFamily="18" charset="0"/>
                          <a:ea typeface="Cambria Math" panose="02040503050406030204" pitchFamily="18" charset="0"/>
                        </a:rPr>
                        <m:t>𝜏</m:t>
                      </m:r>
                      <m:r>
                        <a:rPr lang="en-US" sz="2500" b="0" i="1" smtClean="0">
                          <a:latin typeface="Cambria Math" panose="02040503050406030204" pitchFamily="18" charset="0"/>
                          <a:ea typeface="Cambria Math" panose="02040503050406030204" pitchFamily="18" charset="0"/>
                        </a:rPr>
                        <m:t>)</m:t>
                      </m:r>
                    </m:oMath>
                  </m:oMathPara>
                </a14:m>
                <a:endParaRPr lang="en-US" sz="2500" dirty="0"/>
              </a:p>
            </p:txBody>
          </p:sp>
        </mc:Choice>
        <mc:Fallback xmlns="">
          <p:sp>
            <p:nvSpPr>
              <p:cNvPr id="6" name="TextBox 5">
                <a:extLst>
                  <a:ext uri="{FF2B5EF4-FFF2-40B4-BE49-F238E27FC236}">
                    <a16:creationId xmlns:a16="http://schemas.microsoft.com/office/drawing/2014/main" id="{ACBC7E75-91E3-1C68-9F80-B1C24D1CEB87}"/>
                  </a:ext>
                </a:extLst>
              </p:cNvPr>
              <p:cNvSpPr txBox="1">
                <a:spLocks noRot="1" noChangeAspect="1" noMove="1" noResize="1" noEditPoints="1" noAdjustHandles="1" noChangeArrowheads="1" noChangeShapeType="1" noTextEdit="1"/>
              </p:cNvSpPr>
              <p:nvPr/>
            </p:nvSpPr>
            <p:spPr>
              <a:xfrm>
                <a:off x="1604104" y="2027722"/>
                <a:ext cx="9153475" cy="607026"/>
              </a:xfrm>
              <a:prstGeom prst="rect">
                <a:avLst/>
              </a:prstGeom>
              <a:blipFill>
                <a:blip r:embed="rId4"/>
                <a:stretch>
                  <a:fillRect b="-408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43658B0-8426-50AD-52CD-733249850AB6}"/>
                  </a:ext>
                </a:extLst>
              </p:cNvPr>
              <p:cNvSpPr txBox="1"/>
              <p:nvPr/>
            </p:nvSpPr>
            <p:spPr>
              <a:xfrm>
                <a:off x="1604104" y="3398390"/>
                <a:ext cx="9153476" cy="1070871"/>
              </a:xfrm>
              <a:prstGeom prst="rect">
                <a:avLst/>
              </a:prstGeom>
              <a:solidFill>
                <a:schemeClr val="tx2">
                  <a:lumMod val="10000"/>
                  <a:lumOff val="90000"/>
                </a:schemeClr>
              </a:solidFill>
            </p:spPr>
            <p:txBody>
              <a:bodyPr wrap="square" rtlCol="0">
                <a:spAutoFit/>
              </a:bodyPr>
              <a:lstStyle/>
              <a:p>
                <a:pPr lvl="1"/>
                <a:r>
                  <a:rPr lang="en-US" sz="2500" b="0" dirty="0"/>
                  <a:t>Let </a:t>
                </a:r>
                <a14:m>
                  <m:oMath xmlns:m="http://schemas.openxmlformats.org/officeDocument/2006/math">
                    <m:r>
                      <a:rPr lang="en-US" sz="2500" b="0" i="1" smtClean="0">
                        <a:latin typeface="Cambria Math" panose="02040503050406030204" pitchFamily="18" charset="0"/>
                      </a:rPr>
                      <m:t>ℎ</m:t>
                    </m:r>
                  </m:oMath>
                </a14:m>
                <a:r>
                  <a:rPr lang="zh-CN" altLang="en-US" sz="2500" dirty="0"/>
                  <a:t> </a:t>
                </a:r>
                <a:r>
                  <a:rPr lang="en-US" altLang="zh-CN" sz="2500" dirty="0"/>
                  <a:t>be an XOR universal hash family. Then </a:t>
                </a:r>
              </a:p>
              <a:p>
                <a:pPr lvl="1">
                  <a:lnSpc>
                    <a:spcPct val="150000"/>
                  </a:lnSpc>
                </a:pPr>
                <a14:m>
                  <m:oMathPara xmlns:m="http://schemas.openxmlformats.org/officeDocument/2006/math">
                    <m:oMath>
                      <m:sSubSup>
                        <m:sSubSupPr>
                          <m:ctrlPr>
                            <a:rPr lang="en-US" sz="2400">
                              <a:latin typeface="Cambria Math" panose="02040503050406030204" pitchFamily="18" charset="0"/>
                            </a:rPr>
                          </m:ctrlPr>
                        </m:sSubSupPr>
                        <m:e>
                          <m:r>
                            <m:rPr>
                              <m:sty m:val="p"/>
                            </m:rPr>
                            <a:rPr lang="en-US" sz="2400">
                              <a:latin typeface="Cambria Math" panose="02040503050406030204" pitchFamily="18" charset="0"/>
                            </a:rPr>
                            <m:t>Adv</m:t>
                          </m:r>
                        </m:e>
                        <m:sub>
                          <m:r>
                            <m:rPr>
                              <m:sty m:val="p"/>
                            </m:rPr>
                            <a:rPr lang="en-US" sz="2400">
                              <a:latin typeface="Cambria Math" panose="02040503050406030204" pitchFamily="18" charset="0"/>
                            </a:rPr>
                            <m:t>LRW</m:t>
                          </m:r>
                        </m:sub>
                        <m:sup>
                          <m:r>
                            <m:rPr>
                              <m:sty m:val="p"/>
                            </m:rPr>
                            <a:rPr lang="en-US" sz="2400">
                              <a:latin typeface="Cambria Math" panose="02040503050406030204" pitchFamily="18" charset="0"/>
                            </a:rPr>
                            <m:t>SPRP</m:t>
                          </m:r>
                        </m:sup>
                      </m:sSubSup>
                      <m:d>
                        <m:dPr>
                          <m:ctrlPr>
                            <a:rPr lang="en-US" sz="2400" i="1">
                              <a:latin typeface="Cambria Math" panose="02040503050406030204" pitchFamily="18" charset="0"/>
                            </a:rPr>
                          </m:ctrlPr>
                        </m:dPr>
                        <m:e>
                          <m:sSub>
                            <m:sSubPr>
                              <m:ctrlPr>
                                <a:rPr lang="en-US" sz="2400">
                                  <a:latin typeface="Cambria Math" panose="02040503050406030204" pitchFamily="18" charset="0"/>
                                </a:rPr>
                              </m:ctrlPr>
                            </m:sSubPr>
                            <m:e>
                              <m:r>
                                <a:rPr lang="en-US" sz="2400">
                                  <a:latin typeface="Cambria Math" panose="02040503050406030204" pitchFamily="18" charset="0"/>
                                </a:rPr>
                                <m:t>𝑞</m:t>
                              </m:r>
                            </m:e>
                            <m:sub>
                              <m:r>
                                <m:rPr>
                                  <m:sty m:val="p"/>
                                </m:rPr>
                                <a:rPr lang="en-US" sz="2400">
                                  <a:latin typeface="Cambria Math" panose="02040503050406030204" pitchFamily="18" charset="0"/>
                                </a:rPr>
                                <m:t>LRW</m:t>
                              </m:r>
                            </m:sub>
                          </m:sSub>
                          <m:r>
                            <a:rPr 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𝐸</m:t>
                              </m:r>
                            </m:sub>
                          </m:sSub>
                        </m:e>
                      </m:d>
                      <m:r>
                        <a:rPr lang="en-US" sz="2400">
                          <a:latin typeface="Cambria Math" panose="02040503050406030204" pitchFamily="18" charset="0"/>
                        </a:rPr>
                        <m:t>≤</m:t>
                      </m:r>
                      <m:sSubSup>
                        <m:sSubSupPr>
                          <m:ctrlPr>
                            <a:rPr lang="en-US" sz="2400">
                              <a:latin typeface="Cambria Math" panose="02040503050406030204" pitchFamily="18" charset="0"/>
                            </a:rPr>
                          </m:ctrlPr>
                        </m:sSubSupPr>
                        <m:e>
                          <m:r>
                            <a:rPr lang="en-US" sz="2400">
                              <a:latin typeface="Cambria Math" panose="02040503050406030204" pitchFamily="18" charset="0"/>
                            </a:rPr>
                            <m:t>𝑞</m:t>
                          </m:r>
                        </m:e>
                        <m:sub>
                          <m:r>
                            <m:rPr>
                              <m:sty m:val="p"/>
                            </m:rPr>
                            <a:rPr lang="en-US" sz="2400">
                              <a:latin typeface="Cambria Math" panose="02040503050406030204" pitchFamily="18" charset="0"/>
                            </a:rPr>
                            <m:t>LRW</m:t>
                          </m:r>
                        </m:sub>
                        <m:sup>
                          <m:r>
                            <a:rPr lang="en-US" sz="2400">
                              <a:latin typeface="Cambria Math" panose="02040503050406030204" pitchFamily="18" charset="0"/>
                            </a:rPr>
                            <m:t>2</m:t>
                          </m:r>
                        </m:sup>
                      </m:sSubSup>
                      <m:r>
                        <a:rPr lang="en-US" sz="2400">
                          <a:latin typeface="Cambria Math" panose="02040503050406030204" pitchFamily="18" charset="0"/>
                        </a:rPr>
                        <m:t>⋅</m:t>
                      </m:r>
                      <m:sSup>
                        <m:sSupPr>
                          <m:ctrlPr>
                            <a:rPr lang="en-US" sz="2400">
                              <a:latin typeface="Cambria Math" panose="02040503050406030204" pitchFamily="18" charset="0"/>
                            </a:rPr>
                          </m:ctrlPr>
                        </m:sSupPr>
                        <m:e>
                          <m:r>
                            <a:rPr lang="en-US" sz="2400">
                              <a:latin typeface="Cambria Math" panose="02040503050406030204" pitchFamily="18" charset="0"/>
                            </a:rPr>
                            <m:t>2</m:t>
                          </m:r>
                        </m:e>
                        <m:sup>
                          <m:r>
                            <a:rPr lang="en-US" sz="2400">
                              <a:latin typeface="Cambria Math" panose="02040503050406030204" pitchFamily="18" charset="0"/>
                            </a:rPr>
                            <m:t>−</m:t>
                          </m:r>
                          <m:r>
                            <a:rPr lang="en-US" sz="2400">
                              <a:latin typeface="Cambria Math" panose="02040503050406030204" pitchFamily="18" charset="0"/>
                            </a:rPr>
                            <m:t>𝑛</m:t>
                          </m:r>
                        </m:sup>
                      </m:sSup>
                      <m:r>
                        <a:rPr 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𝐸</m:t>
                          </m:r>
                        </m:sub>
                      </m:sSub>
                      <m:r>
                        <a:rPr lang="en-US" sz="2400">
                          <a:latin typeface="Cambria Math" panose="02040503050406030204" pitchFamily="18" charset="0"/>
                        </a:rPr>
                        <m:t>⋅</m:t>
                      </m:r>
                      <m:sSup>
                        <m:sSupPr>
                          <m:ctrlPr>
                            <a:rPr lang="en-US" sz="2400">
                              <a:latin typeface="Cambria Math" panose="02040503050406030204" pitchFamily="18" charset="0"/>
                            </a:rPr>
                          </m:ctrlPr>
                        </m:sSupPr>
                        <m:e>
                          <m:r>
                            <a:rPr lang="en-US" sz="2400">
                              <a:latin typeface="Cambria Math" panose="02040503050406030204" pitchFamily="18" charset="0"/>
                            </a:rPr>
                            <m:t>2</m:t>
                          </m:r>
                        </m:e>
                        <m:sup>
                          <m:r>
                            <a:rPr lang="en-US" sz="2400">
                              <a:latin typeface="Cambria Math" panose="02040503050406030204" pitchFamily="18" charset="0"/>
                            </a:rPr>
                            <m:t>−</m:t>
                          </m:r>
                          <m:r>
                            <a:rPr lang="en-US" sz="2400">
                              <a:latin typeface="Cambria Math" panose="02040503050406030204" pitchFamily="18" charset="0"/>
                            </a:rPr>
                            <m:t>𝑚</m:t>
                          </m:r>
                        </m:sup>
                      </m:sSup>
                      <m:r>
                        <a:rPr lang="en-US" sz="2400">
                          <a:latin typeface="Cambria Math" panose="02040503050406030204" pitchFamily="18" charset="0"/>
                        </a:rPr>
                        <m:t>.</m:t>
                      </m:r>
                    </m:oMath>
                  </m:oMathPara>
                </a14:m>
                <a:endParaRPr lang="en-US" sz="2400" dirty="0">
                  <a:latin typeface="Cambria Math" panose="02040503050406030204" pitchFamily="18" charset="0"/>
                </a:endParaRPr>
              </a:p>
            </p:txBody>
          </p:sp>
        </mc:Choice>
        <mc:Fallback xmlns="">
          <p:sp>
            <p:nvSpPr>
              <p:cNvPr id="7" name="TextBox 6">
                <a:extLst>
                  <a:ext uri="{FF2B5EF4-FFF2-40B4-BE49-F238E27FC236}">
                    <a16:creationId xmlns:a16="http://schemas.microsoft.com/office/drawing/2014/main" id="{E3A7FF90-DAE7-9DB1-88E4-BF85A72BD31B}"/>
                  </a:ext>
                </a:extLst>
              </p:cNvPr>
              <p:cNvSpPr txBox="1">
                <a:spLocks noRot="1" noChangeAspect="1" noMove="1" noResize="1" noEditPoints="1" noAdjustHandles="1" noChangeArrowheads="1" noChangeShapeType="1" noTextEdit="1"/>
              </p:cNvSpPr>
              <p:nvPr/>
            </p:nvSpPr>
            <p:spPr>
              <a:xfrm>
                <a:off x="1604104" y="3398390"/>
                <a:ext cx="9153476" cy="1070871"/>
              </a:xfrm>
              <a:prstGeom prst="rect">
                <a:avLst/>
              </a:prstGeom>
              <a:blipFill>
                <a:blip r:embed="rId5"/>
                <a:stretch>
                  <a:fillRect t="-4706"/>
                </a:stretch>
              </a:blipFill>
            </p:spPr>
            <p:txBody>
              <a:bodyPr/>
              <a:lstStyle/>
              <a:p>
                <a:r>
                  <a:rPr lang="en-US">
                    <a:noFill/>
                  </a:rPr>
                  <a:t> </a:t>
                </a:r>
              </a:p>
            </p:txBody>
          </p:sp>
        </mc:Fallback>
      </mc:AlternateContent>
      <p:sp>
        <p:nvSpPr>
          <p:cNvPr id="11" name="Slide Number Placeholder 10">
            <a:extLst>
              <a:ext uri="{FF2B5EF4-FFF2-40B4-BE49-F238E27FC236}">
                <a16:creationId xmlns:a16="http://schemas.microsoft.com/office/drawing/2014/main" id="{9868CB44-5A1A-A98B-9981-EF880F528F4A}"/>
              </a:ext>
            </a:extLst>
          </p:cNvPr>
          <p:cNvSpPr>
            <a:spLocks noGrp="1"/>
          </p:cNvSpPr>
          <p:nvPr>
            <p:ph type="sldNum" sz="quarter" idx="12"/>
          </p:nvPr>
        </p:nvSpPr>
        <p:spPr/>
        <p:txBody>
          <a:bodyPr/>
          <a:lstStyle/>
          <a:p>
            <a:fld id="{29CA9D21-7259-944D-81B9-B1838266EDDF}" type="slidenum">
              <a:rPr lang="en-US" smtClean="0"/>
              <a:t>25</a:t>
            </a:fld>
            <a:endParaRPr lang="en-US"/>
          </a:p>
        </p:txBody>
      </p:sp>
    </p:spTree>
    <p:extLst>
      <p:ext uri="{BB962C8B-B14F-4D97-AF65-F5344CB8AC3E}">
        <p14:creationId xmlns:p14="http://schemas.microsoft.com/office/powerpoint/2010/main" val="26300841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B04AA-398B-39C0-7C39-222BC80000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24A6EB-75FB-975C-BA09-5A3839FBE1B8}"/>
              </a:ext>
            </a:extLst>
          </p:cNvPr>
          <p:cNvSpPr>
            <a:spLocks noGrp="1"/>
          </p:cNvSpPr>
          <p:nvPr>
            <p:ph type="title"/>
          </p:nvPr>
        </p:nvSpPr>
        <p:spPr/>
        <p:txBody>
          <a:bodyPr/>
          <a:lstStyle/>
          <a:p>
            <a:r>
              <a:rPr lang="en-US" dirty="0"/>
              <a:t>LRW</a:t>
            </a:r>
          </a:p>
        </p:txBody>
      </p:sp>
      <p:sp>
        <p:nvSpPr>
          <p:cNvPr id="3" name="Content Placeholder 2">
            <a:extLst>
              <a:ext uri="{FF2B5EF4-FFF2-40B4-BE49-F238E27FC236}">
                <a16:creationId xmlns:a16="http://schemas.microsoft.com/office/drawing/2014/main" id="{3AFFD3AD-D4BD-C37E-DA5C-E660D8A10EBC}"/>
              </a:ext>
            </a:extLst>
          </p:cNvPr>
          <p:cNvSpPr>
            <a:spLocks noGrp="1"/>
          </p:cNvSpPr>
          <p:nvPr>
            <p:ph idx="1"/>
          </p:nvPr>
        </p:nvSpPr>
        <p:spPr>
          <a:xfrm>
            <a:off x="838200" y="1439056"/>
            <a:ext cx="10515600" cy="4737907"/>
          </a:xfrm>
        </p:spPr>
        <p:txBody>
          <a:bodyPr>
            <a:noAutofit/>
          </a:bodyPr>
          <a:lstStyle/>
          <a:p>
            <a:pPr>
              <a:lnSpc>
                <a:spcPct val="100000"/>
              </a:lnSpc>
            </a:pPr>
            <a:r>
              <a:rPr lang="en-US" dirty="0"/>
              <a:t>LRW Construction [</a:t>
            </a:r>
            <a:r>
              <a:rPr lang="en-US" dirty="0">
                <a:solidFill>
                  <a:srgbClr val="0000FF"/>
                </a:solidFill>
              </a:rPr>
              <a:t>LRW02</a:t>
            </a:r>
            <a:r>
              <a:rPr lang="en-US" dirty="0"/>
              <a:t>]</a:t>
            </a:r>
          </a:p>
          <a:p>
            <a:pPr marL="0" indent="0">
              <a:lnSpc>
                <a:spcPct val="100000"/>
              </a:lnSpc>
              <a:spcBef>
                <a:spcPts val="1500"/>
              </a:spcBef>
              <a:buNone/>
            </a:pPr>
            <a:endParaRPr lang="en-US" dirty="0"/>
          </a:p>
          <a:p>
            <a:pPr>
              <a:lnSpc>
                <a:spcPct val="150000"/>
              </a:lnSpc>
            </a:pPr>
            <a:r>
              <a:rPr lang="en-US" dirty="0"/>
              <a:t>Classical Security of LRW</a:t>
            </a:r>
            <a:r>
              <a:rPr lang="zh-CN" altLang="en-US" dirty="0"/>
              <a:t> </a:t>
            </a:r>
            <a:r>
              <a:rPr lang="en-US" altLang="zh-CN" dirty="0"/>
              <a:t>in the ICM (Tight)</a:t>
            </a:r>
            <a:endParaRPr lang="en-US" dirty="0"/>
          </a:p>
          <a:p>
            <a:pPr>
              <a:lnSpc>
                <a:spcPct val="100000"/>
              </a:lnSpc>
            </a:pPr>
            <a:endParaRPr lang="en-US" dirty="0"/>
          </a:p>
          <a:p>
            <a:pPr>
              <a:lnSpc>
                <a:spcPct val="150000"/>
              </a:lnSpc>
            </a:pPr>
            <a:endParaRPr lang="en-US" dirty="0"/>
          </a:p>
          <a:p>
            <a:pPr>
              <a:lnSpc>
                <a:spcPct val="100000"/>
              </a:lnSpc>
            </a:pPr>
            <a:r>
              <a:rPr lang="en-US" dirty="0">
                <a:solidFill>
                  <a:srgbClr val="B00000"/>
                </a:solidFill>
              </a:rPr>
              <a:t>Post-Quantum Security of LRW in the QICM</a:t>
            </a:r>
          </a:p>
          <a:p>
            <a:pPr>
              <a:lnSpc>
                <a:spcPct val="100000"/>
              </a:lnSpc>
            </a:pPr>
            <a:endParaRPr lang="en-US" dirty="0"/>
          </a:p>
          <a:p>
            <a:pPr>
              <a:lnSpc>
                <a:spcPct val="100000"/>
              </a:lnSpc>
            </a:pPr>
            <a:endParaRPr lang="en-US" dirty="0"/>
          </a:p>
          <a:p>
            <a:pPr>
              <a:lnSpc>
                <a:spcPct val="100000"/>
              </a:lnSpc>
            </a:pPr>
            <a:endParaRPr lang="en-US" dirty="0"/>
          </a:p>
          <a:p>
            <a:pPr marL="0" indent="0">
              <a:lnSpc>
                <a:spcPct val="100000"/>
              </a:lnSpc>
              <a:buNone/>
            </a:pPr>
            <a:endParaRPr lang="en-US"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E692FD2-D979-9A65-BC7E-4760C06A7D38}"/>
                  </a:ext>
                </a:extLst>
              </p:cNvPr>
              <p:cNvSpPr txBox="1"/>
              <p:nvPr/>
            </p:nvSpPr>
            <p:spPr>
              <a:xfrm>
                <a:off x="1604104" y="5418944"/>
                <a:ext cx="9153475" cy="1068626"/>
              </a:xfrm>
              <a:prstGeom prst="rect">
                <a:avLst/>
              </a:prstGeom>
              <a:solidFill>
                <a:schemeClr val="tx2">
                  <a:lumMod val="10000"/>
                  <a:lumOff val="90000"/>
                </a:schemeClr>
              </a:solidFill>
            </p:spPr>
            <p:txBody>
              <a:bodyPr wrap="square" rtlCol="0">
                <a:spAutoFit/>
              </a:bodyPr>
              <a:lstStyle/>
              <a:p>
                <a:pPr/>
                <a14:m>
                  <m:oMathPara xmlns:m="http://schemas.openxmlformats.org/officeDocument/2006/math">
                    <m:oMathParaPr>
                      <m:jc m:val="left"/>
                    </m:oMathParaPr>
                    <m:oMath>
                      <m:sSubSup>
                        <m:sSubSupPr>
                          <m:ctrlPr>
                            <a:rPr lang="en-US" sz="2400">
                              <a:latin typeface="Cambria Math" panose="02040503050406030204" pitchFamily="18" charset="0"/>
                            </a:rPr>
                          </m:ctrlPr>
                        </m:sSubSupPr>
                        <m:e>
                          <m:r>
                            <m:rPr>
                              <m:sty m:val="p"/>
                            </m:rPr>
                            <a:rPr lang="en-US" sz="2400">
                              <a:latin typeface="Cambria Math" panose="02040503050406030204" pitchFamily="18" charset="0"/>
                            </a:rPr>
                            <m:t>Adv</m:t>
                          </m:r>
                        </m:e>
                        <m:sub>
                          <m:r>
                            <m:rPr>
                              <m:sty m:val="p"/>
                            </m:rPr>
                            <a:rPr lang="en-US" sz="2400" b="0" i="0" smtClean="0">
                              <a:latin typeface="Cambria Math" panose="02040503050406030204" pitchFamily="18" charset="0"/>
                            </a:rPr>
                            <m:t>LRW</m:t>
                          </m:r>
                        </m:sub>
                        <m:sup>
                          <m:r>
                            <m:rPr>
                              <m:sty m:val="p"/>
                            </m:rPr>
                            <a:rPr lang="en-US" sz="2400">
                              <a:latin typeface="Cambria Math" panose="02040503050406030204" pitchFamily="18" charset="0"/>
                            </a:rPr>
                            <m:t>SPRP</m:t>
                          </m:r>
                        </m:sup>
                      </m:sSubSup>
                      <m:d>
                        <m:dPr>
                          <m:ctrlPr>
                            <a:rPr lang="en-US" sz="2400" i="1">
                              <a:latin typeface="Cambria Math" panose="02040503050406030204" pitchFamily="18" charset="0"/>
                            </a:rPr>
                          </m:ctrlPr>
                        </m:dPr>
                        <m:e>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𝐶</m:t>
                              </m:r>
                            </m:sub>
                          </m:sSub>
                          <m:r>
                            <a:rPr lang="en-US" sz="2400" i="1">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𝑄</m:t>
                              </m:r>
                            </m:sub>
                          </m:sSub>
                        </m:e>
                      </m:d>
                      <m:r>
                        <a:rPr lang="zh-CN" altLang="en-US" sz="2400">
                          <a:latin typeface="Cambria Math" panose="02040503050406030204" pitchFamily="18" charset="0"/>
                        </a:rPr>
                        <m:t>≤</m:t>
                      </m:r>
                      <m:r>
                        <a:rPr lang="en-US" altLang="zh-CN" sz="2400" b="0" i="1" smtClean="0">
                          <a:latin typeface="Cambria Math" panose="02040503050406030204" pitchFamily="18" charset="0"/>
                        </a:rPr>
                        <m:t>6</m:t>
                      </m:r>
                      <m:sSubSup>
                        <m:sSubSupPr>
                          <m:ctrlPr>
                            <a:rPr lang="en-US" sz="2400">
                              <a:latin typeface="Cambria Math" panose="02040503050406030204" pitchFamily="18" charset="0"/>
                            </a:rPr>
                          </m:ctrlPr>
                        </m:sSubSupPr>
                        <m:e>
                          <m:r>
                            <a:rPr lang="en-US" sz="2400">
                              <a:latin typeface="Cambria Math" panose="02040503050406030204" pitchFamily="18" charset="0"/>
                            </a:rPr>
                            <m:t>𝑞</m:t>
                          </m:r>
                        </m:e>
                        <m:sub>
                          <m:r>
                            <a:rPr lang="en-US" sz="2400" b="0" i="1" smtClean="0">
                              <a:latin typeface="Cambria Math" panose="02040503050406030204" pitchFamily="18" charset="0"/>
                            </a:rPr>
                            <m:t>𝐶</m:t>
                          </m:r>
                        </m:sub>
                        <m:sup>
                          <m:r>
                            <a:rPr lang="en-US" sz="2400">
                              <a:latin typeface="Cambria Math" panose="02040503050406030204" pitchFamily="18" charset="0"/>
                            </a:rPr>
                            <m:t>2</m:t>
                          </m:r>
                        </m:sup>
                      </m:sSubSup>
                      <m:r>
                        <a:rPr lang="en-US" sz="2400">
                          <a:latin typeface="Cambria Math" panose="02040503050406030204" pitchFamily="18" charset="0"/>
                        </a:rPr>
                        <m:t>⋅</m:t>
                      </m:r>
                      <m:sSup>
                        <m:sSupPr>
                          <m:ctrlPr>
                            <a:rPr lang="en-US" sz="2400">
                              <a:latin typeface="Cambria Math" panose="02040503050406030204" pitchFamily="18" charset="0"/>
                            </a:rPr>
                          </m:ctrlPr>
                        </m:sSupPr>
                        <m:e>
                          <m:r>
                            <a:rPr lang="en-US" sz="2400">
                              <a:latin typeface="Cambria Math" panose="02040503050406030204" pitchFamily="18" charset="0"/>
                            </a:rPr>
                            <m:t>2</m:t>
                          </m:r>
                        </m:e>
                        <m:sup>
                          <m:r>
                            <a:rPr lang="en-US" sz="2400">
                              <a:latin typeface="Cambria Math" panose="02040503050406030204" pitchFamily="18" charset="0"/>
                            </a:rPr>
                            <m:t>−</m:t>
                          </m:r>
                          <m:r>
                            <a:rPr lang="en-US" sz="2400" i="1">
                              <a:latin typeface="Cambria Math" panose="02040503050406030204" pitchFamily="18" charset="0"/>
                            </a:rPr>
                            <m:t>𝑛</m:t>
                          </m:r>
                        </m:sup>
                      </m:sSup>
                      <m:r>
                        <a:rPr lang="en-US" altLang="zh-CN" sz="2400" b="0" i="1" smtClean="0">
                          <a:latin typeface="Cambria Math" panose="02040503050406030204" pitchFamily="18" charset="0"/>
                        </a:rPr>
                        <m:t>+</m:t>
                      </m:r>
                      <m:r>
                        <a:rPr lang="en-US" sz="2400">
                          <a:latin typeface="Cambria Math" panose="02040503050406030204" pitchFamily="18" charset="0"/>
                        </a:rPr>
                        <m:t>4</m:t>
                      </m:r>
                      <m:d>
                        <m:dPr>
                          <m:ctrlPr>
                            <a:rPr lang="en-US" sz="2400" i="1">
                              <a:latin typeface="Cambria Math" panose="02040503050406030204" pitchFamily="18" charset="0"/>
                            </a:rPr>
                          </m:ctrlPr>
                        </m:dPr>
                        <m:e>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𝐶</m:t>
                              </m:r>
                            </m:sub>
                          </m:sSub>
                          <m:rad>
                            <m:radPr>
                              <m:degHide m:val="on"/>
                              <m:ctrlPr>
                                <a:rPr lang="en-US" sz="2400" i="1">
                                  <a:latin typeface="Cambria Math" panose="02040503050406030204" pitchFamily="18" charset="0"/>
                                </a:rPr>
                              </m:ctrlPr>
                            </m:radPr>
                            <m:deg/>
                            <m:e>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𝑄</m:t>
                                  </m:r>
                                </m:sub>
                              </m:sSub>
                            </m:e>
                          </m:rad>
                          <m:r>
                            <a:rPr 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𝑄</m:t>
                              </m:r>
                            </m:sub>
                          </m:sSub>
                          <m:rad>
                            <m:radPr>
                              <m:degHide m:val="on"/>
                              <m:ctrlPr>
                                <a:rPr lang="en-US" sz="2400" i="1">
                                  <a:latin typeface="Cambria Math" panose="02040503050406030204" pitchFamily="18" charset="0"/>
                                </a:rPr>
                              </m:ctrlPr>
                            </m:radPr>
                            <m:deg/>
                            <m:e>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𝐶</m:t>
                                  </m:r>
                                </m:sub>
                              </m:sSub>
                            </m:e>
                          </m:rad>
                        </m:e>
                      </m:d>
                      <m:r>
                        <a:rPr lang="en-US" sz="2400">
                          <a:latin typeface="Cambria Math" panose="02040503050406030204" pitchFamily="18" charset="0"/>
                        </a:rPr>
                        <m:t>⋅</m:t>
                      </m:r>
                      <m:sSup>
                        <m:sSupPr>
                          <m:ctrlPr>
                            <a:rPr lang="en-US" sz="2400">
                              <a:latin typeface="Cambria Math" panose="02040503050406030204" pitchFamily="18" charset="0"/>
                            </a:rPr>
                          </m:ctrlPr>
                        </m:sSupPr>
                        <m:e>
                          <m:r>
                            <a:rPr lang="en-US" sz="2400">
                              <a:latin typeface="Cambria Math" panose="02040503050406030204" pitchFamily="18" charset="0"/>
                            </a:rPr>
                            <m:t>2</m:t>
                          </m:r>
                        </m:e>
                        <m:sup>
                          <m:r>
                            <a:rPr lang="en-US" sz="2400">
                              <a:latin typeface="Cambria Math" panose="02040503050406030204" pitchFamily="18" charset="0"/>
                            </a:rPr>
                            <m:t>−</m:t>
                          </m:r>
                          <m:d>
                            <m:dPr>
                              <m:ctrlPr>
                                <a:rPr lang="en-US" sz="2400">
                                  <a:latin typeface="Cambria Math" panose="02040503050406030204" pitchFamily="18" charset="0"/>
                                </a:rPr>
                              </m:ctrlPr>
                            </m:dPr>
                            <m:e>
                              <m:r>
                                <a:rPr lang="en-US" sz="2400">
                                  <a:latin typeface="Cambria Math" panose="02040503050406030204" pitchFamily="18" charset="0"/>
                                </a:rPr>
                                <m:t>𝑚</m:t>
                              </m:r>
                              <m:r>
                                <a:rPr lang="en-US" sz="2400">
                                  <a:latin typeface="Cambria Math" panose="02040503050406030204" pitchFamily="18" charset="0"/>
                                </a:rPr>
                                <m:t>+</m:t>
                              </m:r>
                              <m:r>
                                <a:rPr lang="en-US" sz="2400">
                                  <a:latin typeface="Cambria Math" panose="02040503050406030204" pitchFamily="18" charset="0"/>
                                </a:rPr>
                                <m:t>𝑛</m:t>
                              </m:r>
                            </m:e>
                          </m:d>
                          <m:r>
                            <m:rPr>
                              <m:lit/>
                            </m:rPr>
                            <a:rPr lang="en-US" sz="2400">
                              <a:latin typeface="Cambria Math" panose="02040503050406030204" pitchFamily="18" charset="0"/>
                            </a:rPr>
                            <m:t>/</m:t>
                          </m:r>
                          <m:r>
                            <a:rPr lang="en-US" sz="2400">
                              <a:latin typeface="Cambria Math" panose="02040503050406030204" pitchFamily="18" charset="0"/>
                            </a:rPr>
                            <m:t>2</m:t>
                          </m:r>
                        </m:sup>
                      </m:sSup>
                    </m:oMath>
                  </m:oMathPara>
                </a14:m>
                <a:endParaRPr lang="en-US" sz="2400" dirty="0">
                  <a:latin typeface="Cambria Math" panose="02040503050406030204" pitchFamily="18" charset="0"/>
                </a:endParaRPr>
              </a:p>
              <a:p>
                <a:pPr/>
                <a14:m>
                  <m:oMathPara xmlns:m="http://schemas.openxmlformats.org/officeDocument/2006/math">
                    <m:oMathParaPr>
                      <m:jc m:val="left"/>
                    </m:oMathParaPr>
                    <m:oMath>
                      <m:sSubSup>
                        <m:sSubSupPr>
                          <m:ctrlPr>
                            <a:rPr lang="en-US" sz="2400">
                              <a:latin typeface="Cambria Math" panose="02040503050406030204" pitchFamily="18" charset="0"/>
                            </a:rPr>
                          </m:ctrlPr>
                        </m:sSubSupPr>
                        <m:e>
                          <m:r>
                            <m:rPr>
                              <m:sty m:val="p"/>
                            </m:rPr>
                            <a:rPr lang="en-US" sz="2400">
                              <a:latin typeface="Cambria Math" panose="02040503050406030204" pitchFamily="18" charset="0"/>
                            </a:rPr>
                            <m:t>Adv</m:t>
                          </m:r>
                        </m:e>
                        <m:sub>
                          <m:r>
                            <m:rPr>
                              <m:sty m:val="p"/>
                            </m:rPr>
                            <a:rPr lang="en-US" sz="2400">
                              <a:latin typeface="Cambria Math" panose="02040503050406030204" pitchFamily="18" charset="0"/>
                            </a:rPr>
                            <m:t>LRW</m:t>
                          </m:r>
                        </m:sub>
                        <m:sup>
                          <m:r>
                            <m:rPr>
                              <m:sty m:val="p"/>
                            </m:rPr>
                            <a:rPr lang="en-US" sz="2400">
                              <a:latin typeface="Cambria Math" panose="02040503050406030204" pitchFamily="18" charset="0"/>
                            </a:rPr>
                            <m:t>SPRP</m:t>
                          </m:r>
                        </m:sup>
                      </m:sSubSup>
                      <m:d>
                        <m:dPr>
                          <m:ctrlPr>
                            <a:rPr lang="en-US" sz="2400" i="1">
                              <a:latin typeface="Cambria Math" panose="02040503050406030204" pitchFamily="18" charset="0"/>
                            </a:rPr>
                          </m:ctrlPr>
                        </m:dPr>
                        <m:e>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𝐶</m:t>
                              </m:r>
                            </m:sub>
                          </m:sSub>
                          <m:r>
                            <a:rPr lang="en-US" sz="2400" i="1">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𝑄</m:t>
                              </m:r>
                            </m:sub>
                          </m:sSub>
                        </m:e>
                      </m:d>
                      <m:r>
                        <a:rPr lang="zh-CN" altLang="en-US" sz="2400">
                          <a:latin typeface="Cambria Math" panose="02040503050406030204" pitchFamily="18" charset="0"/>
                        </a:rPr>
                        <m:t>≤</m:t>
                      </m:r>
                      <m:sSubSup>
                        <m:sSubSupPr>
                          <m:ctrlPr>
                            <a:rPr lang="en-US" sz="2400">
                              <a:latin typeface="Cambria Math" panose="02040503050406030204" pitchFamily="18" charset="0"/>
                            </a:rPr>
                          </m:ctrlPr>
                        </m:sSubSupPr>
                        <m:e>
                          <m:r>
                            <a:rPr lang="en-US" sz="2400">
                              <a:latin typeface="Cambria Math" panose="02040503050406030204" pitchFamily="18" charset="0"/>
                            </a:rPr>
                            <m:t>𝑞</m:t>
                          </m:r>
                        </m:e>
                        <m:sub>
                          <m:r>
                            <m:rPr>
                              <m:sty m:val="p"/>
                            </m:rPr>
                            <a:rPr lang="en-US" sz="2400">
                              <a:latin typeface="Cambria Math" panose="02040503050406030204" pitchFamily="18" charset="0"/>
                            </a:rPr>
                            <m:t>C</m:t>
                          </m:r>
                        </m:sub>
                        <m:sup>
                          <m:r>
                            <a:rPr lang="en-US" sz="2400">
                              <a:latin typeface="Cambria Math" panose="02040503050406030204" pitchFamily="18" charset="0"/>
                            </a:rPr>
                            <m:t>2</m:t>
                          </m:r>
                        </m:sup>
                      </m:sSubSup>
                      <m:r>
                        <a:rPr lang="en-US" sz="2400">
                          <a:latin typeface="Cambria Math" panose="02040503050406030204" pitchFamily="18" charset="0"/>
                        </a:rPr>
                        <m:t>⋅</m:t>
                      </m:r>
                      <m:sSup>
                        <m:sSupPr>
                          <m:ctrlPr>
                            <a:rPr lang="en-US" sz="2400">
                              <a:latin typeface="Cambria Math" panose="02040503050406030204" pitchFamily="18" charset="0"/>
                            </a:rPr>
                          </m:ctrlPr>
                        </m:sSupPr>
                        <m:e>
                          <m:r>
                            <a:rPr lang="en-US" sz="2400">
                              <a:latin typeface="Cambria Math" panose="02040503050406030204" pitchFamily="18" charset="0"/>
                            </a:rPr>
                            <m:t>2</m:t>
                          </m:r>
                        </m:e>
                        <m:sup>
                          <m:r>
                            <a:rPr lang="en-US" sz="2400">
                              <a:latin typeface="Cambria Math" panose="02040503050406030204" pitchFamily="18" charset="0"/>
                            </a:rPr>
                            <m:t>−</m:t>
                          </m:r>
                          <m:r>
                            <a:rPr lang="en-US" sz="2400" i="1">
                              <a:latin typeface="Cambria Math" panose="02040503050406030204" pitchFamily="18" charset="0"/>
                            </a:rPr>
                            <m:t>𝑛</m:t>
                          </m:r>
                        </m:sup>
                      </m:sSup>
                      <m:r>
                        <a:rPr lang="en-US" sz="2400" b="0" i="1" smtClean="0">
                          <a:latin typeface="Cambria Math" panose="02040503050406030204" pitchFamily="18" charset="0"/>
                        </a:rPr>
                        <m:t>+</m:t>
                      </m:r>
                      <m:sSubSup>
                        <m:sSubSupPr>
                          <m:ctrlPr>
                            <a:rPr lang="en-US" sz="2400">
                              <a:latin typeface="Cambria Math" panose="02040503050406030204" pitchFamily="18" charset="0"/>
                            </a:rPr>
                          </m:ctrlPr>
                        </m:sSubSupPr>
                        <m:e>
                          <m:r>
                            <a:rPr lang="en-US" sz="2400">
                              <a:latin typeface="Cambria Math" panose="02040503050406030204" pitchFamily="18" charset="0"/>
                            </a:rPr>
                            <m:t>𝑞</m:t>
                          </m:r>
                        </m:e>
                        <m:sub>
                          <m:r>
                            <a:rPr lang="en-US" sz="2400" b="0" i="1" smtClean="0">
                              <a:latin typeface="Cambria Math" panose="02040503050406030204" pitchFamily="18" charset="0"/>
                            </a:rPr>
                            <m:t>𝑄</m:t>
                          </m:r>
                        </m:sub>
                        <m:sup>
                          <m:r>
                            <a:rPr lang="en-US" sz="2400">
                              <a:latin typeface="Cambria Math" panose="02040503050406030204" pitchFamily="18" charset="0"/>
                            </a:rPr>
                            <m:t>2</m:t>
                          </m:r>
                        </m:sup>
                      </m:sSubSup>
                      <m:r>
                        <a:rPr lang="en-US" sz="2400">
                          <a:latin typeface="Cambria Math" panose="02040503050406030204" pitchFamily="18" charset="0"/>
                        </a:rPr>
                        <m:t>⋅</m:t>
                      </m:r>
                      <m:sSup>
                        <m:sSupPr>
                          <m:ctrlPr>
                            <a:rPr lang="en-US" sz="2400">
                              <a:latin typeface="Cambria Math" panose="02040503050406030204" pitchFamily="18" charset="0"/>
                            </a:rPr>
                          </m:ctrlPr>
                        </m:sSupPr>
                        <m:e>
                          <m:r>
                            <a:rPr lang="en-US" sz="2400">
                              <a:latin typeface="Cambria Math" panose="02040503050406030204" pitchFamily="18" charset="0"/>
                            </a:rPr>
                            <m:t>2</m:t>
                          </m:r>
                        </m:e>
                        <m:sup>
                          <m:r>
                            <a:rPr lang="en-US" sz="2400">
                              <a:latin typeface="Cambria Math" panose="02040503050406030204" pitchFamily="18" charset="0"/>
                            </a:rPr>
                            <m:t>−</m:t>
                          </m:r>
                          <m:r>
                            <a:rPr lang="en-US" sz="2400" i="1">
                              <a:latin typeface="Cambria Math" panose="02040503050406030204" pitchFamily="18" charset="0"/>
                            </a:rPr>
                            <m:t>𝑚</m:t>
                          </m:r>
                        </m:sup>
                      </m:sSup>
                    </m:oMath>
                  </m:oMathPara>
                </a14:m>
                <a:endParaRPr lang="en-US" sz="2400" dirty="0">
                  <a:latin typeface="Cambria Math" panose="02040503050406030204" pitchFamily="18" charset="0"/>
                </a:endParaRPr>
              </a:p>
            </p:txBody>
          </p:sp>
        </mc:Choice>
        <mc:Fallback xmlns="">
          <p:sp>
            <p:nvSpPr>
              <p:cNvPr id="8" name="TextBox 7">
                <a:extLst>
                  <a:ext uri="{FF2B5EF4-FFF2-40B4-BE49-F238E27FC236}">
                    <a16:creationId xmlns:a16="http://schemas.microsoft.com/office/drawing/2014/main" id="{9D430E43-0B6E-42C4-5544-53AD78DCB42A}"/>
                  </a:ext>
                </a:extLst>
              </p:cNvPr>
              <p:cNvSpPr txBox="1">
                <a:spLocks noRot="1" noChangeAspect="1" noMove="1" noResize="1" noEditPoints="1" noAdjustHandles="1" noChangeArrowheads="1" noChangeShapeType="1" noTextEdit="1"/>
              </p:cNvSpPr>
              <p:nvPr/>
            </p:nvSpPr>
            <p:spPr>
              <a:xfrm>
                <a:off x="1604104" y="5418944"/>
                <a:ext cx="9153475" cy="1068626"/>
              </a:xfrm>
              <a:prstGeom prst="rect">
                <a:avLst/>
              </a:prstGeom>
              <a:blipFill>
                <a:blip r:embed="rId3"/>
                <a:stretch>
                  <a:fillRect l="-277" b="-47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907D9B1-4889-6E4D-E26E-DED2D7D76424}"/>
                  </a:ext>
                </a:extLst>
              </p:cNvPr>
              <p:cNvSpPr txBox="1"/>
              <p:nvPr/>
            </p:nvSpPr>
            <p:spPr>
              <a:xfrm>
                <a:off x="1604104" y="2027722"/>
                <a:ext cx="9153475" cy="607026"/>
              </a:xfrm>
              <a:prstGeom prst="rect">
                <a:avLst/>
              </a:prstGeom>
              <a:solidFill>
                <a:schemeClr val="tx2">
                  <a:lumMod val="10000"/>
                  <a:lumOff val="90000"/>
                </a:schemeClr>
              </a:solidFill>
            </p:spPr>
            <p:txBody>
              <a:bodyPr wrap="square" rtlCol="0">
                <a:spAutoFit/>
              </a:bodyPr>
              <a:lstStyle/>
              <a:p>
                <a:pPr/>
                <a14:m>
                  <m:oMathPara xmlns:m="http://schemas.openxmlformats.org/officeDocument/2006/math">
                    <m:oMath>
                      <m:sSubSup>
                        <m:sSubSupPr>
                          <m:ctrlPr>
                            <a:rPr lang="en-US" sz="2500" b="0" i="0" smtClean="0">
                              <a:latin typeface="Cambria Math" panose="02040503050406030204" pitchFamily="18" charset="0"/>
                            </a:rPr>
                          </m:ctrlPr>
                        </m:sSubSupPr>
                        <m:e>
                          <m:r>
                            <m:rPr>
                              <m:sty m:val="p"/>
                            </m:rPr>
                            <a:rPr lang="en-US" sz="2500" b="0" i="0" smtClean="0">
                              <a:latin typeface="Cambria Math" panose="02040503050406030204" pitchFamily="18" charset="0"/>
                            </a:rPr>
                            <m:t>LRW</m:t>
                          </m:r>
                        </m:e>
                        <m:sub>
                          <m:r>
                            <a:rPr lang="en-US" sz="2500" b="0" i="1" smtClean="0">
                              <a:latin typeface="Cambria Math" panose="02040503050406030204" pitchFamily="18" charset="0"/>
                            </a:rPr>
                            <m:t>𝑘</m:t>
                          </m:r>
                          <m:r>
                            <a:rPr lang="en-US" sz="2500" b="0" i="1" smtClean="0">
                              <a:latin typeface="Cambria Math" panose="02040503050406030204" pitchFamily="18" charset="0"/>
                            </a:rPr>
                            <m:t>,</m:t>
                          </m:r>
                          <m:sSup>
                            <m:sSupPr>
                              <m:ctrlPr>
                                <a:rPr lang="en-US" sz="2500" b="0" i="1" smtClean="0">
                                  <a:latin typeface="Cambria Math" panose="02040503050406030204" pitchFamily="18" charset="0"/>
                                </a:rPr>
                              </m:ctrlPr>
                            </m:sSupPr>
                            <m:e>
                              <m:r>
                                <a:rPr lang="en-US" sz="2500" b="0" i="1" smtClean="0">
                                  <a:latin typeface="Cambria Math" panose="02040503050406030204" pitchFamily="18" charset="0"/>
                                </a:rPr>
                                <m:t>𝑘</m:t>
                              </m:r>
                            </m:e>
                            <m:sup>
                              <m:r>
                                <a:rPr lang="en-US" sz="2500" b="0" i="1" smtClean="0">
                                  <a:latin typeface="Cambria Math" panose="02040503050406030204" pitchFamily="18" charset="0"/>
                                </a:rPr>
                                <m:t>′</m:t>
                              </m:r>
                            </m:sup>
                          </m:sSup>
                        </m:sub>
                        <m:sup>
                          <m:r>
                            <a:rPr lang="en-US" sz="2500" b="0" i="1" smtClean="0">
                              <a:latin typeface="Cambria Math" panose="02040503050406030204" pitchFamily="18" charset="0"/>
                            </a:rPr>
                            <m:t>𝐸</m:t>
                          </m:r>
                          <m:r>
                            <a:rPr lang="en-US" sz="2500" b="0" i="1" smtClean="0">
                              <a:latin typeface="Cambria Math" panose="02040503050406030204" pitchFamily="18" charset="0"/>
                            </a:rPr>
                            <m:t>,</m:t>
                          </m:r>
                          <m:r>
                            <a:rPr lang="en-US" sz="2500" b="0" i="1" smtClean="0">
                              <a:latin typeface="Cambria Math" panose="02040503050406030204" pitchFamily="18" charset="0"/>
                            </a:rPr>
                            <m:t>ℎ</m:t>
                          </m:r>
                        </m:sup>
                      </m:sSubSup>
                      <m:d>
                        <m:dPr>
                          <m:ctrlPr>
                            <a:rPr lang="en-US" sz="2500" b="0" i="1" smtClean="0">
                              <a:latin typeface="Cambria Math" panose="02040503050406030204" pitchFamily="18" charset="0"/>
                              <a:ea typeface="Cambria Math" panose="02040503050406030204" pitchFamily="18" charset="0"/>
                            </a:rPr>
                          </m:ctrlPr>
                        </m:dPr>
                        <m:e>
                          <m:r>
                            <a:rPr lang="en-US" sz="2500" b="0" i="1" smtClean="0">
                              <a:latin typeface="Cambria Math" panose="02040503050406030204" pitchFamily="18" charset="0"/>
                              <a:ea typeface="Cambria Math" panose="02040503050406030204" pitchFamily="18" charset="0"/>
                            </a:rPr>
                            <m:t>𝜏</m:t>
                          </m:r>
                          <m:r>
                            <a:rPr lang="en-US" sz="2500" b="0" i="1" smtClean="0">
                              <a:latin typeface="Cambria Math" panose="02040503050406030204" pitchFamily="18" charset="0"/>
                            </a:rPr>
                            <m:t>,</m:t>
                          </m:r>
                          <m:r>
                            <a:rPr lang="en-US" sz="2500" b="0" i="1" smtClean="0">
                              <a:latin typeface="Cambria Math" panose="02040503050406030204" pitchFamily="18" charset="0"/>
                            </a:rPr>
                            <m:t>𝑥</m:t>
                          </m:r>
                        </m:e>
                      </m:d>
                      <m:r>
                        <a:rPr lang="en-US" sz="2500" b="0" i="1" smtClean="0">
                          <a:latin typeface="Cambria Math" panose="02040503050406030204" pitchFamily="18" charset="0"/>
                        </a:rPr>
                        <m:t>=</m:t>
                      </m:r>
                      <m:sSub>
                        <m:sSubPr>
                          <m:ctrlPr>
                            <a:rPr lang="en-US" sz="2500" b="0" i="1" smtClean="0">
                              <a:latin typeface="Cambria Math" panose="02040503050406030204" pitchFamily="18" charset="0"/>
                            </a:rPr>
                          </m:ctrlPr>
                        </m:sSubPr>
                        <m:e>
                          <m:r>
                            <a:rPr lang="en-US" sz="2500" b="0" i="1" smtClean="0">
                              <a:latin typeface="Cambria Math" panose="02040503050406030204" pitchFamily="18" charset="0"/>
                            </a:rPr>
                            <m:t>𝐸</m:t>
                          </m:r>
                        </m:e>
                        <m:sub>
                          <m:r>
                            <a:rPr lang="en-US" sz="2500" b="0" i="1" smtClean="0">
                              <a:latin typeface="Cambria Math" panose="02040503050406030204" pitchFamily="18" charset="0"/>
                            </a:rPr>
                            <m:t>𝑘</m:t>
                          </m:r>
                        </m:sub>
                      </m:sSub>
                      <m:r>
                        <a:rPr lang="en-US" sz="2500" b="0" i="1" smtClean="0">
                          <a:latin typeface="Cambria Math" panose="02040503050406030204" pitchFamily="18" charset="0"/>
                        </a:rPr>
                        <m:t>(</m:t>
                      </m:r>
                      <m:r>
                        <a:rPr lang="en-US" sz="2500" b="0" i="1" smtClean="0">
                          <a:latin typeface="Cambria Math" panose="02040503050406030204" pitchFamily="18" charset="0"/>
                        </a:rPr>
                        <m:t>𝑥</m:t>
                      </m:r>
                      <m:r>
                        <m:rPr>
                          <m:nor/>
                        </m:rPr>
                        <a:rPr lang="en-US" sz="2500" b="0" i="0" smtClean="0">
                          <a:latin typeface="Cambria Math" panose="02040503050406030204" pitchFamily="18" charset="0"/>
                        </a:rPr>
                        <m:t> </m:t>
                      </m:r>
                      <m:r>
                        <m:rPr>
                          <m:nor/>
                        </m:rPr>
                        <a:rPr lang="en-US" sz="2500" i="0">
                          <a:latin typeface="Cambria Math" panose="02040503050406030204" pitchFamily="18" charset="0"/>
                          <a:ea typeface="Cambria Math" panose="02040503050406030204" pitchFamily="18" charset="0"/>
                        </a:rPr>
                        <m:t>⊕</m:t>
                      </m:r>
                      <m:r>
                        <a:rPr lang="en-US" sz="2500" b="0" i="1" smtClean="0">
                          <a:latin typeface="Cambria Math" panose="02040503050406030204" pitchFamily="18" charset="0"/>
                          <a:ea typeface="Cambria Math" panose="02040503050406030204" pitchFamily="18" charset="0"/>
                        </a:rPr>
                        <m:t> </m:t>
                      </m:r>
                      <m:sSub>
                        <m:sSubPr>
                          <m:ctrlPr>
                            <a:rPr lang="en-US" sz="2500" b="0" i="1" smtClean="0">
                              <a:latin typeface="Cambria Math" panose="02040503050406030204" pitchFamily="18" charset="0"/>
                              <a:ea typeface="Cambria Math" panose="02040503050406030204" pitchFamily="18" charset="0"/>
                            </a:rPr>
                          </m:ctrlPr>
                        </m:sSubPr>
                        <m:e>
                          <m:r>
                            <a:rPr lang="en-US" sz="2500" b="0" i="1" smtClean="0">
                              <a:latin typeface="Cambria Math" panose="02040503050406030204" pitchFamily="18" charset="0"/>
                              <a:ea typeface="Cambria Math" panose="02040503050406030204" pitchFamily="18" charset="0"/>
                            </a:rPr>
                            <m:t>ℎ</m:t>
                          </m:r>
                        </m:e>
                        <m:sub>
                          <m:sSup>
                            <m:sSupPr>
                              <m:ctrlPr>
                                <a:rPr lang="en-US" sz="2500" b="0" i="1" smtClean="0">
                                  <a:latin typeface="Cambria Math" panose="02040503050406030204" pitchFamily="18" charset="0"/>
                                  <a:ea typeface="Cambria Math" panose="02040503050406030204" pitchFamily="18" charset="0"/>
                                </a:rPr>
                              </m:ctrlPr>
                            </m:sSupPr>
                            <m:e>
                              <m:r>
                                <a:rPr lang="en-US" sz="2500" b="0" i="1" smtClean="0">
                                  <a:latin typeface="Cambria Math" panose="02040503050406030204" pitchFamily="18" charset="0"/>
                                  <a:ea typeface="Cambria Math" panose="02040503050406030204" pitchFamily="18" charset="0"/>
                                </a:rPr>
                                <m:t>𝑘</m:t>
                              </m:r>
                            </m:e>
                            <m:sup>
                              <m:r>
                                <a:rPr lang="en-US" sz="2500" b="0" i="1" smtClean="0">
                                  <a:latin typeface="Cambria Math" panose="02040503050406030204" pitchFamily="18" charset="0"/>
                                  <a:ea typeface="Cambria Math" panose="02040503050406030204" pitchFamily="18" charset="0"/>
                                </a:rPr>
                                <m:t>′</m:t>
                              </m:r>
                            </m:sup>
                          </m:sSup>
                        </m:sub>
                      </m:sSub>
                      <m:r>
                        <a:rPr lang="en-US" sz="2500" b="0" i="1" smtClean="0">
                          <a:latin typeface="Cambria Math" panose="02040503050406030204" pitchFamily="18" charset="0"/>
                          <a:ea typeface="Cambria Math" panose="02040503050406030204" pitchFamily="18" charset="0"/>
                        </a:rPr>
                        <m:t>(</m:t>
                      </m:r>
                      <m:r>
                        <a:rPr lang="en-US" sz="2500" i="1">
                          <a:latin typeface="Cambria Math" panose="02040503050406030204" pitchFamily="18" charset="0"/>
                          <a:ea typeface="Cambria Math" panose="02040503050406030204" pitchFamily="18" charset="0"/>
                        </a:rPr>
                        <m:t>𝜏</m:t>
                      </m:r>
                      <m:r>
                        <a:rPr lang="en-US" sz="2500" b="0" i="1" smtClean="0">
                          <a:latin typeface="Cambria Math" panose="02040503050406030204" pitchFamily="18" charset="0"/>
                          <a:ea typeface="Cambria Math" panose="02040503050406030204" pitchFamily="18" charset="0"/>
                        </a:rPr>
                        <m:t>))</m:t>
                      </m:r>
                      <m:r>
                        <m:rPr>
                          <m:nor/>
                        </m:rPr>
                        <a:rPr lang="en-US" sz="2500" i="0" smtClean="0">
                          <a:latin typeface="Cambria Math" panose="02040503050406030204" pitchFamily="18" charset="0"/>
                          <a:ea typeface="Cambria Math" panose="02040503050406030204" pitchFamily="18" charset="0"/>
                        </a:rPr>
                        <m:t>⊕</m:t>
                      </m:r>
                      <m:r>
                        <a:rPr lang="en-US" sz="2500" b="0" i="1" smtClean="0">
                          <a:latin typeface="Cambria Math" panose="02040503050406030204" pitchFamily="18" charset="0"/>
                          <a:ea typeface="Cambria Math" panose="02040503050406030204" pitchFamily="18" charset="0"/>
                        </a:rPr>
                        <m:t> </m:t>
                      </m:r>
                      <m:sSub>
                        <m:sSubPr>
                          <m:ctrlPr>
                            <a:rPr lang="en-US" sz="2500" b="0" i="1" smtClean="0">
                              <a:latin typeface="Cambria Math" panose="02040503050406030204" pitchFamily="18" charset="0"/>
                              <a:ea typeface="Cambria Math" panose="02040503050406030204" pitchFamily="18" charset="0"/>
                            </a:rPr>
                          </m:ctrlPr>
                        </m:sSubPr>
                        <m:e>
                          <m:r>
                            <a:rPr lang="en-US" sz="2500" b="0" i="1" smtClean="0">
                              <a:latin typeface="Cambria Math" panose="02040503050406030204" pitchFamily="18" charset="0"/>
                              <a:ea typeface="Cambria Math" panose="02040503050406030204" pitchFamily="18" charset="0"/>
                            </a:rPr>
                            <m:t>ℎ</m:t>
                          </m:r>
                        </m:e>
                        <m:sub>
                          <m:sSup>
                            <m:sSupPr>
                              <m:ctrlPr>
                                <a:rPr lang="en-US" sz="2500" b="0" i="1" smtClean="0">
                                  <a:latin typeface="Cambria Math" panose="02040503050406030204" pitchFamily="18" charset="0"/>
                                  <a:ea typeface="Cambria Math" panose="02040503050406030204" pitchFamily="18" charset="0"/>
                                </a:rPr>
                              </m:ctrlPr>
                            </m:sSupPr>
                            <m:e>
                              <m:r>
                                <a:rPr lang="en-US" sz="2500" b="0" i="1" smtClean="0">
                                  <a:latin typeface="Cambria Math" panose="02040503050406030204" pitchFamily="18" charset="0"/>
                                  <a:ea typeface="Cambria Math" panose="02040503050406030204" pitchFamily="18" charset="0"/>
                                </a:rPr>
                                <m:t>𝑘</m:t>
                              </m:r>
                            </m:e>
                            <m:sup>
                              <m:r>
                                <a:rPr lang="en-US" sz="2500" b="0" i="1" smtClean="0">
                                  <a:latin typeface="Cambria Math" panose="02040503050406030204" pitchFamily="18" charset="0"/>
                                  <a:ea typeface="Cambria Math" panose="02040503050406030204" pitchFamily="18" charset="0"/>
                                </a:rPr>
                                <m:t>′</m:t>
                              </m:r>
                            </m:sup>
                          </m:sSup>
                        </m:sub>
                      </m:sSub>
                      <m:r>
                        <a:rPr lang="en-US" sz="2500" b="0" i="1" smtClean="0">
                          <a:latin typeface="Cambria Math" panose="02040503050406030204" pitchFamily="18" charset="0"/>
                          <a:ea typeface="Cambria Math" panose="02040503050406030204" pitchFamily="18" charset="0"/>
                        </a:rPr>
                        <m:t>(</m:t>
                      </m:r>
                      <m:r>
                        <a:rPr lang="en-US" sz="2500" i="1">
                          <a:latin typeface="Cambria Math" panose="02040503050406030204" pitchFamily="18" charset="0"/>
                          <a:ea typeface="Cambria Math" panose="02040503050406030204" pitchFamily="18" charset="0"/>
                        </a:rPr>
                        <m:t>𝜏</m:t>
                      </m:r>
                      <m:r>
                        <a:rPr lang="en-US" sz="2500" b="0" i="1" smtClean="0">
                          <a:latin typeface="Cambria Math" panose="02040503050406030204" pitchFamily="18" charset="0"/>
                          <a:ea typeface="Cambria Math" panose="02040503050406030204" pitchFamily="18" charset="0"/>
                        </a:rPr>
                        <m:t>)</m:t>
                      </m:r>
                    </m:oMath>
                  </m:oMathPara>
                </a14:m>
                <a:endParaRPr lang="en-US" sz="2500" dirty="0"/>
              </a:p>
            </p:txBody>
          </p:sp>
        </mc:Choice>
        <mc:Fallback xmlns="">
          <p:sp>
            <p:nvSpPr>
              <p:cNvPr id="6" name="TextBox 5">
                <a:extLst>
                  <a:ext uri="{FF2B5EF4-FFF2-40B4-BE49-F238E27FC236}">
                    <a16:creationId xmlns:a16="http://schemas.microsoft.com/office/drawing/2014/main" id="{ACBC7E75-91E3-1C68-9F80-B1C24D1CEB87}"/>
                  </a:ext>
                </a:extLst>
              </p:cNvPr>
              <p:cNvSpPr txBox="1">
                <a:spLocks noRot="1" noChangeAspect="1" noMove="1" noResize="1" noEditPoints="1" noAdjustHandles="1" noChangeArrowheads="1" noChangeShapeType="1" noTextEdit="1"/>
              </p:cNvSpPr>
              <p:nvPr/>
            </p:nvSpPr>
            <p:spPr>
              <a:xfrm>
                <a:off x="1604104" y="2027722"/>
                <a:ext cx="9153475" cy="607026"/>
              </a:xfrm>
              <a:prstGeom prst="rect">
                <a:avLst/>
              </a:prstGeom>
              <a:blipFill>
                <a:blip r:embed="rId4"/>
                <a:stretch>
                  <a:fillRect b="-408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F915D1D-FB20-1FA9-DCE6-8E58FB677C52}"/>
                  </a:ext>
                </a:extLst>
              </p:cNvPr>
              <p:cNvSpPr txBox="1"/>
              <p:nvPr/>
            </p:nvSpPr>
            <p:spPr>
              <a:xfrm>
                <a:off x="1604104" y="3398390"/>
                <a:ext cx="9153476" cy="1070871"/>
              </a:xfrm>
              <a:prstGeom prst="rect">
                <a:avLst/>
              </a:prstGeom>
              <a:solidFill>
                <a:schemeClr val="tx2">
                  <a:lumMod val="10000"/>
                  <a:lumOff val="90000"/>
                </a:schemeClr>
              </a:solidFill>
            </p:spPr>
            <p:txBody>
              <a:bodyPr wrap="square" rtlCol="0">
                <a:spAutoFit/>
              </a:bodyPr>
              <a:lstStyle/>
              <a:p>
                <a:pPr lvl="1"/>
                <a:r>
                  <a:rPr lang="en-US" sz="2500" b="0" dirty="0"/>
                  <a:t>Let </a:t>
                </a:r>
                <a14:m>
                  <m:oMath xmlns:m="http://schemas.openxmlformats.org/officeDocument/2006/math">
                    <m:r>
                      <a:rPr lang="en-US" sz="2500" b="0" i="1" smtClean="0">
                        <a:latin typeface="Cambria Math" panose="02040503050406030204" pitchFamily="18" charset="0"/>
                      </a:rPr>
                      <m:t>ℎ</m:t>
                    </m:r>
                  </m:oMath>
                </a14:m>
                <a:r>
                  <a:rPr lang="zh-CN" altLang="en-US" sz="2500" dirty="0"/>
                  <a:t> </a:t>
                </a:r>
                <a:r>
                  <a:rPr lang="en-US" altLang="zh-CN" sz="2500" dirty="0"/>
                  <a:t>be an XOR universal hash family. Then </a:t>
                </a:r>
              </a:p>
              <a:p>
                <a:pPr lvl="1">
                  <a:lnSpc>
                    <a:spcPct val="150000"/>
                  </a:lnSpc>
                </a:pPr>
                <a14:m>
                  <m:oMathPara xmlns:m="http://schemas.openxmlformats.org/officeDocument/2006/math">
                    <m:oMath>
                      <m:sSubSup>
                        <m:sSubSupPr>
                          <m:ctrlPr>
                            <a:rPr lang="en-US" sz="2400">
                              <a:latin typeface="Cambria Math" panose="02040503050406030204" pitchFamily="18" charset="0"/>
                            </a:rPr>
                          </m:ctrlPr>
                        </m:sSubSupPr>
                        <m:e>
                          <m:r>
                            <m:rPr>
                              <m:sty m:val="p"/>
                            </m:rPr>
                            <a:rPr lang="en-US" sz="2400">
                              <a:latin typeface="Cambria Math" panose="02040503050406030204" pitchFamily="18" charset="0"/>
                            </a:rPr>
                            <m:t>Adv</m:t>
                          </m:r>
                        </m:e>
                        <m:sub>
                          <m:r>
                            <m:rPr>
                              <m:sty m:val="p"/>
                            </m:rPr>
                            <a:rPr lang="en-US" sz="2400">
                              <a:latin typeface="Cambria Math" panose="02040503050406030204" pitchFamily="18" charset="0"/>
                            </a:rPr>
                            <m:t>LRW</m:t>
                          </m:r>
                        </m:sub>
                        <m:sup>
                          <m:r>
                            <m:rPr>
                              <m:sty m:val="p"/>
                            </m:rPr>
                            <a:rPr lang="en-US" sz="2400">
                              <a:latin typeface="Cambria Math" panose="02040503050406030204" pitchFamily="18" charset="0"/>
                            </a:rPr>
                            <m:t>SPRP</m:t>
                          </m:r>
                        </m:sup>
                      </m:sSubSup>
                      <m:d>
                        <m:dPr>
                          <m:ctrlPr>
                            <a:rPr lang="en-US" sz="2400" i="1">
                              <a:latin typeface="Cambria Math" panose="02040503050406030204" pitchFamily="18" charset="0"/>
                            </a:rPr>
                          </m:ctrlPr>
                        </m:dPr>
                        <m:e>
                          <m:sSub>
                            <m:sSubPr>
                              <m:ctrlPr>
                                <a:rPr lang="en-US" sz="2400">
                                  <a:latin typeface="Cambria Math" panose="02040503050406030204" pitchFamily="18" charset="0"/>
                                </a:rPr>
                              </m:ctrlPr>
                            </m:sSubPr>
                            <m:e>
                              <m:r>
                                <a:rPr lang="en-US" sz="2400">
                                  <a:latin typeface="Cambria Math" panose="02040503050406030204" pitchFamily="18" charset="0"/>
                                </a:rPr>
                                <m:t>𝑞</m:t>
                              </m:r>
                            </m:e>
                            <m:sub>
                              <m:r>
                                <m:rPr>
                                  <m:sty m:val="p"/>
                                </m:rPr>
                                <a:rPr lang="en-US" sz="2400">
                                  <a:latin typeface="Cambria Math" panose="02040503050406030204" pitchFamily="18" charset="0"/>
                                </a:rPr>
                                <m:t>LRW</m:t>
                              </m:r>
                            </m:sub>
                          </m:sSub>
                          <m:r>
                            <a:rPr 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𝐸</m:t>
                              </m:r>
                            </m:sub>
                          </m:sSub>
                        </m:e>
                      </m:d>
                      <m:r>
                        <a:rPr lang="en-US" sz="2400">
                          <a:latin typeface="Cambria Math" panose="02040503050406030204" pitchFamily="18" charset="0"/>
                        </a:rPr>
                        <m:t>≤</m:t>
                      </m:r>
                      <m:sSubSup>
                        <m:sSubSupPr>
                          <m:ctrlPr>
                            <a:rPr lang="en-US" sz="2400">
                              <a:latin typeface="Cambria Math" panose="02040503050406030204" pitchFamily="18" charset="0"/>
                            </a:rPr>
                          </m:ctrlPr>
                        </m:sSubSupPr>
                        <m:e>
                          <m:r>
                            <a:rPr lang="en-US" sz="2400">
                              <a:latin typeface="Cambria Math" panose="02040503050406030204" pitchFamily="18" charset="0"/>
                            </a:rPr>
                            <m:t>𝑞</m:t>
                          </m:r>
                        </m:e>
                        <m:sub>
                          <m:r>
                            <m:rPr>
                              <m:sty m:val="p"/>
                            </m:rPr>
                            <a:rPr lang="en-US" sz="2400">
                              <a:latin typeface="Cambria Math" panose="02040503050406030204" pitchFamily="18" charset="0"/>
                            </a:rPr>
                            <m:t>LRW</m:t>
                          </m:r>
                        </m:sub>
                        <m:sup>
                          <m:r>
                            <a:rPr lang="en-US" sz="2400">
                              <a:latin typeface="Cambria Math" panose="02040503050406030204" pitchFamily="18" charset="0"/>
                            </a:rPr>
                            <m:t>2</m:t>
                          </m:r>
                        </m:sup>
                      </m:sSubSup>
                      <m:r>
                        <a:rPr lang="en-US" sz="2400">
                          <a:latin typeface="Cambria Math" panose="02040503050406030204" pitchFamily="18" charset="0"/>
                        </a:rPr>
                        <m:t>⋅</m:t>
                      </m:r>
                      <m:sSup>
                        <m:sSupPr>
                          <m:ctrlPr>
                            <a:rPr lang="en-US" sz="2400">
                              <a:latin typeface="Cambria Math" panose="02040503050406030204" pitchFamily="18" charset="0"/>
                            </a:rPr>
                          </m:ctrlPr>
                        </m:sSupPr>
                        <m:e>
                          <m:r>
                            <a:rPr lang="en-US" sz="2400">
                              <a:latin typeface="Cambria Math" panose="02040503050406030204" pitchFamily="18" charset="0"/>
                            </a:rPr>
                            <m:t>2</m:t>
                          </m:r>
                        </m:e>
                        <m:sup>
                          <m:r>
                            <a:rPr lang="en-US" sz="2400">
                              <a:latin typeface="Cambria Math" panose="02040503050406030204" pitchFamily="18" charset="0"/>
                            </a:rPr>
                            <m:t>−</m:t>
                          </m:r>
                          <m:r>
                            <a:rPr lang="en-US" sz="2400">
                              <a:latin typeface="Cambria Math" panose="02040503050406030204" pitchFamily="18" charset="0"/>
                            </a:rPr>
                            <m:t>𝑛</m:t>
                          </m:r>
                        </m:sup>
                      </m:sSup>
                      <m:r>
                        <a:rPr 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𝐸</m:t>
                          </m:r>
                        </m:sub>
                      </m:sSub>
                      <m:r>
                        <a:rPr lang="en-US" sz="2400">
                          <a:latin typeface="Cambria Math" panose="02040503050406030204" pitchFamily="18" charset="0"/>
                        </a:rPr>
                        <m:t>⋅</m:t>
                      </m:r>
                      <m:sSup>
                        <m:sSupPr>
                          <m:ctrlPr>
                            <a:rPr lang="en-US" sz="2400">
                              <a:latin typeface="Cambria Math" panose="02040503050406030204" pitchFamily="18" charset="0"/>
                            </a:rPr>
                          </m:ctrlPr>
                        </m:sSupPr>
                        <m:e>
                          <m:r>
                            <a:rPr lang="en-US" sz="2400">
                              <a:latin typeface="Cambria Math" panose="02040503050406030204" pitchFamily="18" charset="0"/>
                            </a:rPr>
                            <m:t>2</m:t>
                          </m:r>
                        </m:e>
                        <m:sup>
                          <m:r>
                            <a:rPr lang="en-US" sz="2400">
                              <a:latin typeface="Cambria Math" panose="02040503050406030204" pitchFamily="18" charset="0"/>
                            </a:rPr>
                            <m:t>−</m:t>
                          </m:r>
                          <m:r>
                            <a:rPr lang="en-US" sz="2400">
                              <a:latin typeface="Cambria Math" panose="02040503050406030204" pitchFamily="18" charset="0"/>
                            </a:rPr>
                            <m:t>𝑚</m:t>
                          </m:r>
                        </m:sup>
                      </m:sSup>
                      <m:r>
                        <a:rPr lang="en-US" sz="2400">
                          <a:latin typeface="Cambria Math" panose="02040503050406030204" pitchFamily="18" charset="0"/>
                        </a:rPr>
                        <m:t>.</m:t>
                      </m:r>
                    </m:oMath>
                  </m:oMathPara>
                </a14:m>
                <a:endParaRPr lang="en-US" sz="2400" dirty="0">
                  <a:latin typeface="Cambria Math" panose="02040503050406030204" pitchFamily="18" charset="0"/>
                </a:endParaRPr>
              </a:p>
            </p:txBody>
          </p:sp>
        </mc:Choice>
        <mc:Fallback xmlns="">
          <p:sp>
            <p:nvSpPr>
              <p:cNvPr id="7" name="TextBox 6">
                <a:extLst>
                  <a:ext uri="{FF2B5EF4-FFF2-40B4-BE49-F238E27FC236}">
                    <a16:creationId xmlns:a16="http://schemas.microsoft.com/office/drawing/2014/main" id="{E3A7FF90-DAE7-9DB1-88E4-BF85A72BD31B}"/>
                  </a:ext>
                </a:extLst>
              </p:cNvPr>
              <p:cNvSpPr txBox="1">
                <a:spLocks noRot="1" noChangeAspect="1" noMove="1" noResize="1" noEditPoints="1" noAdjustHandles="1" noChangeArrowheads="1" noChangeShapeType="1" noTextEdit="1"/>
              </p:cNvSpPr>
              <p:nvPr/>
            </p:nvSpPr>
            <p:spPr>
              <a:xfrm>
                <a:off x="1604104" y="3398390"/>
                <a:ext cx="9153476" cy="1070871"/>
              </a:xfrm>
              <a:prstGeom prst="rect">
                <a:avLst/>
              </a:prstGeom>
              <a:blipFill>
                <a:blip r:embed="rId5"/>
                <a:stretch>
                  <a:fillRect t="-4706"/>
                </a:stretch>
              </a:blipFill>
            </p:spPr>
            <p:txBody>
              <a:bodyPr/>
              <a:lstStyle/>
              <a:p>
                <a:r>
                  <a:rPr lang="en-US">
                    <a:noFill/>
                  </a:rPr>
                  <a:t> </a:t>
                </a:r>
              </a:p>
            </p:txBody>
          </p:sp>
        </mc:Fallback>
      </mc:AlternateContent>
      <p:sp>
        <p:nvSpPr>
          <p:cNvPr id="9" name="Oval 8">
            <a:extLst>
              <a:ext uri="{FF2B5EF4-FFF2-40B4-BE49-F238E27FC236}">
                <a16:creationId xmlns:a16="http://schemas.microsoft.com/office/drawing/2014/main" id="{1AC1EA37-C0DF-FA6A-2AD1-7DB25371177A}"/>
              </a:ext>
            </a:extLst>
          </p:cNvPr>
          <p:cNvSpPr/>
          <p:nvPr/>
        </p:nvSpPr>
        <p:spPr>
          <a:xfrm>
            <a:off x="5539777" y="3865409"/>
            <a:ext cx="1974206" cy="673391"/>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60000"/>
                  <a:lumOff val="40000"/>
                </a:schemeClr>
              </a:solidFill>
            </a:endParaRPr>
          </a:p>
        </p:txBody>
      </p:sp>
      <p:sp>
        <p:nvSpPr>
          <p:cNvPr id="10" name="Oval 9">
            <a:extLst>
              <a:ext uri="{FF2B5EF4-FFF2-40B4-BE49-F238E27FC236}">
                <a16:creationId xmlns:a16="http://schemas.microsoft.com/office/drawing/2014/main" id="{F3FEBEE7-03CC-D2DE-D51F-656EAC4ED8F7}"/>
              </a:ext>
            </a:extLst>
          </p:cNvPr>
          <p:cNvSpPr/>
          <p:nvPr/>
        </p:nvSpPr>
        <p:spPr>
          <a:xfrm>
            <a:off x="3823620" y="5405730"/>
            <a:ext cx="1716157" cy="1095053"/>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10">
            <a:extLst>
              <a:ext uri="{FF2B5EF4-FFF2-40B4-BE49-F238E27FC236}">
                <a16:creationId xmlns:a16="http://schemas.microsoft.com/office/drawing/2014/main" id="{2E8B0D91-3A73-C213-B2F5-CCFED17D1A2D}"/>
              </a:ext>
            </a:extLst>
          </p:cNvPr>
          <p:cNvSpPr>
            <a:spLocks noGrp="1"/>
          </p:cNvSpPr>
          <p:nvPr>
            <p:ph type="sldNum" sz="quarter" idx="12"/>
          </p:nvPr>
        </p:nvSpPr>
        <p:spPr/>
        <p:txBody>
          <a:bodyPr/>
          <a:lstStyle/>
          <a:p>
            <a:fld id="{29CA9D21-7259-944D-81B9-B1838266EDDF}" type="slidenum">
              <a:rPr lang="en-US" smtClean="0"/>
              <a:t>26</a:t>
            </a:fld>
            <a:endParaRPr lang="en-US"/>
          </a:p>
        </p:txBody>
      </p:sp>
    </p:spTree>
    <p:extLst>
      <p:ext uri="{BB962C8B-B14F-4D97-AF65-F5344CB8AC3E}">
        <p14:creationId xmlns:p14="http://schemas.microsoft.com/office/powerpoint/2010/main" val="16078317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76474-8946-2122-123D-12E80C7F9705}"/>
              </a:ext>
            </a:extLst>
          </p:cNvPr>
          <p:cNvSpPr>
            <a:spLocks noGrp="1"/>
          </p:cNvSpPr>
          <p:nvPr>
            <p:ph type="title"/>
          </p:nvPr>
        </p:nvSpPr>
        <p:spPr/>
        <p:txBody>
          <a:bodyPr/>
          <a:lstStyle/>
          <a:p>
            <a:r>
              <a:rPr lang="en-US" dirty="0"/>
              <a:t>LRW Matching Attacks</a:t>
            </a:r>
          </a:p>
        </p:txBody>
      </p:sp>
      <p:pic>
        <p:nvPicPr>
          <p:cNvPr id="5" name="Content Placeholder 4">
            <a:extLst>
              <a:ext uri="{FF2B5EF4-FFF2-40B4-BE49-F238E27FC236}">
                <a16:creationId xmlns:a16="http://schemas.microsoft.com/office/drawing/2014/main" id="{DD7A6D1A-A07A-01AE-5B5E-B20A0137BC99}"/>
              </a:ext>
            </a:extLst>
          </p:cNvPr>
          <p:cNvPicPr>
            <a:picLocks noGrp="1" noChangeAspect="1"/>
          </p:cNvPicPr>
          <p:nvPr>
            <p:ph idx="1"/>
          </p:nvPr>
        </p:nvPicPr>
        <p:blipFill>
          <a:blip r:embed="rId3"/>
          <a:stretch>
            <a:fillRect/>
          </a:stretch>
        </p:blipFill>
        <p:spPr>
          <a:xfrm>
            <a:off x="838200" y="3693995"/>
            <a:ext cx="10515600" cy="2879473"/>
          </a:xfrm>
          <a:prstGeom prst="rect">
            <a:avLst/>
          </a:prstGeom>
        </p:spPr>
      </p:pic>
      <p:pic>
        <p:nvPicPr>
          <p:cNvPr id="6" name="Picture 5">
            <a:extLst>
              <a:ext uri="{FF2B5EF4-FFF2-40B4-BE49-F238E27FC236}">
                <a16:creationId xmlns:a16="http://schemas.microsoft.com/office/drawing/2014/main" id="{99A4FA4C-A238-5055-0162-B0A485048F45}"/>
              </a:ext>
            </a:extLst>
          </p:cNvPr>
          <p:cNvPicPr>
            <a:picLocks noChangeAspect="1"/>
          </p:cNvPicPr>
          <p:nvPr/>
        </p:nvPicPr>
        <p:blipFill>
          <a:blip r:embed="rId4"/>
          <a:stretch>
            <a:fillRect/>
          </a:stretch>
        </p:blipFill>
        <p:spPr>
          <a:xfrm>
            <a:off x="3581400" y="1272552"/>
            <a:ext cx="7772400" cy="2421443"/>
          </a:xfrm>
          <a:prstGeom prst="rect">
            <a:avLst/>
          </a:prstGeom>
        </p:spPr>
      </p:pic>
      <p:sp>
        <p:nvSpPr>
          <p:cNvPr id="7" name="TextBox 6">
            <a:extLst>
              <a:ext uri="{FF2B5EF4-FFF2-40B4-BE49-F238E27FC236}">
                <a16:creationId xmlns:a16="http://schemas.microsoft.com/office/drawing/2014/main" id="{0914AC48-55EA-AD4C-9F6B-6A2768BB670C}"/>
              </a:ext>
            </a:extLst>
          </p:cNvPr>
          <p:cNvSpPr txBox="1"/>
          <p:nvPr/>
        </p:nvSpPr>
        <p:spPr>
          <a:xfrm>
            <a:off x="1294354" y="1517599"/>
            <a:ext cx="1999180" cy="1410771"/>
          </a:xfrm>
          <a:prstGeom prst="rect">
            <a:avLst/>
          </a:prstGeom>
          <a:noFill/>
        </p:spPr>
        <p:txBody>
          <a:bodyPr wrap="square" rtlCol="0">
            <a:spAutoFit/>
          </a:bodyPr>
          <a:lstStyle/>
          <a:p>
            <a:pPr>
              <a:lnSpc>
                <a:spcPct val="150000"/>
              </a:lnSpc>
            </a:pPr>
            <a:r>
              <a:rPr lang="en-US" sz="3000" dirty="0"/>
              <a:t>Attacks</a:t>
            </a:r>
          </a:p>
          <a:p>
            <a:pPr>
              <a:lnSpc>
                <a:spcPct val="150000"/>
              </a:lnSpc>
            </a:pPr>
            <a:r>
              <a:rPr lang="en-US" sz="3000" dirty="0"/>
              <a:t>Bound</a:t>
            </a:r>
          </a:p>
        </p:txBody>
      </p:sp>
      <p:sp>
        <p:nvSpPr>
          <p:cNvPr id="10" name="Right Arrow 9">
            <a:extLst>
              <a:ext uri="{FF2B5EF4-FFF2-40B4-BE49-F238E27FC236}">
                <a16:creationId xmlns:a16="http://schemas.microsoft.com/office/drawing/2014/main" id="{C2FC830C-9D67-EE3E-1E92-41B520D445F9}"/>
              </a:ext>
            </a:extLst>
          </p:cNvPr>
          <p:cNvSpPr/>
          <p:nvPr/>
        </p:nvSpPr>
        <p:spPr>
          <a:xfrm>
            <a:off x="2827866" y="1878767"/>
            <a:ext cx="694267" cy="194733"/>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11" name="Right Arrow 10">
            <a:extLst>
              <a:ext uri="{FF2B5EF4-FFF2-40B4-BE49-F238E27FC236}">
                <a16:creationId xmlns:a16="http://schemas.microsoft.com/office/drawing/2014/main" id="{04B1763E-335C-CA7E-2088-9763D3A38523}"/>
              </a:ext>
            </a:extLst>
          </p:cNvPr>
          <p:cNvSpPr/>
          <p:nvPr/>
        </p:nvSpPr>
        <p:spPr>
          <a:xfrm rot="5400000">
            <a:off x="1591734" y="3249495"/>
            <a:ext cx="694267" cy="194733"/>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12" name="Oval 11">
            <a:extLst>
              <a:ext uri="{FF2B5EF4-FFF2-40B4-BE49-F238E27FC236}">
                <a16:creationId xmlns:a16="http://schemas.microsoft.com/office/drawing/2014/main" id="{43F9A9C2-49EB-2F16-BC7F-3A7A78CE2A41}"/>
              </a:ext>
            </a:extLst>
          </p:cNvPr>
          <p:cNvSpPr/>
          <p:nvPr/>
        </p:nvSpPr>
        <p:spPr>
          <a:xfrm>
            <a:off x="6265333" y="1878767"/>
            <a:ext cx="804333" cy="441100"/>
          </a:xfrm>
          <a:prstGeom prst="ellipse">
            <a:avLst/>
          </a:prstGeom>
          <a:no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8DBC37A-AF08-745E-A794-522F262B4231}"/>
              </a:ext>
            </a:extLst>
          </p:cNvPr>
          <p:cNvSpPr/>
          <p:nvPr/>
        </p:nvSpPr>
        <p:spPr>
          <a:xfrm>
            <a:off x="3750733" y="4256418"/>
            <a:ext cx="6028267" cy="1221515"/>
          </a:xfrm>
          <a:prstGeom prst="ellipse">
            <a:avLst/>
          </a:prstGeom>
          <a:no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4A5D618A-7E70-356D-0D9D-1AD6C0721CE7}"/>
              </a:ext>
            </a:extLst>
          </p:cNvPr>
          <p:cNvSpPr/>
          <p:nvPr/>
        </p:nvSpPr>
        <p:spPr>
          <a:xfrm>
            <a:off x="6096000" y="2726674"/>
            <a:ext cx="2717799" cy="868418"/>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C6AEBE0F-F230-3C29-A115-9F09F99D5B3C}"/>
              </a:ext>
            </a:extLst>
          </p:cNvPr>
          <p:cNvSpPr/>
          <p:nvPr/>
        </p:nvSpPr>
        <p:spPr>
          <a:xfrm>
            <a:off x="8813799" y="5441777"/>
            <a:ext cx="1185334" cy="598579"/>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0ACE0E2F-3E4E-BCA9-8558-E0719AD176CD}"/>
              </a:ext>
            </a:extLst>
          </p:cNvPr>
          <p:cNvSpPr/>
          <p:nvPr/>
        </p:nvSpPr>
        <p:spPr>
          <a:xfrm>
            <a:off x="9491132" y="5974889"/>
            <a:ext cx="1049868" cy="598579"/>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B8873C64-54AA-937D-D548-F9EC6F11F526}"/>
              </a:ext>
            </a:extLst>
          </p:cNvPr>
          <p:cNvSpPr/>
          <p:nvPr/>
        </p:nvSpPr>
        <p:spPr>
          <a:xfrm>
            <a:off x="8936565" y="6015185"/>
            <a:ext cx="431801" cy="517986"/>
          </a:xfrm>
          <a:prstGeom prst="ellipse">
            <a:avLst/>
          </a:prstGeom>
          <a:no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Slide Number Placeholder 22">
            <a:extLst>
              <a:ext uri="{FF2B5EF4-FFF2-40B4-BE49-F238E27FC236}">
                <a16:creationId xmlns:a16="http://schemas.microsoft.com/office/drawing/2014/main" id="{BBE9CCA3-9951-9562-B8FD-ECF8ADFF6FF7}"/>
              </a:ext>
            </a:extLst>
          </p:cNvPr>
          <p:cNvSpPr>
            <a:spLocks noGrp="1"/>
          </p:cNvSpPr>
          <p:nvPr>
            <p:ph type="sldNum" sz="quarter" idx="12"/>
          </p:nvPr>
        </p:nvSpPr>
        <p:spPr/>
        <p:txBody>
          <a:bodyPr/>
          <a:lstStyle/>
          <a:p>
            <a:fld id="{29CA9D21-7259-944D-81B9-B1838266EDDF}" type="slidenum">
              <a:rPr lang="en-US" smtClean="0"/>
              <a:t>27</a:t>
            </a:fld>
            <a:endParaRPr lang="en-US"/>
          </a:p>
        </p:txBody>
      </p:sp>
    </p:spTree>
    <p:extLst>
      <p:ext uri="{BB962C8B-B14F-4D97-AF65-F5344CB8AC3E}">
        <p14:creationId xmlns:p14="http://schemas.microsoft.com/office/powerpoint/2010/main" val="24990268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67655-EA2E-EF30-3F92-1A7BA26603C6}"/>
              </a:ext>
            </a:extLst>
          </p:cNvPr>
          <p:cNvSpPr>
            <a:spLocks noGrp="1"/>
          </p:cNvSpPr>
          <p:nvPr>
            <p:ph type="title"/>
          </p:nvPr>
        </p:nvSpPr>
        <p:spPr/>
        <p:txBody>
          <a:bodyPr/>
          <a:lstStyle/>
          <a:p>
            <a:r>
              <a:rPr lang="en-US" dirty="0"/>
              <a:t>Take-home messages</a:t>
            </a:r>
          </a:p>
        </p:txBody>
      </p:sp>
      <p:sp>
        <p:nvSpPr>
          <p:cNvPr id="3" name="Content Placeholder 2">
            <a:extLst>
              <a:ext uri="{FF2B5EF4-FFF2-40B4-BE49-F238E27FC236}">
                <a16:creationId xmlns:a16="http://schemas.microsoft.com/office/drawing/2014/main" id="{C7B745D3-666E-A8F8-2D86-D7809D312A03}"/>
              </a:ext>
            </a:extLst>
          </p:cNvPr>
          <p:cNvSpPr>
            <a:spLocks noGrp="1"/>
          </p:cNvSpPr>
          <p:nvPr>
            <p:ph idx="1"/>
          </p:nvPr>
        </p:nvSpPr>
        <p:spPr>
          <a:xfrm>
            <a:off x="838199" y="1825625"/>
            <a:ext cx="10734675" cy="4351338"/>
          </a:xfrm>
        </p:spPr>
        <p:txBody>
          <a:bodyPr>
            <a:normAutofit/>
          </a:bodyPr>
          <a:lstStyle/>
          <a:p>
            <a:r>
              <a:rPr lang="en-US" dirty="0">
                <a:latin typeface="+mj-lt"/>
                <a:ea typeface="+mj-ea"/>
                <a:cs typeface="+mj-cs"/>
              </a:rPr>
              <a:t>Post-quantum security of symmetric-key crypto should be fine, but work is still needed to provide the same level of provable security guarantees as classical</a:t>
            </a:r>
          </a:p>
          <a:p>
            <a:r>
              <a:rPr lang="en-US" dirty="0"/>
              <a:t>We took care of the FX construction, LRW and some modes of operation</a:t>
            </a:r>
          </a:p>
          <a:p>
            <a:r>
              <a:rPr lang="en-US" dirty="0"/>
              <a:t>The potential of the ABKM22 hybrid technique doesn’t seem exhausted yet</a:t>
            </a:r>
          </a:p>
          <a:p>
            <a:endParaRPr lang="en-US" dirty="0"/>
          </a:p>
        </p:txBody>
      </p:sp>
      <p:sp>
        <p:nvSpPr>
          <p:cNvPr id="4" name="Slide Number Placeholder 3">
            <a:extLst>
              <a:ext uri="{FF2B5EF4-FFF2-40B4-BE49-F238E27FC236}">
                <a16:creationId xmlns:a16="http://schemas.microsoft.com/office/drawing/2014/main" id="{C146030A-A7A2-1328-708D-B4ED658B63B9}"/>
              </a:ext>
            </a:extLst>
          </p:cNvPr>
          <p:cNvSpPr>
            <a:spLocks noGrp="1"/>
          </p:cNvSpPr>
          <p:nvPr>
            <p:ph type="sldNum" sz="quarter" idx="12"/>
          </p:nvPr>
        </p:nvSpPr>
        <p:spPr/>
        <p:txBody>
          <a:bodyPr/>
          <a:lstStyle/>
          <a:p>
            <a:fld id="{29CA9D21-7259-944D-81B9-B1838266EDDF}" type="slidenum">
              <a:rPr lang="en-US" smtClean="0"/>
              <a:t>28</a:t>
            </a:fld>
            <a:endParaRPr lang="en-US"/>
          </a:p>
        </p:txBody>
      </p:sp>
    </p:spTree>
    <p:extLst>
      <p:ext uri="{BB962C8B-B14F-4D97-AF65-F5344CB8AC3E}">
        <p14:creationId xmlns:p14="http://schemas.microsoft.com/office/powerpoint/2010/main" val="15389501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A836C-3F34-270F-ACB0-9E9336980E1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38AF4D-2646-7610-F740-9A49794F566A}"/>
              </a:ext>
            </a:extLst>
          </p:cNvPr>
          <p:cNvSpPr>
            <a:spLocks noGrp="1"/>
          </p:cNvSpPr>
          <p:nvPr>
            <p:ph idx="1"/>
          </p:nvPr>
        </p:nvSpPr>
        <p:spPr>
          <a:xfrm>
            <a:off x="838199" y="1825625"/>
            <a:ext cx="10734675" cy="4351338"/>
          </a:xfrm>
        </p:spPr>
        <p:txBody>
          <a:bodyPr>
            <a:normAutofit fontScale="92500" lnSpcReduction="10000"/>
          </a:bodyPr>
          <a:lstStyle/>
          <a:p>
            <a:r>
              <a:rPr lang="en-US" sz="2400" dirty="0">
                <a:latin typeface="+mj-lt"/>
                <a:ea typeface="+mj-ea"/>
                <a:cs typeface="+mj-cs"/>
              </a:rPr>
              <a:t>Post-quantum Security of the </a:t>
            </a:r>
            <a:r>
              <a:rPr lang="en-US" sz="2400" b="1" dirty="0">
                <a:latin typeface="+mj-lt"/>
                <a:ea typeface="+mj-ea"/>
                <a:cs typeface="+mj-cs"/>
              </a:rPr>
              <a:t>Even-Mansour cipher</a:t>
            </a:r>
            <a:r>
              <a:rPr lang="en-US" sz="2400" dirty="0"/>
              <a:t> [</a:t>
            </a:r>
            <a:r>
              <a:rPr lang="en-US" sz="2400" dirty="0">
                <a:solidFill>
                  <a:srgbClr val="1F00FF"/>
                </a:solidFill>
              </a:rPr>
              <a:t>ABKM22</a:t>
            </a:r>
            <a:r>
              <a:rPr lang="en-US" sz="2400" dirty="0"/>
              <a:t>]</a:t>
            </a:r>
            <a:r>
              <a:rPr lang="en-US" sz="2400" dirty="0">
                <a:solidFill>
                  <a:srgbClr val="1F00FF"/>
                </a:solidFill>
              </a:rPr>
              <a:t> </a:t>
            </a:r>
            <a:endParaRPr lang="en-US" sz="2400" b="1" dirty="0">
              <a:latin typeface="+mj-lt"/>
              <a:ea typeface="+mj-ea"/>
              <a:cs typeface="+mj-cs"/>
            </a:endParaRPr>
          </a:p>
          <a:p>
            <a:r>
              <a:rPr lang="en-US" sz="2400" dirty="0">
                <a:latin typeface="+mj-lt"/>
                <a:ea typeface="+mj-ea"/>
                <a:cs typeface="+mj-cs"/>
              </a:rPr>
              <a:t>Post-quantum Security of </a:t>
            </a:r>
            <a:r>
              <a:rPr lang="en-US" sz="2400" b="1" dirty="0">
                <a:latin typeface="+mj-lt"/>
                <a:ea typeface="+mj-ea"/>
                <a:cs typeface="+mj-cs"/>
              </a:rPr>
              <a:t>Tweakable Even-Mansour</a:t>
            </a:r>
            <a:r>
              <a:rPr lang="en-US" sz="2400" dirty="0">
                <a:latin typeface="+mj-lt"/>
                <a:ea typeface="+mj-ea"/>
                <a:cs typeface="+mj-cs"/>
              </a:rPr>
              <a:t>, and Applications </a:t>
            </a:r>
            <a:r>
              <a:rPr lang="en-US" sz="2400" dirty="0"/>
              <a:t>[</a:t>
            </a:r>
            <a:r>
              <a:rPr lang="en-US" sz="2400" dirty="0">
                <a:solidFill>
                  <a:srgbClr val="1F00FF"/>
                </a:solidFill>
              </a:rPr>
              <a:t>ABKMS24</a:t>
            </a:r>
            <a:r>
              <a:rPr lang="en-US" sz="2400" dirty="0"/>
              <a:t>]</a:t>
            </a:r>
            <a:r>
              <a:rPr lang="en-US" sz="2400" dirty="0">
                <a:solidFill>
                  <a:srgbClr val="1F00FF"/>
                </a:solidFill>
              </a:rPr>
              <a:t> </a:t>
            </a:r>
            <a:endParaRPr lang="en-US" sz="2400" dirty="0">
              <a:latin typeface="+mj-lt"/>
              <a:ea typeface="+mj-ea"/>
              <a:cs typeface="+mj-cs"/>
            </a:endParaRPr>
          </a:p>
          <a:p>
            <a:r>
              <a:rPr lang="en-US" sz="2400" dirty="0">
                <a:latin typeface="+mj-lt"/>
                <a:ea typeface="+mj-ea"/>
                <a:cs typeface="+mj-cs"/>
              </a:rPr>
              <a:t>Post-quantum Security of </a:t>
            </a:r>
            <a:r>
              <a:rPr lang="en-US" sz="2400" b="1" dirty="0">
                <a:latin typeface="+mj-lt"/>
                <a:ea typeface="+mj-ea"/>
                <a:cs typeface="+mj-cs"/>
              </a:rPr>
              <a:t>Key-Alternating Feistel Ciphers </a:t>
            </a:r>
            <a:r>
              <a:rPr lang="en-US" sz="2400" dirty="0"/>
              <a:t>[</a:t>
            </a:r>
            <a:r>
              <a:rPr lang="en-US" sz="2400" dirty="0">
                <a:solidFill>
                  <a:srgbClr val="1F00FF"/>
                </a:solidFill>
              </a:rPr>
              <a:t>BJ25</a:t>
            </a:r>
            <a:r>
              <a:rPr lang="en-US" sz="2400" dirty="0"/>
              <a:t>]</a:t>
            </a:r>
            <a:r>
              <a:rPr lang="en-US" sz="2400" dirty="0">
                <a:solidFill>
                  <a:srgbClr val="1F00FF"/>
                </a:solidFill>
              </a:rPr>
              <a:t> </a:t>
            </a:r>
            <a:endParaRPr lang="en-US" sz="2400" b="1" dirty="0">
              <a:latin typeface="+mj-lt"/>
              <a:ea typeface="+mj-ea"/>
              <a:cs typeface="+mj-cs"/>
            </a:endParaRPr>
          </a:p>
          <a:p>
            <a:r>
              <a:rPr lang="en-US" sz="2400" dirty="0">
                <a:solidFill>
                  <a:schemeClr val="bg2">
                    <a:lumMod val="50000"/>
                  </a:schemeClr>
                </a:solidFill>
              </a:rPr>
              <a:t>Pseudorandom Function-Like States from Common Haar Unitary </a:t>
            </a:r>
            <a:r>
              <a:rPr lang="en-US" sz="2400" dirty="0">
                <a:solidFill>
                  <a:srgbClr val="1F00FF"/>
                </a:solidFill>
              </a:rPr>
              <a:t>[HY25]</a:t>
            </a:r>
            <a:endParaRPr lang="en-US" sz="2400" dirty="0">
              <a:solidFill>
                <a:srgbClr val="1F00FF"/>
              </a:solidFill>
              <a:latin typeface="+mj-lt"/>
              <a:ea typeface="+mj-ea"/>
              <a:cs typeface="+mj-cs"/>
            </a:endParaRPr>
          </a:p>
          <a:p>
            <a:r>
              <a:rPr lang="en-US" sz="2400" u="sng" dirty="0">
                <a:latin typeface="+mj-lt"/>
                <a:ea typeface="+mj-ea"/>
                <a:cs typeface="+mj-cs"/>
              </a:rPr>
              <a:t>Post-quantum Security of Block Cipher Constructions </a:t>
            </a:r>
            <a:r>
              <a:rPr lang="en-US" sz="2400" b="1" u="sng" dirty="0">
                <a:latin typeface="+mj-lt"/>
                <a:ea typeface="+mj-ea"/>
                <a:cs typeface="+mj-cs"/>
              </a:rPr>
              <a:t>(FX, LRW)</a:t>
            </a:r>
          </a:p>
          <a:p>
            <a:r>
              <a:rPr lang="en-US" sz="2400" b="1" dirty="0"/>
              <a:t>Multi-Key Security </a:t>
            </a:r>
            <a:r>
              <a:rPr lang="en-US" sz="2400" dirty="0"/>
              <a:t>in the Quantum World: Revisiting Tweakable Even-Mansour and FX </a:t>
            </a:r>
            <a:r>
              <a:rPr lang="en-US" sz="2400" dirty="0">
                <a:solidFill>
                  <a:srgbClr val="1F00FF"/>
                </a:solidFill>
              </a:rPr>
              <a:t>[SI26a]</a:t>
            </a:r>
            <a:endParaRPr lang="en-US" sz="2400" dirty="0"/>
          </a:p>
          <a:p>
            <a:r>
              <a:rPr lang="en-US" sz="2400" dirty="0">
                <a:latin typeface="+mj-lt"/>
                <a:ea typeface="+mj-ea"/>
                <a:cs typeface="+mj-cs"/>
              </a:rPr>
              <a:t>Post-quantum Security of </a:t>
            </a:r>
            <a:r>
              <a:rPr lang="en-US" sz="2400" b="1" dirty="0">
                <a:latin typeface="+mj-lt"/>
                <a:ea typeface="+mj-ea"/>
                <a:cs typeface="+mj-cs"/>
              </a:rPr>
              <a:t>Tweakable Key-Alternating Feistel Ciphers </a:t>
            </a:r>
            <a:r>
              <a:rPr lang="en-US" sz="2400" dirty="0">
                <a:latin typeface="+mj-lt"/>
                <a:ea typeface="+mj-ea"/>
                <a:cs typeface="+mj-cs"/>
              </a:rPr>
              <a:t>in the Multi-key Setting </a:t>
            </a:r>
            <a:r>
              <a:rPr lang="en-US" sz="2400" dirty="0">
                <a:solidFill>
                  <a:srgbClr val="1F00FF"/>
                </a:solidFill>
                <a:latin typeface="+mj-lt"/>
                <a:ea typeface="+mj-ea"/>
                <a:cs typeface="+mj-cs"/>
              </a:rPr>
              <a:t>[SI26b]</a:t>
            </a:r>
          </a:p>
          <a:p>
            <a:r>
              <a:rPr lang="en-US" sz="2400" dirty="0">
                <a:latin typeface="+mj-lt"/>
                <a:ea typeface="+mj-ea"/>
                <a:cs typeface="+mj-cs"/>
              </a:rPr>
              <a:t>Post-quantum multi-key security of </a:t>
            </a:r>
            <a:r>
              <a:rPr lang="en-US" sz="2400" b="1" dirty="0">
                <a:latin typeface="+mj-lt"/>
                <a:ea typeface="+mj-ea"/>
                <a:cs typeface="+mj-cs"/>
              </a:rPr>
              <a:t>GCM</a:t>
            </a:r>
            <a:r>
              <a:rPr lang="en-US" sz="2400" dirty="0">
                <a:latin typeface="+mj-lt"/>
                <a:ea typeface="+mj-ea"/>
                <a:cs typeface="+mj-cs"/>
              </a:rPr>
              <a:t> (in QICM) </a:t>
            </a:r>
            <a:r>
              <a:rPr lang="en-US" sz="2400" dirty="0">
                <a:solidFill>
                  <a:srgbClr val="1F00FF"/>
                </a:solidFill>
              </a:rPr>
              <a:t>[</a:t>
            </a:r>
            <a:r>
              <a:rPr lang="en-US" sz="2400">
                <a:solidFill>
                  <a:srgbClr val="1F00FF"/>
                </a:solidFill>
              </a:rPr>
              <a:t>Hos26]</a:t>
            </a:r>
            <a:endParaRPr lang="en-US" sz="2400" dirty="0">
              <a:latin typeface="+mj-lt"/>
              <a:ea typeface="+mj-ea"/>
              <a:cs typeface="+mj-cs"/>
            </a:endParaRPr>
          </a:p>
          <a:p>
            <a:r>
              <a:rPr lang="en-US" dirty="0"/>
              <a:t>More …?</a:t>
            </a:r>
          </a:p>
          <a:p>
            <a:endParaRPr lang="en-US" dirty="0"/>
          </a:p>
        </p:txBody>
      </p:sp>
      <p:sp>
        <p:nvSpPr>
          <p:cNvPr id="4" name="Slide Number Placeholder 3">
            <a:extLst>
              <a:ext uri="{FF2B5EF4-FFF2-40B4-BE49-F238E27FC236}">
                <a16:creationId xmlns:a16="http://schemas.microsoft.com/office/drawing/2014/main" id="{D3F2EA83-E1F8-8343-362C-0F9C1AC67E68}"/>
              </a:ext>
            </a:extLst>
          </p:cNvPr>
          <p:cNvSpPr>
            <a:spLocks noGrp="1"/>
          </p:cNvSpPr>
          <p:nvPr>
            <p:ph type="sldNum" sz="quarter" idx="12"/>
          </p:nvPr>
        </p:nvSpPr>
        <p:spPr/>
        <p:txBody>
          <a:bodyPr/>
          <a:lstStyle/>
          <a:p>
            <a:fld id="{29CA9D21-7259-944D-81B9-B1838266EDDF}" type="slidenum">
              <a:rPr lang="en-US" smtClean="0"/>
              <a:t>29</a:t>
            </a:fld>
            <a:endParaRPr lang="en-US"/>
          </a:p>
        </p:txBody>
      </p:sp>
      <p:sp>
        <p:nvSpPr>
          <p:cNvPr id="6" name="Title 1">
            <a:extLst>
              <a:ext uri="{FF2B5EF4-FFF2-40B4-BE49-F238E27FC236}">
                <a16:creationId xmlns:a16="http://schemas.microsoft.com/office/drawing/2014/main" id="{51344BF9-EBD8-58B9-125B-5E05CD69DF89}"/>
              </a:ext>
            </a:extLst>
          </p:cNvPr>
          <p:cNvSpPr>
            <a:spLocks noGrp="1"/>
          </p:cNvSpPr>
          <p:nvPr>
            <p:ph type="title"/>
          </p:nvPr>
        </p:nvSpPr>
        <p:spPr>
          <a:xfrm>
            <a:off x="838200" y="365125"/>
            <a:ext cx="10515600" cy="1325563"/>
          </a:xfrm>
        </p:spPr>
        <p:txBody>
          <a:bodyPr/>
          <a:lstStyle/>
          <a:p>
            <a:r>
              <a:rPr lang="en-US" dirty="0"/>
              <a:t>Take-home messages</a:t>
            </a:r>
          </a:p>
        </p:txBody>
      </p:sp>
    </p:spTree>
    <p:extLst>
      <p:ext uri="{BB962C8B-B14F-4D97-AF65-F5344CB8AC3E}">
        <p14:creationId xmlns:p14="http://schemas.microsoft.com/office/powerpoint/2010/main" val="1460645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3B971-EA65-63BE-49E6-CEC40F387FB7}"/>
              </a:ext>
            </a:extLst>
          </p:cNvPr>
          <p:cNvSpPr>
            <a:spLocks noGrp="1"/>
          </p:cNvSpPr>
          <p:nvPr>
            <p:ph type="title"/>
          </p:nvPr>
        </p:nvSpPr>
        <p:spPr/>
        <p:txBody>
          <a:bodyPr/>
          <a:lstStyle/>
          <a:p>
            <a:r>
              <a:rPr lang="en-US" dirty="0"/>
              <a:t>Block Ciphers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BF21E95-3FC3-7BC4-5D30-40250D82F857}"/>
                  </a:ext>
                </a:extLst>
              </p:cNvPr>
              <p:cNvSpPr>
                <a:spLocks noGrp="1"/>
              </p:cNvSpPr>
              <p:nvPr>
                <p:ph idx="1"/>
              </p:nvPr>
            </p:nvSpPr>
            <p:spPr>
              <a:xfrm>
                <a:off x="838200" y="1583708"/>
                <a:ext cx="10515600" cy="3815618"/>
              </a:xfrm>
            </p:spPr>
            <p:txBody>
              <a:bodyPr>
                <a:normAutofit/>
              </a:bodyPr>
              <a:lstStyle/>
              <a:p>
                <a:r>
                  <a:rPr lang="en-US" dirty="0"/>
                  <a:t>Block cipher</a:t>
                </a:r>
              </a:p>
              <a:p>
                <a:endParaRPr lang="en-US" dirty="0"/>
              </a:p>
              <a:p>
                <a:pPr>
                  <a:lnSpc>
                    <a:spcPct val="170000"/>
                  </a:lnSpc>
                </a:pPr>
                <a:endParaRPr lang="en-US" dirty="0"/>
              </a:p>
              <a:p>
                <a:pPr marL="0" indent="0">
                  <a:buNone/>
                </a:pPr>
                <a:endParaRPr lang="en-US" dirty="0"/>
              </a:p>
              <a:p>
                <a14:m>
                  <m:oMath xmlns:m="http://schemas.openxmlformats.org/officeDocument/2006/math">
                    <m:r>
                      <a:rPr lang="en-US" i="1" dirty="0" smtClean="0">
                        <a:latin typeface="Cambria Math" panose="02040503050406030204" pitchFamily="18" charset="0"/>
                      </a:rPr>
                      <m:t>𝑛</m:t>
                    </m:r>
                  </m:oMath>
                </a14:m>
                <a:r>
                  <a:rPr lang="en-US" dirty="0"/>
                  <a:t> is the block size and </a:t>
                </a:r>
                <a14:m>
                  <m:oMath xmlns:m="http://schemas.openxmlformats.org/officeDocument/2006/math">
                    <m:r>
                      <a:rPr lang="en-US" i="1" dirty="0" smtClean="0">
                        <a:latin typeface="Cambria Math" panose="02040503050406030204" pitchFamily="18" charset="0"/>
                      </a:rPr>
                      <m:t>𝑚</m:t>
                    </m:r>
                  </m:oMath>
                </a14:m>
                <a:r>
                  <a:rPr lang="en-US" dirty="0"/>
                  <a:t> is the key size</a:t>
                </a:r>
              </a:p>
              <a:p>
                <a:pPr>
                  <a:spcBef>
                    <a:spcPts val="1600"/>
                  </a:spcBef>
                </a:pPr>
                <a:r>
                  <a:rPr lang="en-US" dirty="0"/>
                  <a:t>Example: AES</a:t>
                </a:r>
              </a:p>
            </p:txBody>
          </p:sp>
        </mc:Choice>
        <mc:Fallback xmlns="">
          <p:sp>
            <p:nvSpPr>
              <p:cNvPr id="3" name="Content Placeholder 2">
                <a:extLst>
                  <a:ext uri="{FF2B5EF4-FFF2-40B4-BE49-F238E27FC236}">
                    <a16:creationId xmlns:a16="http://schemas.microsoft.com/office/drawing/2014/main" id="{9BF21E95-3FC3-7BC4-5D30-40250D82F857}"/>
                  </a:ext>
                </a:extLst>
              </p:cNvPr>
              <p:cNvSpPr>
                <a:spLocks noGrp="1" noRot="1" noChangeAspect="1" noMove="1" noResize="1" noEditPoints="1" noAdjustHandles="1" noChangeArrowheads="1" noChangeShapeType="1" noTextEdit="1"/>
              </p:cNvSpPr>
              <p:nvPr>
                <p:ph idx="1"/>
              </p:nvPr>
            </p:nvSpPr>
            <p:spPr>
              <a:xfrm>
                <a:off x="838200" y="1583708"/>
                <a:ext cx="10515600" cy="3815618"/>
              </a:xfrm>
              <a:blipFill>
                <a:blip r:embed="rId3"/>
                <a:stretch>
                  <a:fillRect l="-1086" t="-2649"/>
                </a:stretch>
              </a:blipFill>
            </p:spPr>
            <p:txBody>
              <a:bodyPr/>
              <a:lstStyle/>
              <a:p>
                <a:r>
                  <a:rPr lang="en-DK">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F279772D-4AC8-B14B-5098-40FADF7D657D}"/>
                  </a:ext>
                </a:extLst>
              </p:cNvPr>
              <p:cNvSpPr txBox="1"/>
              <p:nvPr/>
            </p:nvSpPr>
            <p:spPr>
              <a:xfrm>
                <a:off x="1532671" y="2298511"/>
                <a:ext cx="9394218" cy="1246495"/>
              </a:xfrm>
              <a:prstGeom prst="rect">
                <a:avLst/>
              </a:prstGeom>
              <a:solidFill>
                <a:schemeClr val="tx2">
                  <a:lumMod val="10000"/>
                  <a:lumOff val="90000"/>
                </a:schemeClr>
              </a:solidFill>
            </p:spPr>
            <p:txBody>
              <a:bodyPr wrap="square" rtlCol="0">
                <a:spAutoFit/>
              </a:bodyPr>
              <a:lstStyle/>
              <a:p>
                <a:r>
                  <a:rPr lang="en-US" sz="2500" dirty="0"/>
                  <a:t>A block cipher </a:t>
                </a:r>
                <a14:m>
                  <m:oMath xmlns:m="http://schemas.openxmlformats.org/officeDocument/2006/math">
                    <m:r>
                      <a:rPr lang="en-US" sz="2500" i="1" dirty="0" smtClean="0">
                        <a:latin typeface="Cambria Math" panose="02040503050406030204" pitchFamily="18" charset="0"/>
                      </a:rPr>
                      <m:t>𝐸</m:t>
                    </m:r>
                    <m:r>
                      <a:rPr lang="en-US" sz="2500" i="1" dirty="0" smtClean="0">
                        <a:latin typeface="Cambria Math" panose="02040503050406030204" pitchFamily="18" charset="0"/>
                      </a:rPr>
                      <m:t>:</m:t>
                    </m:r>
                    <m:sSup>
                      <m:sSupPr>
                        <m:ctrlPr>
                          <a:rPr lang="en-US" sz="2500" i="1" dirty="0">
                            <a:latin typeface="Cambria Math" panose="02040503050406030204" pitchFamily="18" charset="0"/>
                          </a:rPr>
                        </m:ctrlPr>
                      </m:sSupPr>
                      <m:e>
                        <m:r>
                          <a:rPr lang="en-US" sz="2500" i="1" dirty="0">
                            <a:latin typeface="Cambria Math" panose="02040503050406030204" pitchFamily="18" charset="0"/>
                          </a:rPr>
                          <m:t>{0,1}</m:t>
                        </m:r>
                      </m:e>
                      <m:sup>
                        <m:r>
                          <a:rPr lang="en-US" sz="2500" b="0" i="1" dirty="0" smtClean="0">
                            <a:latin typeface="Cambria Math" panose="02040503050406030204" pitchFamily="18" charset="0"/>
                          </a:rPr>
                          <m:t>𝑚</m:t>
                        </m:r>
                      </m:sup>
                    </m:sSup>
                    <m:r>
                      <a:rPr lang="en-US" sz="2500" i="1" dirty="0" smtClean="0">
                        <a:latin typeface="Cambria Math" panose="02040503050406030204" pitchFamily="18" charset="0"/>
                        <a:ea typeface="Cambria Math" panose="02040503050406030204" pitchFamily="18" charset="0"/>
                      </a:rPr>
                      <m:t>×</m:t>
                    </m:r>
                    <m:r>
                      <a:rPr lang="en-US" sz="2500" b="0" i="1" dirty="0" smtClean="0">
                        <a:latin typeface="Cambria Math" panose="02040503050406030204" pitchFamily="18" charset="0"/>
                        <a:ea typeface="Cambria Math" panose="02040503050406030204" pitchFamily="18" charset="0"/>
                      </a:rPr>
                      <m:t> </m:t>
                    </m:r>
                    <m:sSup>
                      <m:sSupPr>
                        <m:ctrlPr>
                          <a:rPr lang="en-US" sz="2500" b="0" i="1" dirty="0" smtClean="0">
                            <a:latin typeface="Cambria Math" panose="02040503050406030204" pitchFamily="18" charset="0"/>
                          </a:rPr>
                        </m:ctrlPr>
                      </m:sSupPr>
                      <m:e>
                        <m:r>
                          <a:rPr lang="en-US" sz="2500" b="0" i="1" dirty="0" smtClean="0">
                            <a:latin typeface="Cambria Math" panose="02040503050406030204" pitchFamily="18" charset="0"/>
                          </a:rPr>
                          <m:t>{0,1}</m:t>
                        </m:r>
                      </m:e>
                      <m:sup>
                        <m:r>
                          <a:rPr lang="en-US" sz="2500" b="0" i="1" dirty="0" smtClean="0">
                            <a:latin typeface="Cambria Math" panose="02040503050406030204" pitchFamily="18" charset="0"/>
                          </a:rPr>
                          <m:t>𝑛</m:t>
                        </m:r>
                      </m:sup>
                    </m:sSup>
                    <m:r>
                      <a:rPr lang="en-US" sz="2500" b="0" i="1" dirty="0" smtClean="0">
                        <a:latin typeface="Cambria Math" panose="02040503050406030204" pitchFamily="18" charset="0"/>
                      </a:rPr>
                      <m:t> </m:t>
                    </m:r>
                    <m:r>
                      <a:rPr lang="en-US" sz="2500" b="0" i="1" dirty="0" smtClean="0">
                        <a:latin typeface="Cambria Math" panose="02040503050406030204" pitchFamily="18" charset="0"/>
                        <a:ea typeface="Cambria Math" panose="02040503050406030204" pitchFamily="18" charset="0"/>
                      </a:rPr>
                      <m:t>→</m:t>
                    </m:r>
                    <m:sSup>
                      <m:sSupPr>
                        <m:ctrlPr>
                          <a:rPr lang="en-US" sz="2500" i="1" dirty="0">
                            <a:latin typeface="Cambria Math" panose="02040503050406030204" pitchFamily="18" charset="0"/>
                          </a:rPr>
                        </m:ctrlPr>
                      </m:sSupPr>
                      <m:e>
                        <m:r>
                          <a:rPr lang="en-US" sz="2500" i="1" dirty="0">
                            <a:latin typeface="Cambria Math" panose="02040503050406030204" pitchFamily="18" charset="0"/>
                          </a:rPr>
                          <m:t>{0,1}</m:t>
                        </m:r>
                      </m:e>
                      <m:sup>
                        <m:r>
                          <a:rPr lang="en-US" sz="2500" i="1" dirty="0">
                            <a:latin typeface="Cambria Math" panose="02040503050406030204" pitchFamily="18" charset="0"/>
                          </a:rPr>
                          <m:t>𝑛</m:t>
                        </m:r>
                      </m:sup>
                    </m:sSup>
                  </m:oMath>
                </a14:m>
                <a:r>
                  <a:rPr lang="en-US" sz="2500" dirty="0"/>
                  <a:t> is a pseudorandom permutation. In particular, </a:t>
                </a:r>
                <a14:m>
                  <m:oMath xmlns:m="http://schemas.openxmlformats.org/officeDocument/2006/math">
                    <m:sSub>
                      <m:sSubPr>
                        <m:ctrlPr>
                          <a:rPr lang="en-US" sz="2500" b="0" i="1" dirty="0" smtClean="0">
                            <a:latin typeface="Cambria Math" panose="02040503050406030204" pitchFamily="18" charset="0"/>
                          </a:rPr>
                        </m:ctrlPr>
                      </m:sSubPr>
                      <m:e>
                        <m:r>
                          <a:rPr lang="en-US" sz="2500" b="0" i="1" dirty="0" smtClean="0">
                            <a:latin typeface="Cambria Math" panose="02040503050406030204" pitchFamily="18" charset="0"/>
                          </a:rPr>
                          <m:t>𝐸</m:t>
                        </m:r>
                      </m:e>
                      <m:sub>
                        <m:r>
                          <a:rPr lang="en-US" sz="2500" b="0" i="1" dirty="0" smtClean="0">
                            <a:latin typeface="Cambria Math" panose="02040503050406030204" pitchFamily="18" charset="0"/>
                          </a:rPr>
                          <m:t>𝑘</m:t>
                        </m:r>
                      </m:sub>
                    </m:sSub>
                    <m:d>
                      <m:dPr>
                        <m:ctrlPr>
                          <a:rPr lang="en-US" sz="2500" b="0" i="1" dirty="0" smtClean="0">
                            <a:latin typeface="Cambria Math" panose="02040503050406030204" pitchFamily="18" charset="0"/>
                            <a:ea typeface="Cambria Math" panose="02040503050406030204" pitchFamily="18" charset="0"/>
                          </a:rPr>
                        </m:ctrlPr>
                      </m:dPr>
                      <m:e>
                        <m:r>
                          <a:rPr lang="en-US" sz="2500" b="0" i="1" dirty="0" smtClean="0">
                            <a:latin typeface="Cambria Math" panose="02040503050406030204" pitchFamily="18" charset="0"/>
                            <a:ea typeface="Cambria Math" panose="02040503050406030204" pitchFamily="18" charset="0"/>
                          </a:rPr>
                          <m:t>∙</m:t>
                        </m:r>
                      </m:e>
                    </m:d>
                    <m:r>
                      <a:rPr lang="en-US" sz="2500" b="0" i="1" dirty="0" smtClean="0">
                        <a:latin typeface="Cambria Math" panose="02040503050406030204" pitchFamily="18" charset="0"/>
                      </a:rPr>
                      <m:t>=</m:t>
                    </m:r>
                    <m:r>
                      <a:rPr lang="en-US" sz="2500" b="0" i="1" dirty="0" smtClean="0">
                        <a:latin typeface="Cambria Math" panose="02040503050406030204" pitchFamily="18" charset="0"/>
                      </a:rPr>
                      <m:t>𝐸</m:t>
                    </m:r>
                    <m:r>
                      <a:rPr lang="en-US" sz="2500" b="0" i="1" dirty="0" smtClean="0">
                        <a:latin typeface="Cambria Math" panose="02040503050406030204" pitchFamily="18" charset="0"/>
                      </a:rPr>
                      <m:t>(</m:t>
                    </m:r>
                    <m:r>
                      <a:rPr lang="en-US" sz="2500" b="0" i="1" dirty="0" smtClean="0">
                        <a:latin typeface="Cambria Math" panose="02040503050406030204" pitchFamily="18" charset="0"/>
                      </a:rPr>
                      <m:t>𝑘</m:t>
                    </m:r>
                    <m:r>
                      <a:rPr lang="en-US" sz="2500" b="0" i="1" dirty="0" smtClean="0">
                        <a:latin typeface="Cambria Math" panose="02040503050406030204" pitchFamily="18" charset="0"/>
                      </a:rPr>
                      <m:t>,∙)</m:t>
                    </m:r>
                  </m:oMath>
                </a14:m>
                <a:r>
                  <a:rPr lang="en-US" sz="2500" dirty="0"/>
                  <a:t> is a permutation of </a:t>
                </a:r>
                <a14:m>
                  <m:oMath xmlns:m="http://schemas.openxmlformats.org/officeDocument/2006/math">
                    <m:sSup>
                      <m:sSupPr>
                        <m:ctrlPr>
                          <a:rPr lang="en-US" sz="2500" i="1" dirty="0">
                            <a:latin typeface="Cambria Math" panose="02040503050406030204" pitchFamily="18" charset="0"/>
                          </a:rPr>
                        </m:ctrlPr>
                      </m:sSupPr>
                      <m:e>
                        <m:r>
                          <a:rPr lang="en-US" sz="2500" i="1" dirty="0">
                            <a:latin typeface="Cambria Math" panose="02040503050406030204" pitchFamily="18" charset="0"/>
                          </a:rPr>
                          <m:t>{0,1}</m:t>
                        </m:r>
                      </m:e>
                      <m:sup>
                        <m:r>
                          <a:rPr lang="en-US" sz="2500" b="0" i="1" dirty="0" smtClean="0">
                            <a:latin typeface="Cambria Math" panose="02040503050406030204" pitchFamily="18" charset="0"/>
                          </a:rPr>
                          <m:t>𝑛</m:t>
                        </m:r>
                      </m:sup>
                    </m:sSup>
                  </m:oMath>
                </a14:m>
                <a:r>
                  <a:rPr lang="en-US" sz="2500" dirty="0"/>
                  <a:t> for all </a:t>
                </a:r>
                <a14:m>
                  <m:oMath xmlns:m="http://schemas.openxmlformats.org/officeDocument/2006/math">
                    <m:sSup>
                      <m:sSupPr>
                        <m:ctrlPr>
                          <a:rPr lang="en-US" sz="2500" b="0" i="1" dirty="0" smtClean="0">
                            <a:latin typeface="Cambria Math" panose="02040503050406030204" pitchFamily="18" charset="0"/>
                          </a:rPr>
                        </m:ctrlPr>
                      </m:sSupPr>
                      <m:e>
                        <m:r>
                          <a:rPr lang="en-US" sz="2500" b="0" i="1" dirty="0" smtClean="0">
                            <a:latin typeface="Cambria Math" panose="02040503050406030204" pitchFamily="18" charset="0"/>
                          </a:rPr>
                          <m:t>𝑘</m:t>
                        </m:r>
                        <m:r>
                          <a:rPr lang="en-US" sz="2500" b="0" i="1" dirty="0" smtClean="0">
                            <a:latin typeface="Cambria Math" panose="02040503050406030204" pitchFamily="18" charset="0"/>
                            <a:ea typeface="Cambria Math" panose="02040503050406030204" pitchFamily="18" charset="0"/>
                          </a:rPr>
                          <m:t>∈</m:t>
                        </m:r>
                        <m:r>
                          <a:rPr lang="en-US" sz="2500" i="1" dirty="0">
                            <a:latin typeface="Cambria Math" panose="02040503050406030204" pitchFamily="18" charset="0"/>
                          </a:rPr>
                          <m:t>{0,1}</m:t>
                        </m:r>
                      </m:e>
                      <m:sup>
                        <m:r>
                          <a:rPr lang="en-US" sz="2500" b="0" i="1" dirty="0" smtClean="0">
                            <a:latin typeface="Cambria Math" panose="02040503050406030204" pitchFamily="18" charset="0"/>
                          </a:rPr>
                          <m:t>𝑚</m:t>
                        </m:r>
                      </m:sup>
                    </m:sSup>
                  </m:oMath>
                </a14:m>
                <a:r>
                  <a:rPr lang="en-US" sz="2500" dirty="0"/>
                  <a:t> .</a:t>
                </a:r>
              </a:p>
            </p:txBody>
          </p:sp>
        </mc:Choice>
        <mc:Fallback xmlns="">
          <p:sp>
            <p:nvSpPr>
              <p:cNvPr id="4" name="TextBox 3">
                <a:extLst>
                  <a:ext uri="{FF2B5EF4-FFF2-40B4-BE49-F238E27FC236}">
                    <a16:creationId xmlns:a16="http://schemas.microsoft.com/office/drawing/2014/main" id="{F279772D-4AC8-B14B-5098-40FADF7D657D}"/>
                  </a:ext>
                </a:extLst>
              </p:cNvPr>
              <p:cNvSpPr txBox="1">
                <a:spLocks noRot="1" noChangeAspect="1" noMove="1" noResize="1" noEditPoints="1" noAdjustHandles="1" noChangeArrowheads="1" noChangeShapeType="1" noTextEdit="1"/>
              </p:cNvSpPr>
              <p:nvPr/>
            </p:nvSpPr>
            <p:spPr>
              <a:xfrm>
                <a:off x="1532671" y="2298511"/>
                <a:ext cx="9394218" cy="1246495"/>
              </a:xfrm>
              <a:prstGeom prst="rect">
                <a:avLst/>
              </a:prstGeom>
              <a:blipFill>
                <a:blip r:embed="rId4"/>
                <a:stretch>
                  <a:fillRect l="-1080" t="-4000" b="-10000"/>
                </a:stretch>
              </a:blipFill>
            </p:spPr>
            <p:txBody>
              <a:bodyPr/>
              <a:lstStyle/>
              <a:p>
                <a:r>
                  <a:rPr lang="en-US">
                    <a:noFill/>
                  </a:rPr>
                  <a:t> </a:t>
                </a:r>
              </a:p>
            </p:txBody>
          </p:sp>
        </mc:Fallback>
      </mc:AlternateContent>
      <p:sp>
        <p:nvSpPr>
          <p:cNvPr id="40" name="Slide Number Placeholder 39">
            <a:extLst>
              <a:ext uri="{FF2B5EF4-FFF2-40B4-BE49-F238E27FC236}">
                <a16:creationId xmlns:a16="http://schemas.microsoft.com/office/drawing/2014/main" id="{A06CCA44-8DF2-400B-20ED-E37916BDBF5E}"/>
              </a:ext>
            </a:extLst>
          </p:cNvPr>
          <p:cNvSpPr>
            <a:spLocks noGrp="1"/>
          </p:cNvSpPr>
          <p:nvPr>
            <p:ph type="sldNum" sz="quarter" idx="12"/>
          </p:nvPr>
        </p:nvSpPr>
        <p:spPr/>
        <p:txBody>
          <a:bodyPr/>
          <a:lstStyle/>
          <a:p>
            <a:fld id="{29CA9D21-7259-944D-81B9-B1838266EDDF}" type="slidenum">
              <a:rPr lang="en-US" smtClean="0"/>
              <a:t>3</a:t>
            </a:fld>
            <a:endParaRPr lang="en-US"/>
          </a:p>
        </p:txBody>
      </p:sp>
    </p:spTree>
    <p:extLst>
      <p:ext uri="{BB962C8B-B14F-4D97-AF65-F5344CB8AC3E}">
        <p14:creationId xmlns:p14="http://schemas.microsoft.com/office/powerpoint/2010/main" val="1132252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C559F-8C59-623C-B78D-567D2200BFCD}"/>
              </a:ext>
            </a:extLst>
          </p:cNvPr>
          <p:cNvSpPr>
            <a:spLocks noGrp="1"/>
          </p:cNvSpPr>
          <p:nvPr>
            <p:ph type="ctrTitle"/>
          </p:nvPr>
        </p:nvSpPr>
        <p:spPr>
          <a:xfrm>
            <a:off x="1906909" y="3751781"/>
            <a:ext cx="10219587" cy="1493262"/>
          </a:xfrm>
        </p:spPr>
        <p:txBody>
          <a:bodyPr>
            <a:noAutofit/>
          </a:bodyPr>
          <a:lstStyle/>
          <a:p>
            <a:r>
              <a:rPr lang="en-US" b="1" i="0" dirty="0">
                <a:solidFill>
                  <a:srgbClr val="485A7F"/>
                </a:solidFill>
                <a:effectLst/>
                <a:highlight>
                  <a:srgbClr val="FFFFFF"/>
                </a:highlight>
                <a:latin typeface="APPLE CHANCERY" panose="03020702040506060504" pitchFamily="66" charset="-79"/>
                <a:cs typeface="APPLE CHANCERY" panose="03020702040506060504" pitchFamily="66" charset="-79"/>
              </a:rPr>
              <a:t>Thank </a:t>
            </a:r>
            <a:r>
              <a:rPr lang="en-US" b="1" dirty="0">
                <a:solidFill>
                  <a:srgbClr val="485A7F"/>
                </a:solidFill>
                <a:highlight>
                  <a:srgbClr val="FFFFFF"/>
                </a:highlight>
                <a:latin typeface="APPLE CHANCERY" panose="03020702040506060504" pitchFamily="66" charset="-79"/>
                <a:cs typeface="APPLE CHANCERY" panose="03020702040506060504" pitchFamily="66" charset="-79"/>
              </a:rPr>
              <a:t>you</a:t>
            </a:r>
            <a:endParaRPr lang="en-US" b="1" dirty="0">
              <a:solidFill>
                <a:srgbClr val="485A7F"/>
              </a:solidFill>
              <a:latin typeface="APPLE CHANCERY" panose="03020702040506060504" pitchFamily="66" charset="-79"/>
              <a:cs typeface="APPLE CHANCERY" panose="03020702040506060504" pitchFamily="66" charset="-79"/>
            </a:endParaRPr>
          </a:p>
        </p:txBody>
      </p:sp>
      <p:pic>
        <p:nvPicPr>
          <p:cNvPr id="7" name="Picture 6">
            <a:extLst>
              <a:ext uri="{FF2B5EF4-FFF2-40B4-BE49-F238E27FC236}">
                <a16:creationId xmlns:a16="http://schemas.microsoft.com/office/drawing/2014/main" id="{9B44FCBF-A264-073E-064F-913745830379}"/>
              </a:ext>
            </a:extLst>
          </p:cNvPr>
          <p:cNvPicPr>
            <a:picLocks noChangeAspect="1"/>
          </p:cNvPicPr>
          <p:nvPr/>
        </p:nvPicPr>
        <p:blipFill>
          <a:blip r:embed="rId3"/>
          <a:stretch>
            <a:fillRect/>
          </a:stretch>
        </p:blipFill>
        <p:spPr>
          <a:xfrm>
            <a:off x="374135" y="3534676"/>
            <a:ext cx="3065547" cy="3004236"/>
          </a:xfrm>
          <a:prstGeom prst="rect">
            <a:avLst/>
          </a:prstGeom>
        </p:spPr>
      </p:pic>
      <p:sp>
        <p:nvSpPr>
          <p:cNvPr id="8" name="Slide Number Placeholder 7">
            <a:extLst>
              <a:ext uri="{FF2B5EF4-FFF2-40B4-BE49-F238E27FC236}">
                <a16:creationId xmlns:a16="http://schemas.microsoft.com/office/drawing/2014/main" id="{B596665E-2EED-E9D8-81D2-A1BAB8B062AB}"/>
              </a:ext>
            </a:extLst>
          </p:cNvPr>
          <p:cNvSpPr>
            <a:spLocks noGrp="1"/>
          </p:cNvSpPr>
          <p:nvPr>
            <p:ph type="sldNum" sz="quarter" idx="12"/>
          </p:nvPr>
        </p:nvSpPr>
        <p:spPr/>
        <p:txBody>
          <a:bodyPr/>
          <a:lstStyle/>
          <a:p>
            <a:fld id="{29CA9D21-7259-944D-81B9-B1838266EDDF}" type="slidenum">
              <a:rPr lang="en-US" smtClean="0"/>
              <a:t>30</a:t>
            </a:fld>
            <a:endParaRPr lang="en-US"/>
          </a:p>
        </p:txBody>
      </p:sp>
      <p:pic>
        <p:nvPicPr>
          <p:cNvPr id="3" name="Picture 2">
            <a:extLst>
              <a:ext uri="{FF2B5EF4-FFF2-40B4-BE49-F238E27FC236}">
                <a16:creationId xmlns:a16="http://schemas.microsoft.com/office/drawing/2014/main" id="{C6DE5F8B-6AE3-2B50-D3C5-77988F9E2B0F}"/>
              </a:ext>
            </a:extLst>
          </p:cNvPr>
          <p:cNvPicPr>
            <a:picLocks noChangeAspect="1"/>
          </p:cNvPicPr>
          <p:nvPr/>
        </p:nvPicPr>
        <p:blipFill>
          <a:blip r:embed="rId4"/>
          <a:stretch>
            <a:fillRect/>
          </a:stretch>
        </p:blipFill>
        <p:spPr>
          <a:xfrm>
            <a:off x="9594718" y="602086"/>
            <a:ext cx="1527884" cy="2230486"/>
          </a:xfrm>
          <a:prstGeom prst="rect">
            <a:avLst/>
          </a:prstGeom>
        </p:spPr>
      </p:pic>
      <p:pic>
        <p:nvPicPr>
          <p:cNvPr id="5" name="Picture 4" descr="Virginia Tech Hokies Logo and symbol, meaning, history, PNG ...">
            <a:extLst>
              <a:ext uri="{FF2B5EF4-FFF2-40B4-BE49-F238E27FC236}">
                <a16:creationId xmlns:a16="http://schemas.microsoft.com/office/drawing/2014/main" id="{EDB72F5B-0E7F-2A1F-F754-CD8F5CC1B6CB}"/>
              </a:ext>
            </a:extLst>
          </p:cNvPr>
          <p:cNvPicPr>
            <a:picLocks noChangeAspect="1"/>
          </p:cNvPicPr>
          <p:nvPr/>
        </p:nvPicPr>
        <p:blipFill>
          <a:blip r:embed="rId5"/>
          <a:stretch>
            <a:fillRect/>
          </a:stretch>
        </p:blipFill>
        <p:spPr>
          <a:xfrm>
            <a:off x="6986800" y="1268535"/>
            <a:ext cx="2251332" cy="1418339"/>
          </a:xfrm>
          <a:prstGeom prst="rect">
            <a:avLst/>
          </a:prstGeom>
        </p:spPr>
      </p:pic>
      <p:pic>
        <p:nvPicPr>
          <p:cNvPr id="11" name="Picture 10" descr="Text&#10;&#10;Description automatically generated with medium confidence">
            <a:extLst>
              <a:ext uri="{FF2B5EF4-FFF2-40B4-BE49-F238E27FC236}">
                <a16:creationId xmlns:a16="http://schemas.microsoft.com/office/drawing/2014/main" id="{A15DE32E-1A76-A559-5041-19D2AAE81E4A}"/>
              </a:ext>
            </a:extLst>
          </p:cNvPr>
          <p:cNvPicPr>
            <a:picLocks noChangeAspect="1"/>
          </p:cNvPicPr>
          <p:nvPr/>
        </p:nvPicPr>
        <p:blipFill>
          <a:blip r:embed="rId6"/>
          <a:stretch>
            <a:fillRect/>
          </a:stretch>
        </p:blipFill>
        <p:spPr>
          <a:xfrm>
            <a:off x="3838845" y="1847710"/>
            <a:ext cx="2791369" cy="928129"/>
          </a:xfrm>
          <a:prstGeom prst="rect">
            <a:avLst/>
          </a:prstGeom>
        </p:spPr>
      </p:pic>
      <p:pic>
        <p:nvPicPr>
          <p:cNvPr id="12" name="Picture 11">
            <a:extLst>
              <a:ext uri="{FF2B5EF4-FFF2-40B4-BE49-F238E27FC236}">
                <a16:creationId xmlns:a16="http://schemas.microsoft.com/office/drawing/2014/main" id="{7DB9DB66-8E29-242F-01DC-84E3E4A84F85}"/>
              </a:ext>
            </a:extLst>
          </p:cNvPr>
          <p:cNvPicPr>
            <a:picLocks noChangeAspect="1"/>
          </p:cNvPicPr>
          <p:nvPr/>
        </p:nvPicPr>
        <p:blipFill>
          <a:blip r:embed="rId7"/>
          <a:stretch>
            <a:fillRect/>
          </a:stretch>
        </p:blipFill>
        <p:spPr>
          <a:xfrm>
            <a:off x="3838845" y="1013426"/>
            <a:ext cx="2791369" cy="928129"/>
          </a:xfrm>
          <a:prstGeom prst="rect">
            <a:avLst/>
          </a:prstGeom>
        </p:spPr>
      </p:pic>
      <p:pic>
        <p:nvPicPr>
          <p:cNvPr id="13" name="Picture 12" descr="NIST (National Institute of Standards and Technology) US Department of Commerce">
            <a:extLst>
              <a:ext uri="{FF2B5EF4-FFF2-40B4-BE49-F238E27FC236}">
                <a16:creationId xmlns:a16="http://schemas.microsoft.com/office/drawing/2014/main" id="{1F37F8E0-C9EE-AF6A-F517-BF9D974C2804}"/>
              </a:ext>
            </a:extLst>
          </p:cNvPr>
          <p:cNvPicPr>
            <a:picLocks noChangeAspect="1"/>
          </p:cNvPicPr>
          <p:nvPr/>
        </p:nvPicPr>
        <p:blipFill>
          <a:blip r:embed="rId8"/>
          <a:stretch>
            <a:fillRect/>
          </a:stretch>
        </p:blipFill>
        <p:spPr>
          <a:xfrm>
            <a:off x="557828" y="1535373"/>
            <a:ext cx="3420476" cy="812364"/>
          </a:xfrm>
          <a:prstGeom prst="rect">
            <a:avLst/>
          </a:prstGeom>
        </p:spPr>
      </p:pic>
    </p:spTree>
    <p:extLst>
      <p:ext uri="{BB962C8B-B14F-4D97-AF65-F5344CB8AC3E}">
        <p14:creationId xmlns:p14="http://schemas.microsoft.com/office/powerpoint/2010/main" val="8187937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48563-A0C6-85AE-8F3E-A23DEE28023F}"/>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10413B75-C200-D36B-E952-6572E2994C30}"/>
              </a:ext>
            </a:extLst>
          </p:cNvPr>
          <p:cNvSpPr>
            <a:spLocks noGrp="1"/>
          </p:cNvSpPr>
          <p:nvPr>
            <p:ph idx="1"/>
          </p:nvPr>
        </p:nvSpPr>
        <p:spPr>
          <a:xfrm>
            <a:off x="838200" y="1337254"/>
            <a:ext cx="10515600" cy="4794525"/>
          </a:xfrm>
        </p:spPr>
        <p:txBody>
          <a:bodyPr>
            <a:noAutofit/>
          </a:bodyPr>
          <a:lstStyle/>
          <a:p>
            <a:pPr>
              <a:lnSpc>
                <a:spcPct val="120000"/>
              </a:lnSpc>
            </a:pPr>
            <a:r>
              <a:rPr lang="en-US" sz="1200" dirty="0"/>
              <a:t>[</a:t>
            </a:r>
            <a:r>
              <a:rPr lang="en-US" sz="1200" dirty="0">
                <a:solidFill>
                  <a:srgbClr val="1F00FF"/>
                </a:solidFill>
              </a:rPr>
              <a:t>KR96</a:t>
            </a:r>
            <a:r>
              <a:rPr lang="en-US" sz="1200" dirty="0"/>
              <a:t>] Joe Kilian and Phillip </a:t>
            </a:r>
            <a:r>
              <a:rPr lang="en-US" sz="1200" dirty="0" err="1"/>
              <a:t>Rogaway</a:t>
            </a:r>
            <a:r>
              <a:rPr lang="en-US" sz="1200" dirty="0"/>
              <a:t>. How to protect DES against exhaustive key search. In Neal Koblitz, editor, CRYPTO’96, volume 1109 of LNCS, pages 252–267. Springer, Berlin, Heidelberg, August 1996.</a:t>
            </a:r>
          </a:p>
          <a:p>
            <a:pPr>
              <a:lnSpc>
                <a:spcPct val="120000"/>
              </a:lnSpc>
            </a:pPr>
            <a:r>
              <a:rPr lang="en-US" sz="1200" dirty="0"/>
              <a:t>[</a:t>
            </a:r>
            <a:r>
              <a:rPr lang="en-US" sz="1200" dirty="0">
                <a:solidFill>
                  <a:srgbClr val="1F00FF"/>
                </a:solidFill>
              </a:rPr>
              <a:t>KR01</a:t>
            </a:r>
            <a:r>
              <a:rPr lang="en-US" sz="1200" dirty="0"/>
              <a:t>] Joe Kilian and Phillip </a:t>
            </a:r>
            <a:r>
              <a:rPr lang="en-US" sz="1200" dirty="0" err="1"/>
              <a:t>Rogaway</a:t>
            </a:r>
            <a:r>
              <a:rPr lang="en-US" sz="1200" dirty="0"/>
              <a:t>. How to protect DES against exhaustive key search (an analysis of DESX). Journal of Cryptology, 14(1):17–35, January 2001.</a:t>
            </a:r>
          </a:p>
          <a:p>
            <a:pPr>
              <a:lnSpc>
                <a:spcPct val="120000"/>
              </a:lnSpc>
            </a:pPr>
            <a:r>
              <a:rPr lang="en-US" sz="1200" dirty="0"/>
              <a:t>[</a:t>
            </a:r>
            <a:r>
              <a:rPr lang="en-US" sz="1200" dirty="0">
                <a:solidFill>
                  <a:srgbClr val="1F00FF"/>
                </a:solidFill>
              </a:rPr>
              <a:t>LRW02</a:t>
            </a:r>
            <a:r>
              <a:rPr lang="en-US" sz="1200" dirty="0"/>
              <a:t>] </a:t>
            </a:r>
            <a:r>
              <a:rPr lang="en-US" sz="1200" dirty="0" err="1"/>
              <a:t>Liskov</a:t>
            </a:r>
            <a:r>
              <a:rPr lang="en-US" sz="1200" dirty="0"/>
              <a:t>, M., Rivest, R. L., &amp; Wagner, D. (2002, August). Tweakable block ciphers. In Annual International Cryptology Conference (pp. 31-46). Berlin, Heidelberg: Springer Berlin Heidelberg.</a:t>
            </a:r>
          </a:p>
          <a:p>
            <a:pPr>
              <a:lnSpc>
                <a:spcPct val="120000"/>
              </a:lnSpc>
            </a:pPr>
            <a:r>
              <a:rPr lang="en-US" sz="1200" dirty="0"/>
              <a:t>[</a:t>
            </a:r>
            <a:r>
              <a:rPr lang="en-US" sz="1200" dirty="0">
                <a:solidFill>
                  <a:srgbClr val="1F00FF"/>
                </a:solidFill>
              </a:rPr>
              <a:t>GHHM21</a:t>
            </a:r>
            <a:r>
              <a:rPr lang="en-US" sz="1200" dirty="0"/>
              <a:t>] Grilo, A. B., </a:t>
            </a:r>
            <a:r>
              <a:rPr lang="en-US" sz="1200" dirty="0" err="1"/>
              <a:t>Hövelmanns</a:t>
            </a:r>
            <a:r>
              <a:rPr lang="en-US" sz="1200" dirty="0"/>
              <a:t>, K., </a:t>
            </a:r>
            <a:r>
              <a:rPr lang="en-US" sz="1200" dirty="0" err="1"/>
              <a:t>Hülsing</a:t>
            </a:r>
            <a:r>
              <a:rPr lang="en-US" sz="1200" dirty="0"/>
              <a:t>, A., &amp; </a:t>
            </a:r>
            <a:r>
              <a:rPr lang="en-US" sz="1200" dirty="0" err="1"/>
              <a:t>Majenz</a:t>
            </a:r>
            <a:r>
              <a:rPr lang="en-US" sz="1200" dirty="0"/>
              <a:t>, C. (2021, December). Tight adaptive reprogramming in the QROM. In International Conference on the Theory and Application of Cryptology and Information Security (pp. 637-667). Cham: Springer International Publishing.</a:t>
            </a:r>
          </a:p>
          <a:p>
            <a:pPr>
              <a:lnSpc>
                <a:spcPct val="120000"/>
              </a:lnSpc>
            </a:pPr>
            <a:r>
              <a:rPr lang="en-US" sz="1200" dirty="0"/>
              <a:t>[</a:t>
            </a:r>
            <a:r>
              <a:rPr lang="en-US" sz="1200" dirty="0">
                <a:solidFill>
                  <a:srgbClr val="1F00FF"/>
                </a:solidFill>
              </a:rPr>
              <a:t>ABKM22</a:t>
            </a:r>
            <a:r>
              <a:rPr lang="en-US" sz="1200" dirty="0"/>
              <a:t>] Alagic, G., Bai, C., Katz, J., &amp; </a:t>
            </a:r>
            <a:r>
              <a:rPr lang="en-US" sz="1200" dirty="0" err="1"/>
              <a:t>Majenz</a:t>
            </a:r>
            <a:r>
              <a:rPr lang="en-US" sz="1200" dirty="0"/>
              <a:t>, C. (2022, May). Post-quantum security of the Even-Mansour cipher. In Annual International Conference on the Theory and Applications of Cryptographic Techniques (pp. 458-487). Cham: Springer International Publishing.</a:t>
            </a:r>
          </a:p>
          <a:p>
            <a:r>
              <a:rPr lang="en-US" sz="1200" dirty="0"/>
              <a:t>[</a:t>
            </a:r>
            <a:r>
              <a:rPr lang="en-US" sz="1200" dirty="0">
                <a:solidFill>
                  <a:srgbClr val="1F00FF"/>
                </a:solidFill>
              </a:rPr>
              <a:t>BJ25</a:t>
            </a:r>
            <a:r>
              <a:rPr lang="en-US" sz="1200" dirty="0"/>
              <a:t>]</a:t>
            </a:r>
            <a:r>
              <a:rPr lang="en-US" sz="1200" dirty="0">
                <a:solidFill>
                  <a:srgbClr val="1F00FF"/>
                </a:solidFill>
              </a:rPr>
              <a:t> </a:t>
            </a:r>
            <a:r>
              <a:rPr lang="en-US" sz="1200" dirty="0"/>
              <a:t>Basak, J., Bhaumik, R., Chauhan, A.K., </a:t>
            </a:r>
            <a:r>
              <a:rPr lang="en-US" sz="1200" dirty="0" err="1"/>
              <a:t>Jejurikar</a:t>
            </a:r>
            <a:r>
              <a:rPr lang="en-US" sz="1200" dirty="0"/>
              <a:t>, R., Jha, A., Roy, A., </a:t>
            </a:r>
            <a:r>
              <a:rPr lang="en-US" sz="1200" dirty="0" err="1"/>
              <a:t>Schrottenloher</a:t>
            </a:r>
            <a:r>
              <a:rPr lang="en-US" sz="1200" dirty="0"/>
              <a:t>, A. and </a:t>
            </a:r>
            <a:r>
              <a:rPr lang="en-US" sz="1200" dirty="0" err="1"/>
              <a:t>Talnikar</a:t>
            </a:r>
            <a:r>
              <a:rPr lang="en-US" sz="1200" dirty="0"/>
              <a:t>, S., 2025, December. Post-quantum security of key-alternating Feistel ciphers. In International Conference on the Theory and Application of Cryptology and Information Security (pp. 446-478). Singapore: Springer Nature Singapore.</a:t>
            </a:r>
          </a:p>
          <a:p>
            <a:r>
              <a:rPr lang="en-US" sz="1200" dirty="0"/>
              <a:t>[</a:t>
            </a:r>
            <a:r>
              <a:rPr lang="en-US" sz="1200" dirty="0">
                <a:solidFill>
                  <a:srgbClr val="1F00FF"/>
                </a:solidFill>
              </a:rPr>
              <a:t>ABKMS24</a:t>
            </a:r>
            <a:r>
              <a:rPr lang="en-US" sz="1200" dirty="0"/>
              <a:t>]</a:t>
            </a:r>
            <a:r>
              <a:rPr lang="en-US" sz="1200" dirty="0">
                <a:solidFill>
                  <a:srgbClr val="1F00FF"/>
                </a:solidFill>
              </a:rPr>
              <a:t> </a:t>
            </a:r>
            <a:r>
              <a:rPr lang="en-US" sz="1200" dirty="0"/>
              <a:t>Alagic, G., Bai, C., Katz, J., </a:t>
            </a:r>
            <a:r>
              <a:rPr lang="en-US" sz="1200" dirty="0" err="1"/>
              <a:t>Majenz</a:t>
            </a:r>
            <a:r>
              <a:rPr lang="en-US" sz="1200" dirty="0"/>
              <a:t>, C. and Struck, P., 2024, April. Post-quantum security of tweakable even-</a:t>
            </a:r>
            <a:r>
              <a:rPr lang="en-US" sz="1200" dirty="0" err="1"/>
              <a:t>mansour</a:t>
            </a:r>
            <a:r>
              <a:rPr lang="en-US" sz="1200" dirty="0"/>
              <a:t>, and applications. In Annual International Conference on the Theory and Applications of Cryptographic Techniques (pp. 310-338). Cham: Springer Nature Switzerland.</a:t>
            </a:r>
          </a:p>
          <a:p>
            <a:r>
              <a:rPr lang="en-US" sz="1200" dirty="0"/>
              <a:t>[</a:t>
            </a:r>
            <a:r>
              <a:rPr lang="en-US" sz="1200" dirty="0">
                <a:solidFill>
                  <a:srgbClr val="1F00FF"/>
                </a:solidFill>
              </a:rPr>
              <a:t>HY25</a:t>
            </a:r>
            <a:r>
              <a:rPr lang="en-US" sz="1200" dirty="0"/>
              <a:t>] </a:t>
            </a:r>
            <a:r>
              <a:rPr lang="en-US" sz="1200" dirty="0" err="1"/>
              <a:t>Hhan</a:t>
            </a:r>
            <a:r>
              <a:rPr lang="en-US" sz="1200" dirty="0"/>
              <a:t>, M. and Yamada, S., 2025, December. Pseudorandom function-like states from common </a:t>
            </a:r>
            <a:r>
              <a:rPr lang="en-US" sz="1200" dirty="0" err="1"/>
              <a:t>haar</a:t>
            </a:r>
            <a:r>
              <a:rPr lang="en-US" sz="1200" dirty="0"/>
              <a:t> unitary. In </a:t>
            </a:r>
            <a:r>
              <a:rPr lang="en-US" sz="1200" i="1" dirty="0"/>
              <a:t>Theory of Cryptography Conference</a:t>
            </a:r>
            <a:r>
              <a:rPr lang="en-US" sz="1200" dirty="0"/>
              <a:t> (pp. 134-165). Cham: Springer Nature Switzerland.</a:t>
            </a:r>
          </a:p>
          <a:p>
            <a:pPr>
              <a:lnSpc>
                <a:spcPct val="120000"/>
              </a:lnSpc>
            </a:pPr>
            <a:r>
              <a:rPr lang="en-US" sz="1200" dirty="0"/>
              <a:t>[</a:t>
            </a:r>
            <a:r>
              <a:rPr lang="en-US" sz="1200" dirty="0">
                <a:solidFill>
                  <a:srgbClr val="1F00FF"/>
                </a:solidFill>
              </a:rPr>
              <a:t>SI26a</a:t>
            </a:r>
            <a:r>
              <a:rPr lang="en-US" sz="1200" dirty="0"/>
              <a:t>] Shiba, R. and Iwata, T., 2026. Multi-Key Security in the Quantum World: Revisiting Tweakable Even-Mansour and FX. IACR Transactions on Symmetric Cryptology, 2026(2).</a:t>
            </a:r>
            <a:endParaRPr lang="en-US" altLang="zh-CN" sz="1200" dirty="0"/>
          </a:p>
          <a:p>
            <a:r>
              <a:rPr lang="en-US" sz="1200" dirty="0"/>
              <a:t>[</a:t>
            </a:r>
            <a:r>
              <a:rPr lang="en-US" sz="1200" dirty="0">
                <a:solidFill>
                  <a:srgbClr val="1F00FF"/>
                </a:solidFill>
              </a:rPr>
              <a:t>SI26b</a:t>
            </a:r>
            <a:r>
              <a:rPr lang="en-US" sz="1200" dirty="0"/>
              <a:t>] Shiba, R. and Iwata, T., 2026. Post-Quantum Security of Tweakable Key-Alternating Feistel Ciphers in the Multi-Key Setting. Cryptology </a:t>
            </a:r>
            <a:r>
              <a:rPr lang="en-US" sz="1200" dirty="0" err="1"/>
              <a:t>ePrint</a:t>
            </a:r>
            <a:r>
              <a:rPr lang="en-US" sz="1200" dirty="0"/>
              <a:t> Archive.</a:t>
            </a:r>
          </a:p>
        </p:txBody>
      </p:sp>
      <p:sp>
        <p:nvSpPr>
          <p:cNvPr id="4" name="Slide Number Placeholder 3">
            <a:extLst>
              <a:ext uri="{FF2B5EF4-FFF2-40B4-BE49-F238E27FC236}">
                <a16:creationId xmlns:a16="http://schemas.microsoft.com/office/drawing/2014/main" id="{26B6CD45-5D71-87E9-2DF4-F36BADCD5751}"/>
              </a:ext>
            </a:extLst>
          </p:cNvPr>
          <p:cNvSpPr>
            <a:spLocks noGrp="1"/>
          </p:cNvSpPr>
          <p:nvPr>
            <p:ph type="sldNum" sz="quarter" idx="12"/>
          </p:nvPr>
        </p:nvSpPr>
        <p:spPr/>
        <p:txBody>
          <a:bodyPr/>
          <a:lstStyle/>
          <a:p>
            <a:fld id="{29CA9D21-7259-944D-81B9-B1838266EDDF}" type="slidenum">
              <a:rPr lang="en-US" smtClean="0"/>
              <a:t>31</a:t>
            </a:fld>
            <a:endParaRPr lang="en-US"/>
          </a:p>
        </p:txBody>
      </p:sp>
    </p:spTree>
    <p:extLst>
      <p:ext uri="{BB962C8B-B14F-4D97-AF65-F5344CB8AC3E}">
        <p14:creationId xmlns:p14="http://schemas.microsoft.com/office/powerpoint/2010/main" val="21485250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44A58-0E16-FA60-AAE1-396867D129E8}"/>
              </a:ext>
            </a:extLst>
          </p:cNvPr>
          <p:cNvSpPr>
            <a:spLocks noGrp="1"/>
          </p:cNvSpPr>
          <p:nvPr>
            <p:ph type="title"/>
          </p:nvPr>
        </p:nvSpPr>
        <p:spPr/>
        <p:txBody>
          <a:bodyPr/>
          <a:lstStyle/>
          <a:p>
            <a:r>
              <a:rPr lang="en-US" dirty="0"/>
              <a:t>Background – Why Storage Needs Tweaks  </a:t>
            </a:r>
          </a:p>
        </p:txBody>
      </p:sp>
      <p:sp>
        <p:nvSpPr>
          <p:cNvPr id="3" name="Content Placeholder 2">
            <a:extLst>
              <a:ext uri="{FF2B5EF4-FFF2-40B4-BE49-F238E27FC236}">
                <a16:creationId xmlns:a16="http://schemas.microsoft.com/office/drawing/2014/main" id="{D3FFF4E8-E5A4-E572-03C2-8E4EFC22E88A}"/>
              </a:ext>
            </a:extLst>
          </p:cNvPr>
          <p:cNvSpPr>
            <a:spLocks noGrp="1"/>
          </p:cNvSpPr>
          <p:nvPr>
            <p:ph idx="1"/>
          </p:nvPr>
        </p:nvSpPr>
        <p:spPr>
          <a:xfrm>
            <a:off x="551621" y="1690688"/>
            <a:ext cx="11088757" cy="4351338"/>
          </a:xfrm>
        </p:spPr>
        <p:txBody>
          <a:bodyPr>
            <a:normAutofit/>
          </a:bodyPr>
          <a:lstStyle/>
          <a:p>
            <a:r>
              <a:rPr lang="en-US" dirty="0"/>
              <a:t>Disk encryption operates </a:t>
            </a:r>
            <a:r>
              <a:rPr lang="en-US" b="1" dirty="0"/>
              <a:t>sector by sector</a:t>
            </a:r>
            <a:r>
              <a:rPr lang="en-US" dirty="0"/>
              <a:t> under a </a:t>
            </a:r>
            <a:r>
              <a:rPr lang="en-US" b="1" dirty="0"/>
              <a:t>long-term key</a:t>
            </a:r>
          </a:p>
          <a:p>
            <a:r>
              <a:rPr lang="en-US" b="1" dirty="0"/>
              <a:t>Why not just a block cipher?</a:t>
            </a:r>
            <a:r>
              <a:rPr lang="en-US" dirty="0"/>
              <a:t> </a:t>
            </a:r>
          </a:p>
          <a:p>
            <a:pPr lvl="1"/>
            <a:r>
              <a:rPr lang="en-US" dirty="0"/>
              <a:t>Plain block-cipher encryption is deterministic under a long-term key.</a:t>
            </a:r>
          </a:p>
          <a:p>
            <a:pPr lvl="1"/>
            <a:r>
              <a:rPr lang="en-US" dirty="0"/>
              <a:t>Equal plaintext blocks across disk locations yield equal ciphertext blocks.</a:t>
            </a:r>
          </a:p>
          <a:p>
            <a:pPr lvl="1"/>
            <a:r>
              <a:rPr lang="en-US" dirty="0"/>
              <a:t>This leaks patterns and permits copy-and-paste attacks.</a:t>
            </a:r>
          </a:p>
          <a:p>
            <a:r>
              <a:rPr lang="en-US" dirty="0"/>
              <a:t>The </a:t>
            </a:r>
            <a:r>
              <a:rPr lang="en-US" b="1" dirty="0"/>
              <a:t>sector number</a:t>
            </a:r>
            <a:r>
              <a:rPr lang="en-US" dirty="0"/>
              <a:t> and </a:t>
            </a:r>
            <a:r>
              <a:rPr lang="en-US" b="1" dirty="0"/>
              <a:t>block index</a:t>
            </a:r>
            <a:r>
              <a:rPr lang="en-US" dirty="0"/>
              <a:t> naturally serve as </a:t>
            </a:r>
            <a:r>
              <a:rPr lang="en-US" b="1" dirty="0"/>
              <a:t>public tweaks</a:t>
            </a:r>
          </a:p>
          <a:p>
            <a:r>
              <a:rPr lang="en-US" b="1" dirty="0"/>
              <a:t>XEX2</a:t>
            </a:r>
            <a:r>
              <a:rPr lang="en-US" dirty="0"/>
              <a:t> is the basis of </a:t>
            </a:r>
            <a:r>
              <a:rPr lang="en-US" b="1" dirty="0"/>
              <a:t>XTS-AES</a:t>
            </a:r>
            <a:r>
              <a:rPr lang="en-US" dirty="0"/>
              <a:t>, the standard mode for confidentiality on storage devices</a:t>
            </a:r>
          </a:p>
          <a:p>
            <a:r>
              <a:rPr lang="en-US" b="1" dirty="0"/>
              <a:t>LRW</a:t>
            </a:r>
            <a:r>
              <a:rPr lang="en-US" dirty="0"/>
              <a:t> is a closely related variant of </a:t>
            </a:r>
            <a:r>
              <a:rPr lang="en-US" b="1" dirty="0"/>
              <a:t>XEX2</a:t>
            </a:r>
            <a:endParaRPr lang="en-US" dirty="0"/>
          </a:p>
        </p:txBody>
      </p:sp>
      <p:sp>
        <p:nvSpPr>
          <p:cNvPr id="6" name="Slide Number Placeholder 5">
            <a:extLst>
              <a:ext uri="{FF2B5EF4-FFF2-40B4-BE49-F238E27FC236}">
                <a16:creationId xmlns:a16="http://schemas.microsoft.com/office/drawing/2014/main" id="{A0CF09CC-C6C1-1242-A454-E2E0C5AF09AD}"/>
              </a:ext>
            </a:extLst>
          </p:cNvPr>
          <p:cNvSpPr>
            <a:spLocks noGrp="1"/>
          </p:cNvSpPr>
          <p:nvPr>
            <p:ph type="sldNum" sz="quarter" idx="12"/>
          </p:nvPr>
        </p:nvSpPr>
        <p:spPr/>
        <p:txBody>
          <a:bodyPr/>
          <a:lstStyle/>
          <a:p>
            <a:fld id="{29CA9D21-7259-944D-81B9-B1838266EDDF}" type="slidenum">
              <a:rPr lang="en-US" smtClean="0"/>
              <a:t>32</a:t>
            </a:fld>
            <a:endParaRPr lang="en-US"/>
          </a:p>
        </p:txBody>
      </p:sp>
    </p:spTree>
    <p:extLst>
      <p:ext uri="{BB962C8B-B14F-4D97-AF65-F5344CB8AC3E}">
        <p14:creationId xmlns:p14="http://schemas.microsoft.com/office/powerpoint/2010/main" val="29060052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C18F9-68FB-A16D-BF29-FC97D4EE1C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9AADA2-1F9F-7D78-7E10-AE205F7CB926}"/>
              </a:ext>
            </a:extLst>
          </p:cNvPr>
          <p:cNvSpPr>
            <a:spLocks noGrp="1"/>
          </p:cNvSpPr>
          <p:nvPr>
            <p:ph type="title"/>
          </p:nvPr>
        </p:nvSpPr>
        <p:spPr/>
        <p:txBody>
          <a:bodyPr/>
          <a:lstStyle/>
          <a:p>
            <a:r>
              <a:rPr lang="en-US" dirty="0"/>
              <a:t>Background – Security of TBC</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88B06EE-01D7-1463-FFEB-2A8F8BCA97C9}"/>
                  </a:ext>
                </a:extLst>
              </p:cNvPr>
              <p:cNvSpPr>
                <a:spLocks noGrp="1"/>
              </p:cNvSpPr>
              <p:nvPr>
                <p:ph idx="1"/>
              </p:nvPr>
            </p:nvSpPr>
            <p:spPr>
              <a:xfrm>
                <a:off x="838200" y="1828800"/>
                <a:ext cx="10515600" cy="4361415"/>
              </a:xfrm>
            </p:spPr>
            <p:txBody>
              <a:bodyPr>
                <a:normAutofit/>
              </a:bodyPr>
              <a:lstStyle/>
              <a:p>
                <a:r>
                  <a:rPr lang="en-US" b="1" dirty="0"/>
                  <a:t>Strong Pseudorandom Permutation (SPRP) security against classical adversary</a:t>
                </a:r>
              </a:p>
              <a:p>
                <a:pPr lvl="1"/>
                <a:r>
                  <a:rPr lang="en-US" dirty="0"/>
                  <a:t>A </a:t>
                </a:r>
                <a14:m>
                  <m:oMath xmlns:m="http://schemas.openxmlformats.org/officeDocument/2006/math">
                    <m:r>
                      <a:rPr lang="en-US" i="1">
                        <a:latin typeface="Cambria Math" panose="02040503050406030204" pitchFamily="18" charset="0"/>
                      </a:rPr>
                      <m:t>𝑞</m:t>
                    </m:r>
                  </m:oMath>
                </a14:m>
                <a:r>
                  <a:rPr lang="en-US" dirty="0"/>
                  <a:t>-query adversary with oracle access to encryption and decryption </a:t>
                </a:r>
                <a:r>
                  <a:rPr lang="en-US" u="sng" dirty="0"/>
                  <a:t>cannot distinguish</a:t>
                </a:r>
                <a:r>
                  <a:rPr lang="en-US" dirty="0"/>
                  <a:t> </a:t>
                </a:r>
                <a14:m>
                  <m:oMath xmlns:m="http://schemas.openxmlformats.org/officeDocument/2006/math">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rPr>
                          <m:t>𝐺</m:t>
                        </m:r>
                      </m:e>
                      <m:sub>
                        <m:r>
                          <a:rPr lang="ar-AE" i="1">
                            <a:solidFill>
                              <a:srgbClr val="FF0000"/>
                            </a:solidFill>
                            <a:latin typeface="Cambria Math" panose="02040503050406030204" pitchFamily="18" charset="0"/>
                          </a:rPr>
                          <m:t>𝐾</m:t>
                        </m:r>
                      </m:sub>
                    </m:sSub>
                  </m:oMath>
                </a14:m>
                <a:r>
                  <a:rPr lang="en-US" dirty="0">
                    <a:solidFill>
                      <a:srgbClr val="FF0000"/>
                    </a:solidFill>
                  </a:rPr>
                  <a:t> </a:t>
                </a:r>
                <a:r>
                  <a:rPr lang="en-US" dirty="0"/>
                  <a:t>under a random </a:t>
                </a:r>
                <a14:m>
                  <m:oMath xmlns:m="http://schemas.openxmlformats.org/officeDocument/2006/math">
                    <m:r>
                      <a:rPr lang="en-US" i="1">
                        <a:latin typeface="Cambria Math" panose="02040503050406030204" pitchFamily="18" charset="0"/>
                      </a:rPr>
                      <m:t>𝐾</m:t>
                    </m:r>
                  </m:oMath>
                </a14:m>
                <a:r>
                  <a:rPr lang="en-US" dirty="0"/>
                  <a:t> from </a:t>
                </a:r>
                <a:r>
                  <a:rPr lang="en-US" dirty="0">
                    <a:solidFill>
                      <a:srgbClr val="FF0000"/>
                    </a:solidFill>
                  </a:rPr>
                  <a:t>a uniformly random tweakable permutation</a:t>
                </a:r>
                <a:r>
                  <a:rPr lang="en-US" dirty="0"/>
                  <a:t>.</a:t>
                </a:r>
                <a:endParaRPr lang="en-US" altLang="zh-CN" i="1" dirty="0">
                  <a:latin typeface="Cambria Math" panose="02040503050406030204" pitchFamily="18" charset="0"/>
                </a:endParaRPr>
              </a:p>
              <a:p>
                <a:pPr lvl="1"/>
                <a:r>
                  <a:rPr lang="en-US" altLang="zh-CN" sz="2000" i="1" dirty="0">
                    <a:solidFill>
                      <a:schemeClr val="tx1">
                        <a:lumMod val="50000"/>
                        <a:lumOff val="50000"/>
                      </a:schemeClr>
                    </a:solidFill>
                  </a:rPr>
                  <a:t>F</a:t>
                </a:r>
                <a:r>
                  <a:rPr lang="en-US" sz="2000" i="1" dirty="0">
                    <a:solidFill>
                      <a:schemeClr val="tx1">
                        <a:lumMod val="50000"/>
                        <a:lumOff val="50000"/>
                      </a:schemeClr>
                    </a:solidFill>
                  </a:rPr>
                  <a:t>or each tweak </a:t>
                </a:r>
                <a14:m>
                  <m:oMath xmlns:m="http://schemas.openxmlformats.org/officeDocument/2006/math">
                    <m:r>
                      <a:rPr lang="en-US" sz="2000" i="1">
                        <a:solidFill>
                          <a:schemeClr val="tx1">
                            <a:lumMod val="50000"/>
                            <a:lumOff val="50000"/>
                          </a:schemeClr>
                        </a:solidFill>
                        <a:latin typeface="Cambria Math" panose="02040503050406030204" pitchFamily="18" charset="0"/>
                      </a:rPr>
                      <m:t>𝜏</m:t>
                    </m:r>
                  </m:oMath>
                </a14:m>
                <a:r>
                  <a:rPr lang="en-US" sz="2000" i="1" dirty="0">
                    <a:solidFill>
                      <a:schemeClr val="tx1">
                        <a:lumMod val="50000"/>
                        <a:lumOff val="50000"/>
                      </a:schemeClr>
                    </a:solidFill>
                  </a:rPr>
                  <a:t>, </a:t>
                </a:r>
                <a14:m>
                  <m:oMath xmlns:m="http://schemas.openxmlformats.org/officeDocument/2006/math">
                    <m:acc>
                      <m:accPr>
                        <m:chr m:val="̃"/>
                        <m:ctrlPr>
                          <a:rPr lang="el-GR" sz="2000" i="1" dirty="0">
                            <a:solidFill>
                              <a:schemeClr val="tx1">
                                <a:lumMod val="50000"/>
                                <a:lumOff val="50000"/>
                              </a:schemeClr>
                            </a:solidFill>
                            <a:latin typeface="Cambria Math" panose="02040503050406030204" pitchFamily="18" charset="0"/>
                          </a:rPr>
                        </m:ctrlPr>
                      </m:accPr>
                      <m:e>
                        <m:r>
                          <a:rPr lang="el-GR" sz="2000" i="1" dirty="0">
                            <a:solidFill>
                              <a:schemeClr val="tx1">
                                <a:lumMod val="50000"/>
                                <a:lumOff val="50000"/>
                              </a:schemeClr>
                            </a:solidFill>
                            <a:latin typeface="Cambria Math" panose="02040503050406030204" pitchFamily="18" charset="0"/>
                          </a:rPr>
                          <m:t>𝜋</m:t>
                        </m:r>
                      </m:e>
                    </m:acc>
                    <m:d>
                      <m:dPr>
                        <m:ctrlPr>
                          <a:rPr lang="en-US" sz="2000" i="1">
                            <a:solidFill>
                              <a:schemeClr val="tx1">
                                <a:lumMod val="50000"/>
                                <a:lumOff val="50000"/>
                              </a:schemeClr>
                            </a:solidFill>
                            <a:latin typeface="Cambria Math" panose="02040503050406030204" pitchFamily="18" charset="0"/>
                          </a:rPr>
                        </m:ctrlPr>
                      </m:dPr>
                      <m:e>
                        <m:r>
                          <a:rPr lang="en-US" sz="2000" i="1">
                            <a:solidFill>
                              <a:schemeClr val="tx1">
                                <a:lumMod val="50000"/>
                                <a:lumOff val="50000"/>
                              </a:schemeClr>
                            </a:solidFill>
                            <a:latin typeface="Cambria Math" panose="02040503050406030204" pitchFamily="18" charset="0"/>
                          </a:rPr>
                          <m:t>𝜏</m:t>
                        </m:r>
                        <m:r>
                          <m:rPr>
                            <m:nor/>
                          </m:rPr>
                          <a:rPr lang="en-US" sz="2000" i="1" dirty="0">
                            <a:solidFill>
                              <a:schemeClr val="tx1">
                                <a:lumMod val="50000"/>
                                <a:lumOff val="50000"/>
                              </a:schemeClr>
                            </a:solidFill>
                          </a:rPr>
                          <m:t>, ·</m:t>
                        </m:r>
                      </m:e>
                    </m:d>
                  </m:oMath>
                </a14:m>
                <a:r>
                  <a:rPr lang="en-US" sz="2000" i="1" dirty="0">
                    <a:solidFill>
                      <a:schemeClr val="tx1">
                        <a:lumMod val="50000"/>
                        <a:lumOff val="50000"/>
                      </a:schemeClr>
                    </a:solidFill>
                  </a:rPr>
                  <a:t> is an independent uniformly random permutation on </a:t>
                </a:r>
                <a14:m>
                  <m:oMath xmlns:m="http://schemas.openxmlformats.org/officeDocument/2006/math">
                    <m:sSup>
                      <m:sSupPr>
                        <m:ctrlPr>
                          <a:rPr lang="en-US" sz="2000" i="1">
                            <a:solidFill>
                              <a:schemeClr val="tx1">
                                <a:lumMod val="50000"/>
                                <a:lumOff val="50000"/>
                              </a:schemeClr>
                            </a:solidFill>
                            <a:latin typeface="Cambria Math" panose="02040503050406030204" pitchFamily="18" charset="0"/>
                          </a:rPr>
                        </m:ctrlPr>
                      </m:sSupPr>
                      <m:e>
                        <m:r>
                          <a:rPr lang="en-US" sz="2000" i="1">
                            <a:solidFill>
                              <a:schemeClr val="tx1">
                                <a:lumMod val="50000"/>
                                <a:lumOff val="50000"/>
                              </a:schemeClr>
                            </a:solidFill>
                            <a:latin typeface="Cambria Math" panose="02040503050406030204" pitchFamily="18" charset="0"/>
                          </a:rPr>
                          <m:t>{0,1}</m:t>
                        </m:r>
                      </m:e>
                      <m:sup>
                        <m:r>
                          <a:rPr lang="ar-AE" sz="2000" i="1">
                            <a:solidFill>
                              <a:schemeClr val="tx1">
                                <a:lumMod val="50000"/>
                                <a:lumOff val="50000"/>
                              </a:schemeClr>
                            </a:solidFill>
                            <a:latin typeface="Cambria Math" panose="02040503050406030204" pitchFamily="18" charset="0"/>
                          </a:rPr>
                          <m:t>𝑛</m:t>
                        </m:r>
                      </m:sup>
                    </m:sSup>
                  </m:oMath>
                </a14:m>
                <a:r>
                  <a:rPr lang="en-US" altLang="zh-CN" sz="2000" i="1" dirty="0">
                    <a:solidFill>
                      <a:schemeClr val="tx1">
                        <a:lumMod val="50000"/>
                        <a:lumOff val="50000"/>
                      </a:schemeClr>
                    </a:solidFill>
                  </a:rPr>
                  <a:t>.</a:t>
                </a:r>
              </a:p>
              <a:p>
                <a:pPr lvl="1"/>
                <a:r>
                  <a:rPr lang="en-US" altLang="zh-CN" sz="2000" i="1" dirty="0">
                    <a:solidFill>
                      <a:schemeClr val="tx1">
                        <a:lumMod val="50000"/>
                        <a:lumOff val="50000"/>
                      </a:schemeClr>
                    </a:solidFill>
                  </a:rPr>
                  <a:t>Adversary gets to choose the tweak with each query.</a:t>
                </a:r>
              </a:p>
            </p:txBody>
          </p:sp>
        </mc:Choice>
        <mc:Fallback xmlns="">
          <p:sp>
            <p:nvSpPr>
              <p:cNvPr id="3" name="Content Placeholder 2">
                <a:extLst>
                  <a:ext uri="{FF2B5EF4-FFF2-40B4-BE49-F238E27FC236}">
                    <a16:creationId xmlns:a16="http://schemas.microsoft.com/office/drawing/2014/main" id="{188B06EE-01D7-1463-FFEB-2A8F8BCA97C9}"/>
                  </a:ext>
                </a:extLst>
              </p:cNvPr>
              <p:cNvSpPr>
                <a:spLocks noGrp="1" noRot="1" noChangeAspect="1" noMove="1" noResize="1" noEditPoints="1" noAdjustHandles="1" noChangeArrowheads="1" noChangeShapeType="1" noTextEdit="1"/>
              </p:cNvSpPr>
              <p:nvPr>
                <p:ph idx="1"/>
              </p:nvPr>
            </p:nvSpPr>
            <p:spPr>
              <a:xfrm>
                <a:off x="838200" y="1828800"/>
                <a:ext cx="10515600" cy="4361415"/>
              </a:xfrm>
              <a:blipFill>
                <a:blip r:embed="rId2"/>
                <a:stretch>
                  <a:fillRect l="-1086" t="-26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49009FBF-D850-FDF7-D6CB-961956F9BABF}"/>
                  </a:ext>
                </a:extLst>
              </p:cNvPr>
              <p:cNvSpPr txBox="1"/>
              <p:nvPr/>
            </p:nvSpPr>
            <p:spPr>
              <a:xfrm>
                <a:off x="1168095" y="4657075"/>
                <a:ext cx="10041339" cy="1194173"/>
              </a:xfrm>
              <a:prstGeom prst="rect">
                <a:avLst/>
              </a:prstGeom>
              <a:solidFill>
                <a:schemeClr val="tx2">
                  <a:lumMod val="10000"/>
                  <a:lumOff val="90000"/>
                </a:schemeClr>
              </a:solidFill>
            </p:spPr>
            <p:txBody>
              <a:bodyPr wrap="square" rtlCol="0">
                <a:spAutoFit/>
              </a:bodyPr>
              <a:lstStyle/>
              <a:p>
                <a:pPr/>
                <a14:m>
                  <m:oMathPara xmlns:m="http://schemas.openxmlformats.org/officeDocument/2006/math">
                    <m:oMath>
                      <m:sSubSup>
                        <m:sSubSupPr>
                          <m:ctrlPr>
                            <a:rPr lang="en-US" sz="2800">
                              <a:latin typeface="Cambria Math" panose="02040503050406030204" pitchFamily="18" charset="0"/>
                            </a:rPr>
                          </m:ctrlPr>
                        </m:sSubSupPr>
                        <m:e>
                          <m:r>
                            <m:rPr>
                              <m:sty m:val="p"/>
                            </m:rPr>
                            <a:rPr lang="en-US" sz="2800">
                              <a:latin typeface="Cambria Math" panose="02040503050406030204" pitchFamily="18" charset="0"/>
                            </a:rPr>
                            <m:t>Adv</m:t>
                          </m:r>
                        </m:e>
                        <m:sub>
                          <m:r>
                            <m:rPr>
                              <m:sty m:val="p"/>
                            </m:rPr>
                            <a:rPr lang="en-US" sz="2800" b="0" i="0" smtClean="0">
                              <a:latin typeface="Cambria Math" panose="02040503050406030204" pitchFamily="18" charset="0"/>
                            </a:rPr>
                            <m:t>G</m:t>
                          </m:r>
                          <m:r>
                            <a:rPr lang="en-US" sz="2800">
                              <a:latin typeface="Cambria Math" panose="02040503050406030204" pitchFamily="18" charset="0"/>
                            </a:rPr>
                            <m:t> </m:t>
                          </m:r>
                        </m:sub>
                        <m:sup>
                          <m:r>
                            <m:rPr>
                              <m:sty m:val="p"/>
                            </m:rPr>
                            <a:rPr lang="en-US" sz="2800">
                              <a:latin typeface="Cambria Math" panose="02040503050406030204" pitchFamily="18" charset="0"/>
                            </a:rPr>
                            <m:t>SPRP</m:t>
                          </m:r>
                        </m:sup>
                      </m:sSubSup>
                      <m:d>
                        <m:dPr>
                          <m:ctrlPr>
                            <a:rPr lang="en-US" sz="2800">
                              <a:latin typeface="Cambria Math" panose="02040503050406030204" pitchFamily="18" charset="0"/>
                            </a:rPr>
                          </m:ctrlPr>
                        </m:dPr>
                        <m:e>
                          <m:r>
                            <m:rPr>
                              <m:sty m:val="p"/>
                            </m:rPr>
                            <a:rPr lang="en-US" sz="2800">
                              <a:latin typeface="Cambria Math" panose="02040503050406030204" pitchFamily="18" charset="0"/>
                            </a:rPr>
                            <m:t>q</m:t>
                          </m:r>
                        </m:e>
                      </m:d>
                      <m:r>
                        <a:rPr lang="en-US" sz="2800">
                          <a:latin typeface="Cambria Math" panose="02040503050406030204" pitchFamily="18" charset="0"/>
                        </a:rPr>
                        <m:t>=</m:t>
                      </m:r>
                      <m:sSub>
                        <m:sSubPr>
                          <m:ctrlPr>
                            <a:rPr lang="en-US" sz="2800">
                              <a:latin typeface="Cambria Math" panose="02040503050406030204" pitchFamily="18" charset="0"/>
                            </a:rPr>
                          </m:ctrlPr>
                        </m:sSubPr>
                        <m:e>
                          <m:r>
                            <m:rPr>
                              <m:sty m:val="p"/>
                            </m:rPr>
                            <a:rPr lang="en-US" sz="2800">
                              <a:latin typeface="Cambria Math" panose="02040503050406030204" pitchFamily="18" charset="0"/>
                            </a:rPr>
                            <m:t>max</m:t>
                          </m:r>
                        </m:e>
                        <m:sub>
                          <m:r>
                            <a:rPr lang="en-US" altLang="zh-CN" sz="2800" i="1">
                              <a:latin typeface="Cambria Math" panose="02040503050406030204" pitchFamily="18" charset="0"/>
                              <a:ea typeface="Cambria Math" panose="02040503050406030204" pitchFamily="18" charset="0"/>
                            </a:rPr>
                            <m:t>𝒜</m:t>
                          </m:r>
                        </m:sub>
                      </m:sSub>
                      <m:func>
                        <m:funcPr>
                          <m:ctrlPr>
                            <a:rPr lang="en-US" altLang="zh-CN" sz="2800">
                              <a:latin typeface="Cambria Math" panose="02040503050406030204" pitchFamily="18" charset="0"/>
                            </a:rPr>
                          </m:ctrlPr>
                        </m:funcPr>
                        <m:fName>
                          <m:r>
                            <a:rPr lang="en-US" altLang="zh-CN" sz="2800">
                              <a:latin typeface="Cambria Math" panose="02040503050406030204" pitchFamily="18" charset="0"/>
                            </a:rPr>
                            <m:t>|</m:t>
                          </m:r>
                          <m:sSub>
                            <m:sSubPr>
                              <m:ctrlPr>
                                <a:rPr lang="en-US" altLang="zh-CN" sz="2800" b="0" i="0" smtClean="0">
                                  <a:latin typeface="Cambria Math" panose="02040503050406030204" pitchFamily="18" charset="0"/>
                                </a:rPr>
                              </m:ctrlPr>
                            </m:sSubPr>
                            <m:e>
                              <m:r>
                                <m:rPr>
                                  <m:sty m:val="p"/>
                                </m:rPr>
                                <a:rPr lang="en-US" altLang="zh-CN" sz="2800" b="0" i="0" smtClean="0">
                                  <a:latin typeface="Cambria Math" panose="02040503050406030204" pitchFamily="18" charset="0"/>
                                </a:rPr>
                                <m:t>Pr</m:t>
                              </m:r>
                            </m:e>
                            <m:sub>
                              <m:r>
                                <a:rPr lang="en-US" altLang="zh-CN" sz="2800" b="0" i="1" smtClean="0">
                                  <a:latin typeface="Cambria Math" panose="02040503050406030204" pitchFamily="18" charset="0"/>
                                </a:rPr>
                                <m:t>𝐾</m:t>
                              </m:r>
                            </m:sub>
                          </m:sSub>
                        </m:fName>
                        <m:e>
                          <m:d>
                            <m:dPr>
                              <m:begChr m:val="["/>
                              <m:endChr m:val="]"/>
                              <m:ctrlPr>
                                <a:rPr lang="en-US" altLang="zh-CN" sz="2800" i="1">
                                  <a:latin typeface="Cambria Math" panose="02040503050406030204" pitchFamily="18" charset="0"/>
                                  <a:ea typeface="Cambria Math" panose="02040503050406030204" pitchFamily="18" charset="0"/>
                                </a:rPr>
                              </m:ctrlPr>
                            </m:dPr>
                            <m:e>
                              <m:sSup>
                                <m:sSupPr>
                                  <m:ctrlPr>
                                    <a:rPr lang="en-US" altLang="zh-CN" sz="2800" i="1">
                                      <a:latin typeface="Cambria Math" panose="02040503050406030204" pitchFamily="18" charset="0"/>
                                      <a:ea typeface="Cambria Math" panose="02040503050406030204" pitchFamily="18" charset="0"/>
                                    </a:rPr>
                                  </m:ctrlPr>
                                </m:sSupPr>
                                <m:e>
                                  <m:r>
                                    <a:rPr lang="en-US" altLang="zh-CN" sz="2800" i="1">
                                      <a:latin typeface="Cambria Math" panose="02040503050406030204" pitchFamily="18" charset="0"/>
                                      <a:ea typeface="Cambria Math" panose="02040503050406030204" pitchFamily="18" charset="0"/>
                                    </a:rPr>
                                    <m:t>𝒜</m:t>
                                  </m:r>
                                </m:e>
                                <m:sup>
                                  <m:sSub>
                                    <m:sSubPr>
                                      <m:ctrlPr>
                                        <a:rPr lang="en-US" altLang="zh-CN" sz="2800" b="0" i="0" smtClean="0">
                                          <a:latin typeface="Cambria Math" panose="02040503050406030204" pitchFamily="18" charset="0"/>
                                          <a:ea typeface="Cambria Math" panose="02040503050406030204" pitchFamily="18" charset="0"/>
                                        </a:rPr>
                                      </m:ctrlPr>
                                    </m:sSubPr>
                                    <m:e>
                                      <m:r>
                                        <m:rPr>
                                          <m:sty m:val="p"/>
                                        </m:rPr>
                                        <a:rPr lang="en-US" altLang="zh-CN" sz="2800" b="0" i="0" smtClean="0">
                                          <a:latin typeface="Cambria Math" panose="02040503050406030204" pitchFamily="18" charset="0"/>
                                          <a:ea typeface="Cambria Math" panose="02040503050406030204" pitchFamily="18" charset="0"/>
                                        </a:rPr>
                                        <m:t>G</m:t>
                                      </m:r>
                                    </m:e>
                                    <m:sub>
                                      <m:r>
                                        <a:rPr lang="en-US" altLang="zh-CN" sz="2800" b="0" i="1" smtClean="0">
                                          <a:latin typeface="Cambria Math" panose="02040503050406030204" pitchFamily="18" charset="0"/>
                                          <a:ea typeface="Cambria Math" panose="02040503050406030204" pitchFamily="18" charset="0"/>
                                        </a:rPr>
                                        <m:t>𝐾</m:t>
                                      </m:r>
                                    </m:sub>
                                  </m:sSub>
                                  <m:d>
                                    <m:dPr>
                                      <m:ctrlPr>
                                        <a:rPr lang="en-US" sz="2800" i="0" dirty="0">
                                          <a:latin typeface="Calibri" panose="020F0502020204030204" pitchFamily="34" charset="0"/>
                                          <a:cs typeface="Calibri" panose="020F0502020204030204" pitchFamily="34" charset="0"/>
                                        </a:rPr>
                                      </m:ctrlPr>
                                    </m:dPr>
                                    <m:e>
                                      <m:r>
                                        <m:rPr>
                                          <m:nor/>
                                        </m:rPr>
                                        <a:rPr lang="en-US" sz="2800" i="0" dirty="0">
                                          <a:latin typeface="Calibri" panose="020F0502020204030204" pitchFamily="34" charset="0"/>
                                          <a:cs typeface="Calibri" panose="020F0502020204030204" pitchFamily="34" charset="0"/>
                                        </a:rPr>
                                        <m:t>·, ·</m:t>
                                      </m:r>
                                    </m:e>
                                  </m:d>
                                  <m:r>
                                    <a:rPr lang="en-US" altLang="zh-CN" sz="2800" b="0" i="1" smtClean="0">
                                      <a:latin typeface="Cambria Math" panose="02040503050406030204" pitchFamily="18" charset="0"/>
                                      <a:ea typeface="Cambria Math" panose="02040503050406030204" pitchFamily="18" charset="0"/>
                                    </a:rPr>
                                    <m:t>,</m:t>
                                  </m:r>
                                  <m:sSubSup>
                                    <m:sSubSupPr>
                                      <m:ctrlPr>
                                        <a:rPr lang="en-US" altLang="zh-CN" sz="2800" b="0" i="0" smtClean="0">
                                          <a:latin typeface="Cambria Math" panose="02040503050406030204" pitchFamily="18" charset="0"/>
                                          <a:ea typeface="Cambria Math" panose="02040503050406030204" pitchFamily="18" charset="0"/>
                                        </a:rPr>
                                      </m:ctrlPr>
                                    </m:sSubSupPr>
                                    <m:e>
                                      <m:r>
                                        <a:rPr lang="en-US" altLang="zh-CN" sz="2800" b="0" i="0" smtClean="0">
                                          <a:latin typeface="Cambria Math" panose="02040503050406030204" pitchFamily="18" charset="0"/>
                                          <a:ea typeface="Cambria Math" panose="02040503050406030204" pitchFamily="18" charset="0"/>
                                        </a:rPr>
                                        <m:t> </m:t>
                                      </m:r>
                                      <m:r>
                                        <m:rPr>
                                          <m:sty m:val="p"/>
                                        </m:rPr>
                                        <a:rPr lang="en-US" altLang="zh-CN" sz="2800" b="0" i="0" smtClean="0">
                                          <a:latin typeface="Cambria Math" panose="02040503050406030204" pitchFamily="18" charset="0"/>
                                          <a:ea typeface="Cambria Math" panose="02040503050406030204" pitchFamily="18" charset="0"/>
                                        </a:rPr>
                                        <m:t>G</m:t>
                                      </m:r>
                                    </m:e>
                                    <m:sub>
                                      <m:r>
                                        <a:rPr lang="en-US" altLang="zh-CN" sz="2800" b="0" i="1" smtClean="0">
                                          <a:latin typeface="Cambria Math" panose="02040503050406030204" pitchFamily="18" charset="0"/>
                                          <a:ea typeface="Cambria Math" panose="02040503050406030204" pitchFamily="18" charset="0"/>
                                        </a:rPr>
                                        <m:t>𝐾</m:t>
                                      </m:r>
                                    </m:sub>
                                    <m:sup>
                                      <m:r>
                                        <a:rPr lang="en-US" altLang="zh-CN" sz="2800" b="0" i="1" smtClean="0">
                                          <a:latin typeface="Cambria Math" panose="02040503050406030204" pitchFamily="18" charset="0"/>
                                          <a:ea typeface="Cambria Math" panose="02040503050406030204" pitchFamily="18" charset="0"/>
                                        </a:rPr>
                                        <m:t>−1</m:t>
                                      </m:r>
                                    </m:sup>
                                  </m:sSubSup>
                                  <m:d>
                                    <m:dPr>
                                      <m:ctrlPr>
                                        <a:rPr lang="en-US" sz="2800" i="0" dirty="0">
                                          <a:latin typeface="Calibri" panose="020F0502020204030204" pitchFamily="34" charset="0"/>
                                          <a:cs typeface="Calibri" panose="020F0502020204030204" pitchFamily="34" charset="0"/>
                                        </a:rPr>
                                      </m:ctrlPr>
                                    </m:dPr>
                                    <m:e>
                                      <m:r>
                                        <m:rPr>
                                          <m:nor/>
                                        </m:rPr>
                                        <a:rPr lang="en-US" sz="2800" i="0" dirty="0">
                                          <a:latin typeface="Calibri" panose="020F0502020204030204" pitchFamily="34" charset="0"/>
                                          <a:cs typeface="Calibri" panose="020F0502020204030204" pitchFamily="34" charset="0"/>
                                        </a:rPr>
                                        <m:t>·, ·</m:t>
                                      </m:r>
                                    </m:e>
                                  </m:d>
                                </m:sup>
                              </m:sSup>
                              <m:r>
                                <a:rPr lang="en-US" altLang="zh-CN" sz="2800" i="1">
                                  <a:latin typeface="Cambria Math" panose="02040503050406030204" pitchFamily="18" charset="0"/>
                                  <a:ea typeface="Cambria Math" panose="02040503050406030204" pitchFamily="18" charset="0"/>
                                </a:rPr>
                                <m:t>=1</m:t>
                              </m:r>
                            </m:e>
                          </m:d>
                        </m:e>
                      </m:func>
                      <m:r>
                        <a:rPr lang="en-US" altLang="zh-CN" sz="2800" i="1">
                          <a:latin typeface="Cambria Math" panose="02040503050406030204" pitchFamily="18" charset="0"/>
                          <a:ea typeface="Cambria Math" panose="02040503050406030204" pitchFamily="18" charset="0"/>
                        </a:rPr>
                        <m:t>−</m:t>
                      </m:r>
                      <m:func>
                        <m:funcPr>
                          <m:ctrlPr>
                            <a:rPr lang="en-US" altLang="zh-CN" sz="2800" i="1">
                              <a:latin typeface="Cambria Math" panose="02040503050406030204" pitchFamily="18" charset="0"/>
                            </a:rPr>
                          </m:ctrlPr>
                        </m:funcPr>
                        <m:fName>
                          <m:sSub>
                            <m:sSubPr>
                              <m:ctrlPr>
                                <a:rPr lang="en-US" altLang="zh-CN" sz="2800" i="0">
                                  <a:latin typeface="Cambria Math" panose="02040503050406030204" pitchFamily="18" charset="0"/>
                                </a:rPr>
                              </m:ctrlPr>
                            </m:sSubPr>
                            <m:e>
                              <m:r>
                                <m:rPr>
                                  <m:sty m:val="p"/>
                                </m:rPr>
                                <a:rPr lang="en-US" altLang="zh-CN" sz="2800" i="0">
                                  <a:latin typeface="Cambria Math" panose="02040503050406030204" pitchFamily="18" charset="0"/>
                                </a:rPr>
                                <m:t>Pr</m:t>
                              </m:r>
                            </m:e>
                            <m:sub>
                              <m:acc>
                                <m:accPr>
                                  <m:chr m:val="̃"/>
                                  <m:ctrlPr>
                                    <a:rPr lang="el-GR" sz="2800" i="1" dirty="0">
                                      <a:latin typeface="Cambria Math" panose="02040503050406030204" pitchFamily="18" charset="0"/>
                                      <a:ea typeface="Cambria Math" panose="02040503050406030204" pitchFamily="18" charset="0"/>
                                    </a:rPr>
                                  </m:ctrlPr>
                                </m:accPr>
                                <m:e>
                                  <m:r>
                                    <a:rPr lang="el-GR" sz="2800" i="1" dirty="0">
                                      <a:latin typeface="Cambria Math" panose="02040503050406030204" pitchFamily="18" charset="0"/>
                                      <a:ea typeface="Cambria Math" panose="02040503050406030204" pitchFamily="18" charset="0"/>
                                    </a:rPr>
                                    <m:t>𝜋</m:t>
                                  </m:r>
                                </m:e>
                              </m:acc>
                            </m:sub>
                          </m:sSub>
                        </m:fName>
                        <m:e>
                          <m:d>
                            <m:dPr>
                              <m:begChr m:val="["/>
                              <m:endChr m:val="]"/>
                              <m:ctrlPr>
                                <a:rPr lang="en-US" altLang="zh-CN" sz="2800" i="1">
                                  <a:latin typeface="Cambria Math" panose="02040503050406030204" pitchFamily="18" charset="0"/>
                                  <a:ea typeface="Cambria Math" panose="02040503050406030204" pitchFamily="18" charset="0"/>
                                </a:rPr>
                              </m:ctrlPr>
                            </m:dPr>
                            <m:e>
                              <m:sSup>
                                <m:sSupPr>
                                  <m:ctrlPr>
                                    <a:rPr lang="en-US" altLang="zh-CN" sz="2800" i="1">
                                      <a:latin typeface="Cambria Math" panose="02040503050406030204" pitchFamily="18" charset="0"/>
                                      <a:ea typeface="Cambria Math" panose="02040503050406030204" pitchFamily="18" charset="0"/>
                                    </a:rPr>
                                  </m:ctrlPr>
                                </m:sSupPr>
                                <m:e>
                                  <m:r>
                                    <a:rPr lang="en-US" altLang="zh-CN" sz="2800" i="1">
                                      <a:latin typeface="Cambria Math" panose="02040503050406030204" pitchFamily="18" charset="0"/>
                                      <a:ea typeface="Cambria Math" panose="02040503050406030204" pitchFamily="18" charset="0"/>
                                    </a:rPr>
                                    <m:t>𝒜</m:t>
                                  </m:r>
                                </m:e>
                                <m:sup>
                                  <m:acc>
                                    <m:accPr>
                                      <m:chr m:val="̃"/>
                                      <m:ctrlPr>
                                        <a:rPr lang="el-GR" sz="2800" i="1" dirty="0" smtClean="0">
                                          <a:latin typeface="Cambria Math" panose="02040503050406030204" pitchFamily="18" charset="0"/>
                                          <a:ea typeface="Cambria Math" panose="02040503050406030204" pitchFamily="18" charset="0"/>
                                        </a:rPr>
                                      </m:ctrlPr>
                                    </m:accPr>
                                    <m:e>
                                      <m:r>
                                        <a:rPr lang="el-GR" sz="2800" i="1" dirty="0" smtClean="0">
                                          <a:latin typeface="Cambria Math" panose="02040503050406030204" pitchFamily="18" charset="0"/>
                                          <a:ea typeface="Cambria Math" panose="02040503050406030204" pitchFamily="18" charset="0"/>
                                        </a:rPr>
                                        <m:t>𝜋</m:t>
                                      </m:r>
                                    </m:e>
                                  </m:acc>
                                  <m:d>
                                    <m:dPr>
                                      <m:ctrlPr>
                                        <a:rPr lang="en-US" sz="2800" i="0" dirty="0">
                                          <a:latin typeface="Calibri" panose="020F0502020204030204" pitchFamily="34" charset="0"/>
                                          <a:cs typeface="Calibri" panose="020F0502020204030204" pitchFamily="34" charset="0"/>
                                        </a:rPr>
                                      </m:ctrlPr>
                                    </m:dPr>
                                    <m:e>
                                      <m:r>
                                        <m:rPr>
                                          <m:nor/>
                                        </m:rPr>
                                        <a:rPr lang="en-US" sz="2800" i="0" dirty="0">
                                          <a:latin typeface="Calibri" panose="020F0502020204030204" pitchFamily="34" charset="0"/>
                                          <a:cs typeface="Calibri" panose="020F0502020204030204" pitchFamily="34" charset="0"/>
                                        </a:rPr>
                                        <m:t>·, ·</m:t>
                                      </m:r>
                                    </m:e>
                                  </m:d>
                                  <m:r>
                                    <a:rPr lang="en-US" altLang="zh-CN" sz="2800" i="1">
                                      <a:latin typeface="Cambria Math" panose="02040503050406030204" pitchFamily="18" charset="0"/>
                                      <a:ea typeface="Cambria Math" panose="02040503050406030204" pitchFamily="18" charset="0"/>
                                    </a:rPr>
                                    <m:t>,</m:t>
                                  </m:r>
                                  <m:sSup>
                                    <m:sSupPr>
                                      <m:ctrlPr>
                                        <a:rPr lang="en-US" altLang="zh-CN" sz="2800" b="0" i="1" smtClean="0">
                                          <a:latin typeface="Cambria Math" panose="02040503050406030204" pitchFamily="18" charset="0"/>
                                          <a:ea typeface="Cambria Math" panose="02040503050406030204" pitchFamily="18" charset="0"/>
                                        </a:rPr>
                                      </m:ctrlPr>
                                    </m:sSupPr>
                                    <m:e>
                                      <m:r>
                                        <a:rPr lang="en-US" altLang="zh-CN" sz="2800" b="0" i="1" smtClean="0">
                                          <a:latin typeface="Cambria Math" panose="02040503050406030204" pitchFamily="18" charset="0"/>
                                          <a:ea typeface="Cambria Math" panose="02040503050406030204" pitchFamily="18" charset="0"/>
                                        </a:rPr>
                                        <m:t> </m:t>
                                      </m:r>
                                      <m:acc>
                                        <m:accPr>
                                          <m:chr m:val="̃"/>
                                          <m:ctrlPr>
                                            <a:rPr lang="el-GR" sz="2800" i="1" dirty="0">
                                              <a:latin typeface="Cambria Math" panose="02040503050406030204" pitchFamily="18" charset="0"/>
                                              <a:ea typeface="Cambria Math" panose="02040503050406030204" pitchFamily="18" charset="0"/>
                                            </a:rPr>
                                          </m:ctrlPr>
                                        </m:accPr>
                                        <m:e>
                                          <m:r>
                                            <a:rPr lang="el-GR" sz="2800" i="1" dirty="0">
                                              <a:latin typeface="Cambria Math" panose="02040503050406030204" pitchFamily="18" charset="0"/>
                                              <a:ea typeface="Cambria Math" panose="02040503050406030204" pitchFamily="18" charset="0"/>
                                            </a:rPr>
                                            <m:t>𝜋</m:t>
                                          </m:r>
                                        </m:e>
                                      </m:acc>
                                    </m:e>
                                    <m:sup>
                                      <m:r>
                                        <a:rPr lang="en-US" altLang="zh-CN" sz="2800" i="1">
                                          <a:latin typeface="Cambria Math" panose="02040503050406030204" pitchFamily="18" charset="0"/>
                                          <a:ea typeface="Cambria Math" panose="02040503050406030204" pitchFamily="18" charset="0"/>
                                        </a:rPr>
                                        <m:t>−1</m:t>
                                      </m:r>
                                    </m:sup>
                                  </m:sSup>
                                  <m:d>
                                    <m:dPr>
                                      <m:ctrlPr>
                                        <a:rPr lang="en-US" sz="2800" i="0" dirty="0">
                                          <a:latin typeface="Calibri" panose="020F0502020204030204" pitchFamily="34" charset="0"/>
                                          <a:cs typeface="Calibri" panose="020F0502020204030204" pitchFamily="34" charset="0"/>
                                        </a:rPr>
                                      </m:ctrlPr>
                                    </m:dPr>
                                    <m:e>
                                      <m:r>
                                        <m:rPr>
                                          <m:nor/>
                                        </m:rPr>
                                        <a:rPr lang="en-US" sz="2800" i="0" dirty="0">
                                          <a:latin typeface="Calibri" panose="020F0502020204030204" pitchFamily="34" charset="0"/>
                                          <a:cs typeface="Calibri" panose="020F0502020204030204" pitchFamily="34" charset="0"/>
                                        </a:rPr>
                                        <m:t>·, ·</m:t>
                                      </m:r>
                                    </m:e>
                                  </m:d>
                                </m:sup>
                              </m:sSup>
                              <m:r>
                                <a:rPr lang="en-US" altLang="zh-CN" sz="2800" i="1">
                                  <a:latin typeface="Cambria Math" panose="02040503050406030204" pitchFamily="18" charset="0"/>
                                  <a:ea typeface="Cambria Math" panose="02040503050406030204" pitchFamily="18" charset="0"/>
                                </a:rPr>
                                <m:t>=1</m:t>
                              </m:r>
                            </m:e>
                          </m:d>
                          <m:r>
                            <a:rPr lang="en-US" altLang="zh-CN" sz="2800" i="1">
                              <a:latin typeface="Cambria Math" panose="02040503050406030204" pitchFamily="18" charset="0"/>
                              <a:ea typeface="Cambria Math" panose="02040503050406030204" pitchFamily="18" charset="0"/>
                            </a:rPr>
                            <m:t>|</m:t>
                          </m:r>
                        </m:e>
                      </m:func>
                    </m:oMath>
                  </m:oMathPara>
                </a14:m>
                <a:endParaRPr lang="en-US" sz="2500" dirty="0"/>
              </a:p>
            </p:txBody>
          </p:sp>
        </mc:Choice>
        <mc:Fallback xmlns="">
          <p:sp>
            <p:nvSpPr>
              <p:cNvPr id="7" name="TextBox 6">
                <a:extLst>
                  <a:ext uri="{FF2B5EF4-FFF2-40B4-BE49-F238E27FC236}">
                    <a16:creationId xmlns:a16="http://schemas.microsoft.com/office/drawing/2014/main" id="{49009FBF-D850-FDF7-D6CB-961956F9BABF}"/>
                  </a:ext>
                </a:extLst>
              </p:cNvPr>
              <p:cNvSpPr txBox="1">
                <a:spLocks noRot="1" noChangeAspect="1" noMove="1" noResize="1" noEditPoints="1" noAdjustHandles="1" noChangeArrowheads="1" noChangeShapeType="1" noTextEdit="1"/>
              </p:cNvSpPr>
              <p:nvPr/>
            </p:nvSpPr>
            <p:spPr>
              <a:xfrm>
                <a:off x="1168095" y="4657075"/>
                <a:ext cx="10041339" cy="1194173"/>
              </a:xfrm>
              <a:prstGeom prst="rect">
                <a:avLst/>
              </a:prstGeom>
              <a:blipFill>
                <a:blip r:embed="rId3"/>
                <a:stretch>
                  <a:fillRect/>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EA714864-6945-2A7F-C980-F475832D1030}"/>
              </a:ext>
            </a:extLst>
          </p:cNvPr>
          <p:cNvSpPr>
            <a:spLocks noGrp="1"/>
          </p:cNvSpPr>
          <p:nvPr>
            <p:ph type="sldNum" sz="quarter" idx="12"/>
          </p:nvPr>
        </p:nvSpPr>
        <p:spPr/>
        <p:txBody>
          <a:bodyPr/>
          <a:lstStyle/>
          <a:p>
            <a:fld id="{29CA9D21-7259-944D-81B9-B1838266EDDF}" type="slidenum">
              <a:rPr lang="en-US" smtClean="0"/>
              <a:t>33</a:t>
            </a:fld>
            <a:endParaRPr lang="en-US"/>
          </a:p>
        </p:txBody>
      </p:sp>
    </p:spTree>
    <p:extLst>
      <p:ext uri="{BB962C8B-B14F-4D97-AF65-F5344CB8AC3E}">
        <p14:creationId xmlns:p14="http://schemas.microsoft.com/office/powerpoint/2010/main" val="7423492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532F7-ECE8-B405-5F83-F587D817A6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69C597-119A-250E-5B27-D417FEC4F67F}"/>
              </a:ext>
            </a:extLst>
          </p:cNvPr>
          <p:cNvSpPr>
            <a:spLocks noGrp="1"/>
          </p:cNvSpPr>
          <p:nvPr>
            <p:ph type="title"/>
          </p:nvPr>
        </p:nvSpPr>
        <p:spPr/>
        <p:txBody>
          <a:bodyPr/>
          <a:lstStyle/>
          <a:p>
            <a:r>
              <a:rPr lang="en-US" dirty="0"/>
              <a:t>Background – (T)BC in Practice</a:t>
            </a:r>
          </a:p>
        </p:txBody>
      </p:sp>
      <p:sp>
        <p:nvSpPr>
          <p:cNvPr id="3" name="Content Placeholder 2">
            <a:extLst>
              <a:ext uri="{FF2B5EF4-FFF2-40B4-BE49-F238E27FC236}">
                <a16:creationId xmlns:a16="http://schemas.microsoft.com/office/drawing/2014/main" id="{0A399FDF-356F-A846-507D-806244662293}"/>
              </a:ext>
            </a:extLst>
          </p:cNvPr>
          <p:cNvSpPr>
            <a:spLocks noGrp="1"/>
          </p:cNvSpPr>
          <p:nvPr>
            <p:ph idx="1"/>
          </p:nvPr>
        </p:nvSpPr>
        <p:spPr/>
        <p:txBody>
          <a:bodyPr>
            <a:normAutofit/>
          </a:bodyPr>
          <a:lstStyle/>
          <a:p>
            <a:r>
              <a:rPr lang="en-US" b="1" dirty="0"/>
              <a:t>AES</a:t>
            </a:r>
            <a:r>
              <a:rPr lang="en-US" dirty="0"/>
              <a:t> is the standard block cipher widely deployed in practice</a:t>
            </a:r>
          </a:p>
          <a:p>
            <a:r>
              <a:rPr lang="en-US" i="1" dirty="0">
                <a:solidFill>
                  <a:schemeClr val="tx1">
                    <a:lumMod val="50000"/>
                    <a:lumOff val="50000"/>
                  </a:schemeClr>
                </a:solidFill>
              </a:rPr>
              <a:t>(Tweakable) block cipher modes</a:t>
            </a:r>
            <a:r>
              <a:rPr lang="zh-CN" altLang="en-US" i="1" dirty="0">
                <a:solidFill>
                  <a:schemeClr val="tx1">
                    <a:lumMod val="50000"/>
                    <a:lumOff val="50000"/>
                  </a:schemeClr>
                </a:solidFill>
              </a:rPr>
              <a:t> </a:t>
            </a:r>
            <a:r>
              <a:rPr lang="en-US" altLang="zh-CN" i="1" dirty="0">
                <a:solidFill>
                  <a:schemeClr val="tx1">
                    <a:lumMod val="50000"/>
                    <a:lumOff val="50000"/>
                  </a:schemeClr>
                </a:solidFill>
              </a:rPr>
              <a:t>usually</a:t>
            </a:r>
            <a:r>
              <a:rPr lang="en-US" i="1" dirty="0">
                <a:solidFill>
                  <a:schemeClr val="tx1">
                    <a:lumMod val="50000"/>
                    <a:lumOff val="50000"/>
                  </a:schemeClr>
                </a:solidFill>
              </a:rPr>
              <a:t> built on top of AES.</a:t>
            </a:r>
          </a:p>
          <a:p>
            <a:r>
              <a:rPr lang="en-US" dirty="0"/>
              <a:t>Internet traffic: </a:t>
            </a:r>
            <a:r>
              <a:rPr lang="en-US" b="1" dirty="0"/>
              <a:t>AES-GCM</a:t>
            </a:r>
            <a:r>
              <a:rPr lang="en-US" dirty="0"/>
              <a:t> in </a:t>
            </a:r>
            <a:r>
              <a:rPr lang="en-US" b="1" dirty="0"/>
              <a:t>TLS 1.3</a:t>
            </a:r>
            <a:endParaRPr lang="en-US" dirty="0"/>
          </a:p>
          <a:p>
            <a:pPr lvl="1"/>
            <a:r>
              <a:rPr lang="en-US" dirty="0"/>
              <a:t>a </a:t>
            </a:r>
            <a:r>
              <a:rPr lang="en-US" sz="2800" dirty="0"/>
              <a:t>standard</a:t>
            </a:r>
            <a:r>
              <a:rPr lang="en-US" dirty="0"/>
              <a:t> AEAD mode for securing Internet communication</a:t>
            </a:r>
          </a:p>
          <a:p>
            <a:r>
              <a:rPr lang="en-US" dirty="0"/>
              <a:t>Disk encryption: </a:t>
            </a:r>
            <a:r>
              <a:rPr lang="en-US" b="1" dirty="0"/>
              <a:t>XTS-AES</a:t>
            </a:r>
          </a:p>
          <a:p>
            <a:pPr lvl="1"/>
            <a:r>
              <a:rPr lang="en-US" dirty="0"/>
              <a:t>approved by </a:t>
            </a:r>
            <a:r>
              <a:rPr lang="en-US" b="1" dirty="0"/>
              <a:t>NIST</a:t>
            </a:r>
            <a:r>
              <a:rPr lang="en-US" dirty="0"/>
              <a:t> for storage confidentiality</a:t>
            </a:r>
          </a:p>
          <a:p>
            <a:pPr lvl="1"/>
            <a:r>
              <a:rPr lang="en-US" dirty="0"/>
              <a:t>used in major systems such as </a:t>
            </a:r>
            <a:r>
              <a:rPr lang="en-US" b="1" dirty="0"/>
              <a:t>BitLocker</a:t>
            </a:r>
            <a:r>
              <a:rPr lang="en-US" dirty="0"/>
              <a:t> and </a:t>
            </a:r>
            <a:r>
              <a:rPr lang="en-US" b="1" dirty="0"/>
              <a:t>FileVault</a:t>
            </a:r>
          </a:p>
          <a:p>
            <a:r>
              <a:rPr lang="en-US" dirty="0"/>
              <a:t>Wi-Fi security: </a:t>
            </a:r>
            <a:r>
              <a:rPr lang="en-US" b="1" dirty="0"/>
              <a:t>AES-CCMP / AES-GCMP</a:t>
            </a:r>
            <a:endParaRPr lang="en-US" dirty="0"/>
          </a:p>
          <a:p>
            <a:pPr lvl="1"/>
            <a:r>
              <a:rPr lang="en-US" dirty="0"/>
              <a:t>widely used in modern </a:t>
            </a:r>
            <a:r>
              <a:rPr lang="en-US" b="1" dirty="0"/>
              <a:t>WLAN / WPA2 / WPA3</a:t>
            </a:r>
            <a:r>
              <a:rPr lang="en-US" dirty="0"/>
              <a:t> deployments</a:t>
            </a:r>
          </a:p>
        </p:txBody>
      </p:sp>
      <p:sp>
        <p:nvSpPr>
          <p:cNvPr id="4" name="Slide Number Placeholder 3">
            <a:extLst>
              <a:ext uri="{FF2B5EF4-FFF2-40B4-BE49-F238E27FC236}">
                <a16:creationId xmlns:a16="http://schemas.microsoft.com/office/drawing/2014/main" id="{C4521A28-7093-85A8-988C-4FB4E360AE2B}"/>
              </a:ext>
            </a:extLst>
          </p:cNvPr>
          <p:cNvSpPr>
            <a:spLocks noGrp="1"/>
          </p:cNvSpPr>
          <p:nvPr>
            <p:ph type="sldNum" sz="quarter" idx="12"/>
          </p:nvPr>
        </p:nvSpPr>
        <p:spPr/>
        <p:txBody>
          <a:bodyPr/>
          <a:lstStyle/>
          <a:p>
            <a:fld id="{29CA9D21-7259-944D-81B9-B1838266EDDF}" type="slidenum">
              <a:rPr lang="en-US" smtClean="0"/>
              <a:t>34</a:t>
            </a:fld>
            <a:endParaRPr lang="en-US"/>
          </a:p>
        </p:txBody>
      </p:sp>
    </p:spTree>
    <p:extLst>
      <p:ext uri="{BB962C8B-B14F-4D97-AF65-F5344CB8AC3E}">
        <p14:creationId xmlns:p14="http://schemas.microsoft.com/office/powerpoint/2010/main" val="36108454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D7183-C9AF-E968-C68B-034FEC356D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B7F341-CB4F-4184-9601-01F57CBA1D27}"/>
              </a:ext>
            </a:extLst>
          </p:cNvPr>
          <p:cNvSpPr>
            <a:spLocks noGrp="1"/>
          </p:cNvSpPr>
          <p:nvPr>
            <p:ph type="title"/>
          </p:nvPr>
        </p:nvSpPr>
        <p:spPr/>
        <p:txBody>
          <a:bodyPr/>
          <a:lstStyle/>
          <a:p>
            <a:r>
              <a:rPr lang="en-US" dirty="0"/>
              <a:t>Security in (Q)ICM</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2CC429A-8A44-5683-1212-1486B1149F55}"/>
                  </a:ext>
                </a:extLst>
              </p:cNvPr>
              <p:cNvSpPr>
                <a:spLocks noGrp="1"/>
              </p:cNvSpPr>
              <p:nvPr>
                <p:ph idx="1"/>
              </p:nvPr>
            </p:nvSpPr>
            <p:spPr>
              <a:xfrm>
                <a:off x="591378" y="1477212"/>
                <a:ext cx="11208455" cy="5015663"/>
              </a:xfrm>
            </p:spPr>
            <p:txBody>
              <a:bodyPr>
                <a:normAutofit/>
              </a:bodyPr>
              <a:lstStyle/>
              <a:p>
                <a14:m>
                  <m:oMath xmlns:m="http://schemas.openxmlformats.org/officeDocument/2006/math">
                    <m:r>
                      <m:rPr>
                        <m:sty m:val="p"/>
                      </m:rPr>
                      <a:rPr lang="en-US" altLang="zh-CN" smtClean="0">
                        <a:latin typeface="Cambria Math" panose="02040503050406030204" pitchFamily="18" charset="0"/>
                        <a:ea typeface="Cambria Math" panose="02040503050406030204" pitchFamily="18" charset="0"/>
                      </a:rPr>
                      <m:t>F</m:t>
                    </m:r>
                    <m:d>
                      <m:dPr>
                        <m:begChr m:val="["/>
                        <m:endChr m:val="]"/>
                        <m:ctrlPr>
                          <a:rPr lang="en-US" altLang="zh-CN" b="0" i="1" smtClean="0">
                            <a:latin typeface="Cambria Math" panose="02040503050406030204" pitchFamily="18" charset="0"/>
                            <a:ea typeface="Cambria Math" panose="02040503050406030204" pitchFamily="18" charset="0"/>
                          </a:rPr>
                        </m:ctrlPr>
                      </m:dPr>
                      <m:e>
                        <m:r>
                          <a:rPr lang="en-US" altLang="zh-CN" b="0" i="1" smtClean="0">
                            <a:latin typeface="Cambria Math" panose="02040503050406030204" pitchFamily="18" charset="0"/>
                            <a:ea typeface="Cambria Math" panose="02040503050406030204" pitchFamily="18" charset="0"/>
                          </a:rPr>
                          <m:t>𝐸</m:t>
                        </m:r>
                      </m:e>
                    </m:d>
                    <m:r>
                      <a:rPr lang="en-US" altLang="zh-CN" b="0" i="1" smtClean="0">
                        <a:latin typeface="Cambria Math" panose="02040503050406030204" pitchFamily="18" charset="0"/>
                        <a:ea typeface="Cambria Math" panose="02040503050406030204" pitchFamily="18" charset="0"/>
                      </a:rPr>
                      <m:t>:</m:t>
                    </m:r>
                  </m:oMath>
                </a14:m>
                <a:r>
                  <a:rPr lang="en-US" dirty="0"/>
                  <a:t> A block cipher </a:t>
                </a:r>
                <a14:m>
                  <m:oMath xmlns:m="http://schemas.openxmlformats.org/officeDocument/2006/math">
                    <m:r>
                      <m:rPr>
                        <m:sty m:val="p"/>
                      </m:rPr>
                      <a:rPr lang="en-US" altLang="zh-CN">
                        <a:latin typeface="Cambria Math" panose="02040503050406030204" pitchFamily="18" charset="0"/>
                        <a:ea typeface="Cambria Math" panose="02040503050406030204" pitchFamily="18" charset="0"/>
                      </a:rPr>
                      <m:t>F</m:t>
                    </m:r>
                  </m:oMath>
                </a14:m>
                <a:r>
                  <a:rPr lang="en-US" dirty="0"/>
                  <a:t> constructed from an underlying block cipher </a:t>
                </a:r>
                <a14:m>
                  <m:oMath xmlns:m="http://schemas.openxmlformats.org/officeDocument/2006/math">
                    <m:r>
                      <a:rPr lang="en-US" b="0" i="1" smtClean="0">
                        <a:latin typeface="Cambria Math" panose="02040503050406030204" pitchFamily="18" charset="0"/>
                      </a:rPr>
                      <m:t>𝐸</m:t>
                    </m:r>
                  </m:oMath>
                </a14:m>
                <a:endParaRPr lang="en-US" dirty="0"/>
              </a:p>
              <a:p>
                <a:r>
                  <a:rPr lang="en-US" dirty="0"/>
                  <a:t>Classical</a:t>
                </a:r>
                <a:endParaRPr lang="en-US" altLang="zh-CN" i="1" dirty="0">
                  <a:latin typeface="Cambria Math" panose="02040503050406030204" pitchFamily="18" charset="0"/>
                </a:endParaRPr>
              </a:p>
              <a:p>
                <a:pPr>
                  <a:lnSpc>
                    <a:spcPct val="100000"/>
                  </a:lnSpc>
                </a:pPr>
                <a:endParaRPr lang="en-US" dirty="0"/>
              </a:p>
              <a:p>
                <a:pPr>
                  <a:lnSpc>
                    <a:spcPct val="100000"/>
                  </a:lnSpc>
                </a:pPr>
                <a:r>
                  <a:rPr lang="en-US" dirty="0"/>
                  <a:t>Q2</a:t>
                </a:r>
                <a:endParaRPr lang="en-US" i="1" dirty="0">
                  <a:latin typeface="Cambria Math" panose="02040503050406030204" pitchFamily="18" charset="0"/>
                </a:endParaRPr>
              </a:p>
              <a:p>
                <a:pPr>
                  <a:lnSpc>
                    <a:spcPct val="150000"/>
                  </a:lnSpc>
                </a:pPr>
                <a:endParaRPr lang="en-US" altLang="zh-CN" i="1" dirty="0">
                  <a:solidFill>
                    <a:srgbClr val="FF0000"/>
                  </a:solidFill>
                  <a:latin typeface="Cambria Math" panose="02040503050406030204" pitchFamily="18" charset="0"/>
                </a:endParaRPr>
              </a:p>
              <a:p>
                <a:pPr>
                  <a:lnSpc>
                    <a:spcPct val="100000"/>
                  </a:lnSpc>
                </a:pPr>
                <a:r>
                  <a:rPr lang="en-US" altLang="zh-CN" dirty="0">
                    <a:solidFill>
                      <a:srgbClr val="FF0000"/>
                    </a:solidFill>
                  </a:rPr>
                  <a:t>Q1</a:t>
                </a:r>
              </a:p>
              <a:p>
                <a:endParaRPr lang="en-US" dirty="0">
                  <a:solidFill>
                    <a:srgbClr val="FF0000"/>
                  </a:solidFill>
                </a:endParaRPr>
              </a:p>
              <a:p>
                <a:pPr>
                  <a:lnSpc>
                    <a:spcPct val="100000"/>
                  </a:lnSpc>
                  <a:spcBef>
                    <a:spcPts val="1500"/>
                  </a:spcBef>
                </a:pPr>
                <a:r>
                  <a:rPr lang="en-US" dirty="0">
                    <a:solidFill>
                      <a:schemeClr val="accent5">
                        <a:lumMod val="60000"/>
                        <a:lumOff val="40000"/>
                      </a:schemeClr>
                    </a:solidFill>
                  </a:rPr>
                  <a:t>In Plain Model, </a:t>
                </a:r>
                <a14:m>
                  <m:oMath xmlns:m="http://schemas.openxmlformats.org/officeDocument/2006/math">
                    <m:r>
                      <a:rPr lang="en-US" altLang="zh-CN" i="1">
                        <a:solidFill>
                          <a:schemeClr val="accent5">
                            <a:lumMod val="60000"/>
                            <a:lumOff val="40000"/>
                          </a:schemeClr>
                        </a:solidFill>
                        <a:latin typeface="Cambria Math" panose="02040503050406030204" pitchFamily="18" charset="0"/>
                        <a:ea typeface="Cambria Math" panose="02040503050406030204" pitchFamily="18" charset="0"/>
                      </a:rPr>
                      <m:t>𝐸</m:t>
                    </m:r>
                  </m:oMath>
                </a14:m>
                <a:r>
                  <a:rPr lang="en-US" dirty="0">
                    <a:solidFill>
                      <a:schemeClr val="accent5">
                        <a:lumMod val="60000"/>
                        <a:lumOff val="40000"/>
                      </a:schemeClr>
                    </a:solidFill>
                  </a:rPr>
                  <a:t> is a public concrete description (i.e. AES), not an ideal cipher oracle.</a:t>
                </a:r>
                <a:endParaRPr lang="en-US" i="1" dirty="0">
                  <a:solidFill>
                    <a:schemeClr val="accent5">
                      <a:lumMod val="60000"/>
                      <a:lumOff val="40000"/>
                    </a:schemeClr>
                  </a:solidFill>
                </a:endParaRPr>
              </a:p>
            </p:txBody>
          </p:sp>
        </mc:Choice>
        <mc:Fallback xmlns="">
          <p:sp>
            <p:nvSpPr>
              <p:cNvPr id="3" name="Content Placeholder 2">
                <a:extLst>
                  <a:ext uri="{FF2B5EF4-FFF2-40B4-BE49-F238E27FC236}">
                    <a16:creationId xmlns:a16="http://schemas.microsoft.com/office/drawing/2014/main" id="{72CC429A-8A44-5683-1212-1486B1149F55}"/>
                  </a:ext>
                </a:extLst>
              </p:cNvPr>
              <p:cNvSpPr>
                <a:spLocks noGrp="1" noRot="1" noChangeAspect="1" noMove="1" noResize="1" noEditPoints="1" noAdjustHandles="1" noChangeArrowheads="1" noChangeShapeType="1" noTextEdit="1"/>
              </p:cNvSpPr>
              <p:nvPr>
                <p:ph idx="1"/>
              </p:nvPr>
            </p:nvSpPr>
            <p:spPr>
              <a:xfrm>
                <a:off x="591378" y="1477212"/>
                <a:ext cx="11208455" cy="5015663"/>
              </a:xfrm>
              <a:blipFill>
                <a:blip r:embed="rId2"/>
                <a:stretch>
                  <a:fillRect l="-1018" t="-2020" b="-252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70DF981B-4ADC-6C6A-E844-6393A31EB877}"/>
                  </a:ext>
                </a:extLst>
              </p:cNvPr>
              <p:cNvSpPr txBox="1"/>
              <p:nvPr/>
            </p:nvSpPr>
            <p:spPr>
              <a:xfrm>
                <a:off x="237560" y="2414817"/>
                <a:ext cx="11716880" cy="642355"/>
              </a:xfrm>
              <a:prstGeom prst="rect">
                <a:avLst/>
              </a:prstGeom>
              <a:solidFill>
                <a:schemeClr val="tx2">
                  <a:lumMod val="10000"/>
                  <a:lumOff val="90000"/>
                </a:schemeClr>
              </a:solidFill>
            </p:spPr>
            <p:txBody>
              <a:bodyPr wrap="square" rtlCol="0">
                <a:spAutoFit/>
              </a:bodyPr>
              <a:lstStyle/>
              <a:p>
                <a:pPr/>
                <a14:m>
                  <m:oMathPara xmlns:m="http://schemas.openxmlformats.org/officeDocument/2006/math">
                    <m:oMath>
                      <m:sSubSup>
                        <m:sSubSupPr>
                          <m:ctrlPr>
                            <a:rPr lang="en-US" sz="2400">
                              <a:latin typeface="Cambria Math" panose="02040503050406030204" pitchFamily="18" charset="0"/>
                            </a:rPr>
                          </m:ctrlPr>
                        </m:sSubSupPr>
                        <m:e>
                          <m:r>
                            <m:rPr>
                              <m:sty m:val="p"/>
                            </m:rPr>
                            <a:rPr lang="en-US" sz="2400">
                              <a:latin typeface="Cambria Math" panose="02040503050406030204" pitchFamily="18" charset="0"/>
                            </a:rPr>
                            <m:t>Adv</m:t>
                          </m:r>
                        </m:e>
                        <m:sub>
                          <m:r>
                            <m:rPr>
                              <m:sty m:val="p"/>
                            </m:rPr>
                            <a:rPr lang="en-US" sz="2400">
                              <a:latin typeface="Cambria Math" panose="02040503050406030204" pitchFamily="18" charset="0"/>
                            </a:rPr>
                            <m:t>F</m:t>
                          </m:r>
                          <m:r>
                            <a:rPr lang="en-US" sz="2400">
                              <a:latin typeface="Cambria Math" panose="02040503050406030204" pitchFamily="18" charset="0"/>
                            </a:rPr>
                            <m:t> </m:t>
                          </m:r>
                        </m:sub>
                        <m:sup>
                          <m:r>
                            <m:rPr>
                              <m:sty m:val="p"/>
                            </m:rPr>
                            <a:rPr lang="en-US" sz="2400">
                              <a:latin typeface="Cambria Math" panose="02040503050406030204" pitchFamily="18" charset="0"/>
                            </a:rPr>
                            <m:t>SPRP</m:t>
                          </m:r>
                        </m:sup>
                      </m:sSubSup>
                      <m:d>
                        <m:dPr>
                          <m:ctrlPr>
                            <a:rPr lang="en-US" sz="2400" i="1">
                              <a:latin typeface="Cambria Math" panose="02040503050406030204" pitchFamily="18" charset="0"/>
                            </a:rPr>
                          </m:ctrlPr>
                        </m:dPr>
                        <m:e>
                          <m:sSub>
                            <m:sSubPr>
                              <m:ctrlPr>
                                <a:rPr lang="en-US" sz="2400">
                                  <a:latin typeface="Cambria Math" panose="02040503050406030204" pitchFamily="18" charset="0"/>
                                </a:rPr>
                              </m:ctrlPr>
                            </m:sSubPr>
                            <m:e>
                              <m:r>
                                <a:rPr lang="en-US" sz="2400">
                                  <a:latin typeface="Cambria Math" panose="02040503050406030204" pitchFamily="18" charset="0"/>
                                </a:rPr>
                                <m:t>𝑞</m:t>
                              </m:r>
                            </m:e>
                            <m:sub>
                              <m:r>
                                <m:rPr>
                                  <m:sty m:val="p"/>
                                </m:rPr>
                                <a:rPr lang="en-US" sz="2400">
                                  <a:latin typeface="Cambria Math" panose="02040503050406030204" pitchFamily="18" charset="0"/>
                                </a:rPr>
                                <m:t>F</m:t>
                              </m:r>
                            </m:sub>
                          </m:sSub>
                          <m:r>
                            <a:rPr 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𝐸</m:t>
                              </m:r>
                            </m:sub>
                          </m:sSub>
                        </m:e>
                      </m:d>
                      <m:r>
                        <a:rPr lang="en-US" sz="2400">
                          <a:latin typeface="Cambria Math" panose="02040503050406030204" pitchFamily="18" charset="0"/>
                        </a:rPr>
                        <m:t>=</m:t>
                      </m:r>
                      <m:sSub>
                        <m:sSubPr>
                          <m:ctrlPr>
                            <a:rPr lang="en-US" sz="2400">
                              <a:latin typeface="Cambria Math" panose="02040503050406030204" pitchFamily="18" charset="0"/>
                            </a:rPr>
                          </m:ctrlPr>
                        </m:sSubPr>
                        <m:e>
                          <m:r>
                            <m:rPr>
                              <m:sty m:val="p"/>
                            </m:rPr>
                            <a:rPr lang="en-US" sz="2400">
                              <a:latin typeface="Cambria Math" panose="02040503050406030204" pitchFamily="18" charset="0"/>
                            </a:rPr>
                            <m:t>max</m:t>
                          </m:r>
                        </m:e>
                        <m:sub>
                          <m:r>
                            <a:rPr lang="en-US" altLang="zh-CN" sz="2400" i="1">
                              <a:latin typeface="Cambria Math" panose="02040503050406030204" pitchFamily="18" charset="0"/>
                              <a:ea typeface="Cambria Math" panose="02040503050406030204" pitchFamily="18" charset="0"/>
                            </a:rPr>
                            <m:t>𝒜</m:t>
                          </m:r>
                        </m:sub>
                      </m:sSub>
                      <m:func>
                        <m:funcPr>
                          <m:ctrlPr>
                            <a:rPr lang="en-US" altLang="zh-CN" sz="2400">
                              <a:latin typeface="Cambria Math" panose="02040503050406030204" pitchFamily="18" charset="0"/>
                            </a:rPr>
                          </m:ctrlPr>
                        </m:funcPr>
                        <m:fName>
                          <m:r>
                            <a:rPr lang="en-US" altLang="zh-CN" sz="2400">
                              <a:latin typeface="Cambria Math" panose="02040503050406030204" pitchFamily="18" charset="0"/>
                            </a:rPr>
                            <m:t>|</m:t>
                          </m:r>
                          <m:sSub>
                            <m:sSubPr>
                              <m:ctrlPr>
                                <a:rPr lang="en-US" altLang="zh-CN" sz="2400">
                                  <a:latin typeface="Cambria Math" panose="02040503050406030204" pitchFamily="18" charset="0"/>
                                </a:rPr>
                              </m:ctrlPr>
                            </m:sSubPr>
                            <m:e>
                              <m:r>
                                <m:rPr>
                                  <m:sty m:val="p"/>
                                </m:rPr>
                                <a:rPr lang="en-US" altLang="zh-CN" sz="2400">
                                  <a:latin typeface="Cambria Math" panose="02040503050406030204" pitchFamily="18" charset="0"/>
                                </a:rPr>
                                <m:t>Pr</m:t>
                              </m:r>
                            </m:e>
                            <m:sub>
                              <m:r>
                                <a:rPr lang="en-US" altLang="zh-CN" sz="2400" i="1">
                                  <a:latin typeface="Cambria Math" panose="02040503050406030204" pitchFamily="18" charset="0"/>
                                </a:rPr>
                                <m:t>𝐾</m:t>
                              </m:r>
                              <m:r>
                                <a:rPr lang="en-US" altLang="zh-CN" sz="2400" b="0" i="1" smtClean="0">
                                  <a:latin typeface="Cambria Math" panose="02040503050406030204" pitchFamily="18" charset="0"/>
                                </a:rPr>
                                <m:t>,</m:t>
                              </m:r>
                              <m:r>
                                <a:rPr lang="en-US" altLang="zh-CN" sz="2400" b="0" i="1" smtClean="0">
                                  <a:latin typeface="Cambria Math" panose="02040503050406030204" pitchFamily="18" charset="0"/>
                                </a:rPr>
                                <m:t>𝐸</m:t>
                              </m:r>
                            </m:sub>
                          </m:sSub>
                        </m:fName>
                        <m:e>
                          <m:d>
                            <m:dPr>
                              <m:begChr m:val="["/>
                              <m:endChr m:val="]"/>
                              <m:ctrlPr>
                                <a:rPr lang="en-US" altLang="zh-CN" sz="2400" i="1">
                                  <a:latin typeface="Cambria Math" panose="02040503050406030204" pitchFamily="18" charset="0"/>
                                  <a:ea typeface="Cambria Math" panose="02040503050406030204" pitchFamily="18" charset="0"/>
                                </a:rPr>
                              </m:ctrlPr>
                            </m:dPr>
                            <m:e>
                              <m:sSup>
                                <m:sSupPr>
                                  <m:ctrlPr>
                                    <a:rPr lang="en-US" altLang="zh-CN" sz="2400" i="1">
                                      <a:latin typeface="Cambria Math" panose="02040503050406030204" pitchFamily="18" charset="0"/>
                                      <a:ea typeface="Cambria Math" panose="02040503050406030204" pitchFamily="18" charset="0"/>
                                    </a:rPr>
                                  </m:ctrlPr>
                                </m:sSupPr>
                                <m:e>
                                  <m:r>
                                    <a:rPr lang="en-US" altLang="zh-CN" sz="2400" i="1">
                                      <a:latin typeface="Cambria Math" panose="02040503050406030204" pitchFamily="18" charset="0"/>
                                      <a:ea typeface="Cambria Math" panose="02040503050406030204" pitchFamily="18" charset="0"/>
                                    </a:rPr>
                                    <m:t>𝒜</m:t>
                                  </m:r>
                                </m:e>
                                <m:sup>
                                  <m:sSub>
                                    <m:sSubPr>
                                      <m:ctrlPr>
                                        <a:rPr lang="en-US" altLang="zh-CN" sz="2400">
                                          <a:latin typeface="Cambria Math" panose="02040503050406030204" pitchFamily="18" charset="0"/>
                                          <a:ea typeface="Cambria Math" panose="02040503050406030204" pitchFamily="18" charset="0"/>
                                        </a:rPr>
                                      </m:ctrlPr>
                                    </m:sSubPr>
                                    <m:e>
                                      <m:r>
                                        <m:rPr>
                                          <m:sty m:val="p"/>
                                        </m:rPr>
                                        <a:rPr lang="en-US" altLang="zh-CN" sz="2400">
                                          <a:latin typeface="Cambria Math" panose="02040503050406030204" pitchFamily="18" charset="0"/>
                                          <a:ea typeface="Cambria Math" panose="02040503050406030204" pitchFamily="18" charset="0"/>
                                        </a:rPr>
                                        <m:t>F</m:t>
                                      </m:r>
                                    </m:e>
                                    <m:sub>
                                      <m:r>
                                        <a:rPr lang="en-US" altLang="zh-CN" sz="2400" i="1">
                                          <a:latin typeface="Cambria Math" panose="02040503050406030204" pitchFamily="18" charset="0"/>
                                          <a:ea typeface="Cambria Math" panose="02040503050406030204" pitchFamily="18" charset="0"/>
                                        </a:rPr>
                                        <m:t>𝐾</m:t>
                                      </m:r>
                                    </m:sub>
                                  </m:sSub>
                                  <m:r>
                                    <a:rPr lang="en-US" altLang="zh-CN" sz="2400" i="1">
                                      <a:latin typeface="Cambria Math" panose="02040503050406030204" pitchFamily="18" charset="0"/>
                                      <a:ea typeface="Cambria Math" panose="02040503050406030204" pitchFamily="18" charset="0"/>
                                    </a:rPr>
                                    <m:t>,</m:t>
                                  </m:r>
                                  <m:r>
                                    <a:rPr lang="en-US" altLang="zh-CN" sz="2400" b="0" i="1" smtClean="0">
                                      <a:latin typeface="Cambria Math" panose="02040503050406030204" pitchFamily="18" charset="0"/>
                                      <a:ea typeface="Cambria Math" panose="02040503050406030204" pitchFamily="18" charset="0"/>
                                    </a:rPr>
                                    <m:t>   </m:t>
                                  </m:r>
                                  <m:sSubSup>
                                    <m:sSubSupPr>
                                      <m:ctrlPr>
                                        <a:rPr lang="en-US" altLang="zh-CN" sz="2400">
                                          <a:latin typeface="Cambria Math" panose="02040503050406030204" pitchFamily="18" charset="0"/>
                                          <a:ea typeface="Cambria Math" panose="02040503050406030204" pitchFamily="18" charset="0"/>
                                        </a:rPr>
                                      </m:ctrlPr>
                                    </m:sSubSupPr>
                                    <m:e>
                                      <m:r>
                                        <m:rPr>
                                          <m:sty m:val="p"/>
                                        </m:rPr>
                                        <a:rPr lang="en-US" altLang="zh-CN" sz="2400">
                                          <a:latin typeface="Cambria Math" panose="02040503050406030204" pitchFamily="18" charset="0"/>
                                          <a:ea typeface="Cambria Math" panose="02040503050406030204" pitchFamily="18" charset="0"/>
                                        </a:rPr>
                                        <m:t>F</m:t>
                                      </m:r>
                                    </m:e>
                                    <m:sub>
                                      <m:r>
                                        <a:rPr lang="en-US" altLang="zh-CN" sz="2400" i="1">
                                          <a:latin typeface="Cambria Math" panose="02040503050406030204" pitchFamily="18" charset="0"/>
                                          <a:ea typeface="Cambria Math" panose="02040503050406030204" pitchFamily="18" charset="0"/>
                                        </a:rPr>
                                        <m:t>𝐾</m:t>
                                      </m:r>
                                    </m:sub>
                                    <m:sup>
                                      <m:r>
                                        <a:rPr lang="en-US" altLang="zh-CN" sz="2400" i="1">
                                          <a:latin typeface="Cambria Math" panose="02040503050406030204" pitchFamily="18" charset="0"/>
                                          <a:ea typeface="Cambria Math" panose="02040503050406030204" pitchFamily="18" charset="0"/>
                                        </a:rPr>
                                        <m:t>−1</m:t>
                                      </m:r>
                                    </m:sup>
                                  </m:sSubSup>
                                  <m:r>
                                    <a:rPr lang="en-US" altLang="zh-CN" sz="2400" b="0" i="1" smtClean="0">
                                      <a:latin typeface="Cambria Math" panose="02040503050406030204" pitchFamily="18" charset="0"/>
                                      <a:ea typeface="Cambria Math" panose="02040503050406030204" pitchFamily="18" charset="0"/>
                                    </a:rPr>
                                    <m:t>,   </m:t>
                                  </m:r>
                                  <m:r>
                                    <a:rPr lang="en-US" altLang="zh-CN" sz="2400" b="0" i="1" smtClean="0">
                                      <a:latin typeface="Cambria Math" panose="02040503050406030204" pitchFamily="18" charset="0"/>
                                      <a:ea typeface="Cambria Math" panose="02040503050406030204" pitchFamily="18" charset="0"/>
                                    </a:rPr>
                                    <m:t>𝐸</m:t>
                                  </m:r>
                                  <m:r>
                                    <a:rPr lang="en-US" altLang="zh-CN" sz="2400" b="0" i="1" smtClean="0">
                                      <a:latin typeface="Cambria Math" panose="02040503050406030204" pitchFamily="18" charset="0"/>
                                      <a:ea typeface="Cambria Math" panose="02040503050406030204" pitchFamily="18" charset="0"/>
                                    </a:rPr>
                                    <m:t>,   </m:t>
                                  </m:r>
                                  <m:sSup>
                                    <m:sSupPr>
                                      <m:ctrlPr>
                                        <a:rPr lang="en-US" sz="2400" i="1">
                                          <a:latin typeface="Cambria Math" panose="02040503050406030204" pitchFamily="18" charset="0"/>
                                        </a:rPr>
                                      </m:ctrlPr>
                                    </m:sSupPr>
                                    <m:e>
                                      <m:r>
                                        <a:rPr lang="en-US" sz="2400" i="1">
                                          <a:latin typeface="Cambria Math" panose="02040503050406030204" pitchFamily="18" charset="0"/>
                                        </a:rPr>
                                        <m:t>𝐸</m:t>
                                      </m:r>
                                    </m:e>
                                    <m:sup>
                                      <m:r>
                                        <a:rPr lang="en-US" sz="2400" i="1">
                                          <a:latin typeface="Cambria Math" panose="02040503050406030204" pitchFamily="18" charset="0"/>
                                        </a:rPr>
                                        <m:t>−1</m:t>
                                      </m:r>
                                    </m:sup>
                                  </m:sSup>
                                </m:sup>
                              </m:sSup>
                              <m:r>
                                <a:rPr lang="en-US" altLang="zh-CN" sz="2400" i="1">
                                  <a:latin typeface="Cambria Math" panose="02040503050406030204" pitchFamily="18" charset="0"/>
                                  <a:ea typeface="Cambria Math" panose="02040503050406030204" pitchFamily="18" charset="0"/>
                                </a:rPr>
                                <m:t>=1</m:t>
                              </m:r>
                            </m:e>
                          </m:d>
                        </m:e>
                      </m:func>
                      <m:r>
                        <a:rPr lang="en-US" altLang="zh-CN" sz="2400" i="1">
                          <a:latin typeface="Cambria Math" panose="02040503050406030204" pitchFamily="18" charset="0"/>
                          <a:ea typeface="Cambria Math" panose="02040503050406030204" pitchFamily="18" charset="0"/>
                        </a:rPr>
                        <m:t>−</m:t>
                      </m:r>
                      <m:func>
                        <m:funcPr>
                          <m:ctrlPr>
                            <a:rPr lang="en-US" altLang="zh-CN" sz="2400" i="1">
                              <a:latin typeface="Cambria Math" panose="02040503050406030204" pitchFamily="18" charset="0"/>
                            </a:rPr>
                          </m:ctrlPr>
                        </m:funcPr>
                        <m:fName>
                          <m:sSub>
                            <m:sSubPr>
                              <m:ctrlPr>
                                <a:rPr lang="en-US" altLang="zh-CN" sz="2400">
                                  <a:latin typeface="Cambria Math" panose="02040503050406030204" pitchFamily="18" charset="0"/>
                                </a:rPr>
                              </m:ctrlPr>
                            </m:sSubPr>
                            <m:e>
                              <m:r>
                                <m:rPr>
                                  <m:sty m:val="p"/>
                                </m:rPr>
                                <a:rPr lang="en-US" altLang="zh-CN" sz="2400">
                                  <a:latin typeface="Cambria Math" panose="02040503050406030204" pitchFamily="18" charset="0"/>
                                </a:rPr>
                                <m:t>Pr</m:t>
                              </m:r>
                            </m:e>
                            <m:sub>
                              <m:r>
                                <a:rPr lang="en-US" altLang="zh-CN" sz="2400" i="1">
                                  <a:latin typeface="Cambria Math" panose="02040503050406030204" pitchFamily="18" charset="0"/>
                                </a:rPr>
                                <m:t>𝑅</m:t>
                              </m:r>
                              <m:r>
                                <a:rPr lang="en-US" altLang="zh-CN" sz="2400" b="0" i="1" smtClean="0">
                                  <a:latin typeface="Cambria Math" panose="02040503050406030204" pitchFamily="18" charset="0"/>
                                </a:rPr>
                                <m:t>,</m:t>
                              </m:r>
                              <m:r>
                                <a:rPr lang="en-US" altLang="zh-CN" sz="2400" b="0" i="1" smtClean="0">
                                  <a:latin typeface="Cambria Math" panose="02040503050406030204" pitchFamily="18" charset="0"/>
                                </a:rPr>
                                <m:t>𝐸</m:t>
                              </m:r>
                            </m:sub>
                          </m:sSub>
                        </m:fName>
                        <m:e>
                          <m:d>
                            <m:dPr>
                              <m:begChr m:val="["/>
                              <m:endChr m:val="]"/>
                              <m:ctrlPr>
                                <a:rPr lang="en-US" altLang="zh-CN" sz="2400" i="1">
                                  <a:latin typeface="Cambria Math" panose="02040503050406030204" pitchFamily="18" charset="0"/>
                                  <a:ea typeface="Cambria Math" panose="02040503050406030204" pitchFamily="18" charset="0"/>
                                </a:rPr>
                              </m:ctrlPr>
                            </m:dPr>
                            <m:e>
                              <m:sSup>
                                <m:sSupPr>
                                  <m:ctrlPr>
                                    <a:rPr lang="en-US" altLang="zh-CN" sz="2400" i="1">
                                      <a:latin typeface="Cambria Math" panose="02040503050406030204" pitchFamily="18" charset="0"/>
                                      <a:ea typeface="Cambria Math" panose="02040503050406030204" pitchFamily="18" charset="0"/>
                                    </a:rPr>
                                  </m:ctrlPr>
                                </m:sSupPr>
                                <m:e>
                                  <m:r>
                                    <a:rPr lang="en-US" altLang="zh-CN" sz="2400" i="1">
                                      <a:latin typeface="Cambria Math" panose="02040503050406030204" pitchFamily="18" charset="0"/>
                                      <a:ea typeface="Cambria Math" panose="02040503050406030204" pitchFamily="18" charset="0"/>
                                    </a:rPr>
                                    <m:t>𝒜</m:t>
                                  </m:r>
                                </m:e>
                                <m:sup>
                                  <m:r>
                                    <a:rPr lang="en-US" altLang="zh-CN" sz="2400" i="1">
                                      <a:latin typeface="Cambria Math" panose="02040503050406030204" pitchFamily="18" charset="0"/>
                                      <a:ea typeface="Cambria Math" panose="02040503050406030204" pitchFamily="18" charset="0"/>
                                    </a:rPr>
                                    <m:t>𝑅</m:t>
                                  </m:r>
                                  <m:r>
                                    <a:rPr lang="en-US" altLang="zh-CN" sz="2400" i="1">
                                      <a:latin typeface="Cambria Math" panose="02040503050406030204" pitchFamily="18" charset="0"/>
                                      <a:ea typeface="Cambria Math" panose="02040503050406030204" pitchFamily="18" charset="0"/>
                                    </a:rPr>
                                    <m:t>,</m:t>
                                  </m:r>
                                  <m:sSup>
                                    <m:sSupPr>
                                      <m:ctrlPr>
                                        <a:rPr lang="en-US" altLang="zh-CN" sz="2400" b="0" i="1" smtClean="0">
                                          <a:latin typeface="Cambria Math" panose="02040503050406030204" pitchFamily="18" charset="0"/>
                                          <a:ea typeface="Cambria Math" panose="02040503050406030204" pitchFamily="18" charset="0"/>
                                        </a:rPr>
                                      </m:ctrlPr>
                                    </m:sSupPr>
                                    <m:e>
                                      <m:r>
                                        <a:rPr lang="en-US" altLang="zh-CN" sz="2400" b="0" i="1" smtClean="0">
                                          <a:latin typeface="Cambria Math" panose="02040503050406030204" pitchFamily="18" charset="0"/>
                                          <a:ea typeface="Cambria Math" panose="02040503050406030204" pitchFamily="18" charset="0"/>
                                        </a:rPr>
                                        <m:t> </m:t>
                                      </m:r>
                                      <m:r>
                                        <a:rPr lang="en-US" altLang="zh-CN" sz="2400" i="1">
                                          <a:latin typeface="Cambria Math" panose="02040503050406030204" pitchFamily="18" charset="0"/>
                                          <a:ea typeface="Cambria Math" panose="02040503050406030204" pitchFamily="18" charset="0"/>
                                        </a:rPr>
                                        <m:t>𝑅</m:t>
                                      </m:r>
                                    </m:e>
                                    <m:sup>
                                      <m:r>
                                        <a:rPr lang="en-US" altLang="zh-CN" sz="2400" i="1">
                                          <a:latin typeface="Cambria Math" panose="02040503050406030204" pitchFamily="18" charset="0"/>
                                          <a:ea typeface="Cambria Math" panose="02040503050406030204" pitchFamily="18" charset="0"/>
                                        </a:rPr>
                                        <m:t>−1</m:t>
                                      </m:r>
                                    </m:sup>
                                  </m:sSup>
                                  <m:r>
                                    <a:rPr lang="en-US" altLang="zh-CN" sz="2400" i="1">
                                      <a:latin typeface="Cambria Math" panose="02040503050406030204" pitchFamily="18" charset="0"/>
                                      <a:ea typeface="Cambria Math" panose="02040503050406030204" pitchFamily="18" charset="0"/>
                                    </a:rPr>
                                    <m:t>,   </m:t>
                                  </m:r>
                                  <m:r>
                                    <a:rPr lang="en-US" altLang="zh-CN" sz="2400" i="1">
                                      <a:latin typeface="Cambria Math" panose="02040503050406030204" pitchFamily="18" charset="0"/>
                                      <a:ea typeface="Cambria Math" panose="02040503050406030204" pitchFamily="18" charset="0"/>
                                    </a:rPr>
                                    <m:t>𝐸</m:t>
                                  </m:r>
                                  <m:r>
                                    <a:rPr lang="en-US" altLang="zh-CN" sz="2400" i="1">
                                      <a:latin typeface="Cambria Math" panose="02040503050406030204" pitchFamily="18" charset="0"/>
                                      <a:ea typeface="Cambria Math" panose="02040503050406030204" pitchFamily="18" charset="0"/>
                                    </a:rPr>
                                    <m:t>,   </m:t>
                                  </m:r>
                                  <m:sSup>
                                    <m:sSupPr>
                                      <m:ctrlPr>
                                        <a:rPr lang="en-US" sz="2400" i="1">
                                          <a:latin typeface="Cambria Math" panose="02040503050406030204" pitchFamily="18" charset="0"/>
                                        </a:rPr>
                                      </m:ctrlPr>
                                    </m:sSupPr>
                                    <m:e>
                                      <m:r>
                                        <a:rPr lang="en-US" sz="2400" i="1">
                                          <a:latin typeface="Cambria Math" panose="02040503050406030204" pitchFamily="18" charset="0"/>
                                        </a:rPr>
                                        <m:t>𝐸</m:t>
                                      </m:r>
                                    </m:e>
                                    <m:sup>
                                      <m:r>
                                        <a:rPr lang="en-US" sz="2400" i="1">
                                          <a:latin typeface="Cambria Math" panose="02040503050406030204" pitchFamily="18" charset="0"/>
                                        </a:rPr>
                                        <m:t>−1</m:t>
                                      </m:r>
                                    </m:sup>
                                  </m:sSup>
                                </m:sup>
                              </m:sSup>
                              <m:r>
                                <a:rPr lang="en-US" altLang="zh-CN" sz="2400" i="1">
                                  <a:latin typeface="Cambria Math" panose="02040503050406030204" pitchFamily="18" charset="0"/>
                                  <a:ea typeface="Cambria Math" panose="02040503050406030204" pitchFamily="18" charset="0"/>
                                </a:rPr>
                                <m:t>=1</m:t>
                              </m:r>
                            </m:e>
                          </m:d>
                          <m:r>
                            <a:rPr lang="en-US" altLang="zh-CN" sz="2400" i="1">
                              <a:latin typeface="Cambria Math" panose="02040503050406030204" pitchFamily="18" charset="0"/>
                              <a:ea typeface="Cambria Math" panose="02040503050406030204" pitchFamily="18" charset="0"/>
                            </a:rPr>
                            <m:t>|</m:t>
                          </m:r>
                        </m:e>
                      </m:func>
                    </m:oMath>
                  </m:oMathPara>
                </a14:m>
                <a:endParaRPr lang="en-US" sz="2400" dirty="0">
                  <a:latin typeface="Cambria Math" panose="02040503050406030204" pitchFamily="18" charset="0"/>
                </a:endParaRPr>
              </a:p>
            </p:txBody>
          </p:sp>
        </mc:Choice>
        <mc:Fallback xmlns="">
          <p:sp>
            <p:nvSpPr>
              <p:cNvPr id="5" name="TextBox 4">
                <a:extLst>
                  <a:ext uri="{FF2B5EF4-FFF2-40B4-BE49-F238E27FC236}">
                    <a16:creationId xmlns:a16="http://schemas.microsoft.com/office/drawing/2014/main" id="{70DF981B-4ADC-6C6A-E844-6393A31EB877}"/>
                  </a:ext>
                </a:extLst>
              </p:cNvPr>
              <p:cNvSpPr txBox="1">
                <a:spLocks noRot="1" noChangeAspect="1" noMove="1" noResize="1" noEditPoints="1" noAdjustHandles="1" noChangeArrowheads="1" noChangeShapeType="1" noTextEdit="1"/>
              </p:cNvSpPr>
              <p:nvPr/>
            </p:nvSpPr>
            <p:spPr>
              <a:xfrm>
                <a:off x="237560" y="2414817"/>
                <a:ext cx="11716880" cy="642355"/>
              </a:xfrm>
              <a:prstGeom prst="rect">
                <a:avLst/>
              </a:prstGeom>
              <a:blipFill>
                <a:blip r:embed="rId3"/>
                <a:stretch>
                  <a:fillRect b="-39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7BDCDF9D-9981-38C8-422D-E612FDA782F1}"/>
                  </a:ext>
                </a:extLst>
              </p:cNvPr>
              <p:cNvSpPr txBox="1"/>
              <p:nvPr/>
            </p:nvSpPr>
            <p:spPr>
              <a:xfrm>
                <a:off x="237560" y="3572298"/>
                <a:ext cx="11716880" cy="642355"/>
              </a:xfrm>
              <a:prstGeom prst="rect">
                <a:avLst/>
              </a:prstGeom>
              <a:solidFill>
                <a:schemeClr val="tx2">
                  <a:lumMod val="10000"/>
                  <a:lumOff val="90000"/>
                </a:schemeClr>
              </a:solidFill>
            </p:spPr>
            <p:txBody>
              <a:bodyPr wrap="square" rtlCol="0">
                <a:spAutoFit/>
              </a:bodyPr>
              <a:lstStyle/>
              <a:p>
                <a:pPr/>
                <a14:m>
                  <m:oMathPara xmlns:m="http://schemas.openxmlformats.org/officeDocument/2006/math">
                    <m:oMath>
                      <m:sSubSup>
                        <m:sSubSupPr>
                          <m:ctrlPr>
                            <a:rPr lang="en-US" sz="2400">
                              <a:latin typeface="Cambria Math" panose="02040503050406030204" pitchFamily="18" charset="0"/>
                            </a:rPr>
                          </m:ctrlPr>
                        </m:sSubSupPr>
                        <m:e>
                          <m:r>
                            <m:rPr>
                              <m:sty m:val="p"/>
                            </m:rPr>
                            <a:rPr lang="en-US" sz="2400">
                              <a:latin typeface="Cambria Math" panose="02040503050406030204" pitchFamily="18" charset="0"/>
                            </a:rPr>
                            <m:t>Adv</m:t>
                          </m:r>
                        </m:e>
                        <m:sub>
                          <m:r>
                            <m:rPr>
                              <m:sty m:val="p"/>
                            </m:rPr>
                            <a:rPr lang="en-US" sz="2400">
                              <a:latin typeface="Cambria Math" panose="02040503050406030204" pitchFamily="18" charset="0"/>
                            </a:rPr>
                            <m:t>F</m:t>
                          </m:r>
                          <m:r>
                            <a:rPr lang="en-US" sz="2400">
                              <a:latin typeface="Cambria Math" panose="02040503050406030204" pitchFamily="18" charset="0"/>
                            </a:rPr>
                            <m:t> </m:t>
                          </m:r>
                        </m:sub>
                        <m:sup>
                          <m:r>
                            <m:rPr>
                              <m:sty m:val="p"/>
                            </m:rPr>
                            <a:rPr lang="en-US" sz="2400">
                              <a:latin typeface="Cambria Math" panose="02040503050406030204" pitchFamily="18" charset="0"/>
                            </a:rPr>
                            <m:t>SPRP</m:t>
                          </m:r>
                        </m:sup>
                      </m:sSubSup>
                      <m:d>
                        <m:dPr>
                          <m:ctrlPr>
                            <a:rPr lang="en-US" sz="2400" i="1">
                              <a:latin typeface="Cambria Math" panose="02040503050406030204" pitchFamily="18" charset="0"/>
                            </a:rPr>
                          </m:ctrlPr>
                        </m:dPr>
                        <m:e>
                          <m:sSub>
                            <m:sSubPr>
                              <m:ctrlPr>
                                <a:rPr lang="en-US" sz="2400">
                                  <a:latin typeface="Cambria Math" panose="02040503050406030204" pitchFamily="18" charset="0"/>
                                </a:rPr>
                              </m:ctrlPr>
                            </m:sSubPr>
                            <m:e>
                              <m:r>
                                <a:rPr lang="en-US" sz="2400">
                                  <a:latin typeface="Cambria Math" panose="02040503050406030204" pitchFamily="18" charset="0"/>
                                </a:rPr>
                                <m:t>𝑞</m:t>
                              </m:r>
                            </m:e>
                            <m:sub>
                              <m:r>
                                <m:rPr>
                                  <m:sty m:val="p"/>
                                </m:rPr>
                                <a:rPr lang="en-US" sz="2400">
                                  <a:latin typeface="Cambria Math" panose="02040503050406030204" pitchFamily="18" charset="0"/>
                                </a:rPr>
                                <m:t>F</m:t>
                              </m:r>
                            </m:sub>
                          </m:sSub>
                          <m:r>
                            <a:rPr 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a:latin typeface="Cambria Math" panose="02040503050406030204" pitchFamily="18" charset="0"/>
                                </a:rPr>
                                <m:t>𝐸</m:t>
                              </m:r>
                            </m:sub>
                          </m:sSub>
                        </m:e>
                      </m:d>
                      <m:r>
                        <a:rPr lang="en-US" sz="2400">
                          <a:latin typeface="Cambria Math" panose="02040503050406030204" pitchFamily="18" charset="0"/>
                        </a:rPr>
                        <m:t>=</m:t>
                      </m:r>
                      <m:sSub>
                        <m:sSubPr>
                          <m:ctrlPr>
                            <a:rPr lang="en-US" sz="2400">
                              <a:latin typeface="Cambria Math" panose="02040503050406030204" pitchFamily="18" charset="0"/>
                            </a:rPr>
                          </m:ctrlPr>
                        </m:sSubPr>
                        <m:e>
                          <m:r>
                            <m:rPr>
                              <m:sty m:val="p"/>
                            </m:rPr>
                            <a:rPr lang="en-US" sz="2400">
                              <a:latin typeface="Cambria Math" panose="02040503050406030204" pitchFamily="18" charset="0"/>
                            </a:rPr>
                            <m:t>max</m:t>
                          </m:r>
                        </m:e>
                        <m:sub>
                          <m:r>
                            <a:rPr lang="en-US" altLang="zh-CN" sz="2400" i="1">
                              <a:latin typeface="Cambria Math" panose="02040503050406030204" pitchFamily="18" charset="0"/>
                              <a:ea typeface="Cambria Math" panose="02040503050406030204" pitchFamily="18" charset="0"/>
                            </a:rPr>
                            <m:t>𝒜</m:t>
                          </m:r>
                        </m:sub>
                      </m:sSub>
                      <m:func>
                        <m:funcPr>
                          <m:ctrlPr>
                            <a:rPr lang="en-US" altLang="zh-CN" sz="2400">
                              <a:latin typeface="Cambria Math" panose="02040503050406030204" pitchFamily="18" charset="0"/>
                            </a:rPr>
                          </m:ctrlPr>
                        </m:funcPr>
                        <m:fName>
                          <m:r>
                            <a:rPr lang="en-US" altLang="zh-CN" sz="2400">
                              <a:latin typeface="Cambria Math" panose="02040503050406030204" pitchFamily="18" charset="0"/>
                            </a:rPr>
                            <m:t>|</m:t>
                          </m:r>
                          <m:sSub>
                            <m:sSubPr>
                              <m:ctrlPr>
                                <a:rPr lang="en-US" altLang="zh-CN" sz="2400">
                                  <a:latin typeface="Cambria Math" panose="02040503050406030204" pitchFamily="18" charset="0"/>
                                </a:rPr>
                              </m:ctrlPr>
                            </m:sSubPr>
                            <m:e>
                              <m:r>
                                <m:rPr>
                                  <m:sty m:val="p"/>
                                </m:rPr>
                                <a:rPr lang="en-US" altLang="zh-CN" sz="2400">
                                  <a:latin typeface="Cambria Math" panose="02040503050406030204" pitchFamily="18" charset="0"/>
                                </a:rPr>
                                <m:t>Pr</m:t>
                              </m:r>
                            </m:e>
                            <m:sub>
                              <m:r>
                                <a:rPr lang="en-US" altLang="zh-CN" sz="2400" i="1">
                                  <a:latin typeface="Cambria Math" panose="02040503050406030204" pitchFamily="18" charset="0"/>
                                </a:rPr>
                                <m:t>𝐾</m:t>
                              </m:r>
                              <m:r>
                                <a:rPr lang="en-US" altLang="zh-CN" sz="2400" b="0" i="1" smtClean="0">
                                  <a:latin typeface="Cambria Math" panose="02040503050406030204" pitchFamily="18" charset="0"/>
                                </a:rPr>
                                <m:t>,</m:t>
                              </m:r>
                              <m:r>
                                <a:rPr lang="en-US" altLang="zh-CN" sz="2400" b="0" i="1" smtClean="0">
                                  <a:latin typeface="Cambria Math" panose="02040503050406030204" pitchFamily="18" charset="0"/>
                                </a:rPr>
                                <m:t>𝐸</m:t>
                              </m:r>
                            </m:sub>
                          </m:sSub>
                        </m:fName>
                        <m:e>
                          <m:d>
                            <m:dPr>
                              <m:begChr m:val="["/>
                              <m:endChr m:val="]"/>
                              <m:ctrlPr>
                                <a:rPr lang="en-US" altLang="zh-CN" sz="2400" i="1">
                                  <a:latin typeface="Cambria Math" panose="02040503050406030204" pitchFamily="18" charset="0"/>
                                  <a:ea typeface="Cambria Math" panose="02040503050406030204" pitchFamily="18" charset="0"/>
                                </a:rPr>
                              </m:ctrlPr>
                            </m:dPr>
                            <m:e>
                              <m:sSup>
                                <m:sSupPr>
                                  <m:ctrlPr>
                                    <a:rPr lang="en-US" altLang="zh-CN" sz="2400" i="1">
                                      <a:latin typeface="Cambria Math" panose="02040503050406030204" pitchFamily="18" charset="0"/>
                                      <a:ea typeface="Cambria Math" panose="02040503050406030204" pitchFamily="18" charset="0"/>
                                    </a:rPr>
                                  </m:ctrlPr>
                                </m:sSupPr>
                                <m:e>
                                  <m:r>
                                    <a:rPr lang="en-US" altLang="zh-CN" sz="2400" i="1">
                                      <a:latin typeface="Cambria Math" panose="02040503050406030204" pitchFamily="18" charset="0"/>
                                      <a:ea typeface="Cambria Math" panose="02040503050406030204" pitchFamily="18" charset="0"/>
                                    </a:rPr>
                                    <m:t>𝒜</m:t>
                                  </m:r>
                                </m:e>
                                <m:sup>
                                  <m:d>
                                    <m:dPr>
                                      <m:begChr m:val="|"/>
                                      <m:endChr m:val="⟩"/>
                                      <m:ctrlPr>
                                        <a:rPr lang="en-US" altLang="zh-CN" sz="2400" i="1">
                                          <a:latin typeface="Cambria Math" panose="02040503050406030204" pitchFamily="18" charset="0"/>
                                          <a:ea typeface="Cambria Math" panose="02040503050406030204" pitchFamily="18" charset="0"/>
                                        </a:rPr>
                                      </m:ctrlPr>
                                    </m:dPr>
                                    <m:e>
                                      <m:sSub>
                                        <m:sSubPr>
                                          <m:ctrlPr>
                                            <a:rPr lang="en-US" altLang="zh-CN" sz="2400">
                                              <a:latin typeface="Cambria Math" panose="02040503050406030204" pitchFamily="18" charset="0"/>
                                              <a:ea typeface="Cambria Math" panose="02040503050406030204" pitchFamily="18" charset="0"/>
                                            </a:rPr>
                                          </m:ctrlPr>
                                        </m:sSubPr>
                                        <m:e>
                                          <m:r>
                                            <m:rPr>
                                              <m:sty m:val="p"/>
                                            </m:rPr>
                                            <a:rPr lang="en-US" altLang="zh-CN" sz="2400">
                                              <a:latin typeface="Cambria Math" panose="02040503050406030204" pitchFamily="18" charset="0"/>
                                              <a:ea typeface="Cambria Math" panose="02040503050406030204" pitchFamily="18" charset="0"/>
                                            </a:rPr>
                                            <m:t>F</m:t>
                                          </m:r>
                                        </m:e>
                                        <m:sub>
                                          <m:r>
                                            <a:rPr lang="en-US" altLang="zh-CN" sz="2400" i="1">
                                              <a:latin typeface="Cambria Math" panose="02040503050406030204" pitchFamily="18" charset="0"/>
                                              <a:ea typeface="Cambria Math" panose="02040503050406030204" pitchFamily="18" charset="0"/>
                                            </a:rPr>
                                            <m:t>𝐾</m:t>
                                          </m:r>
                                        </m:sub>
                                      </m:sSub>
                                    </m:e>
                                  </m:d>
                                  <m:r>
                                    <a:rPr lang="en-US" altLang="zh-CN" sz="2400" i="1">
                                      <a:latin typeface="Cambria Math" panose="02040503050406030204" pitchFamily="18" charset="0"/>
                                      <a:ea typeface="Cambria Math" panose="02040503050406030204" pitchFamily="18" charset="0"/>
                                    </a:rPr>
                                    <m:t>,</m:t>
                                  </m:r>
                                  <m:d>
                                    <m:dPr>
                                      <m:begChr m:val="|"/>
                                      <m:endChr m:val="⟩"/>
                                      <m:ctrlPr>
                                        <a:rPr lang="en-US" sz="2400" b="0" i="1" smtClean="0">
                                          <a:latin typeface="Cambria Math" panose="02040503050406030204" pitchFamily="18" charset="0"/>
                                        </a:rPr>
                                      </m:ctrlPr>
                                    </m:dPr>
                                    <m:e>
                                      <m:sSubSup>
                                        <m:sSubSupPr>
                                          <m:ctrlPr>
                                            <a:rPr lang="en-US" sz="2400" b="0" i="1" smtClean="0">
                                              <a:latin typeface="Cambria Math" panose="02040503050406030204" pitchFamily="18" charset="0"/>
                                            </a:rPr>
                                          </m:ctrlPr>
                                        </m:sSubSupPr>
                                        <m:e>
                                          <m:r>
                                            <a:rPr lang="en-US" sz="2400" b="0" i="1" smtClean="0">
                                              <a:latin typeface="Cambria Math" panose="02040503050406030204" pitchFamily="18" charset="0"/>
                                            </a:rPr>
                                            <m:t>𝐹</m:t>
                                          </m:r>
                                        </m:e>
                                        <m:sub>
                                          <m:r>
                                            <a:rPr lang="en-US" sz="2400" b="0" i="1" smtClean="0">
                                              <a:latin typeface="Cambria Math" panose="02040503050406030204" pitchFamily="18" charset="0"/>
                                            </a:rPr>
                                            <m:t>𝐾</m:t>
                                          </m:r>
                                        </m:sub>
                                        <m:sup>
                                          <m:r>
                                            <a:rPr lang="en-US" sz="2400" b="0" i="1" smtClean="0">
                                              <a:latin typeface="Cambria Math" panose="02040503050406030204" pitchFamily="18" charset="0"/>
                                            </a:rPr>
                                            <m:t>−1</m:t>
                                          </m:r>
                                        </m:sup>
                                      </m:sSubSup>
                                    </m:e>
                                  </m:d>
                                  <m:r>
                                    <a:rPr lang="en-US" altLang="zh-CN" sz="2400" b="0" i="1" smtClean="0">
                                      <a:latin typeface="Cambria Math" panose="02040503050406030204" pitchFamily="18" charset="0"/>
                                      <a:ea typeface="Cambria Math" panose="02040503050406030204" pitchFamily="18" charset="0"/>
                                    </a:rPr>
                                    <m:t>,</m:t>
                                  </m:r>
                                  <m:d>
                                    <m:dPr>
                                      <m:begChr m:val="|"/>
                                      <m:endChr m:val="⟩"/>
                                      <m:ctrlPr>
                                        <a:rPr lang="en-US" sz="2400" i="1">
                                          <a:latin typeface="Cambria Math" panose="02040503050406030204" pitchFamily="18" charset="0"/>
                                        </a:rPr>
                                      </m:ctrlPr>
                                    </m:dPr>
                                    <m:e>
                                      <m:r>
                                        <a:rPr lang="en-US" sz="2400" i="1">
                                          <a:latin typeface="Cambria Math" panose="02040503050406030204" pitchFamily="18" charset="0"/>
                                        </a:rPr>
                                        <m:t>𝐸</m:t>
                                      </m:r>
                                    </m:e>
                                  </m:d>
                                  <m:r>
                                    <a:rPr lang="en-US" altLang="zh-CN" sz="2400" b="0" i="1" smtClean="0">
                                      <a:latin typeface="Cambria Math" panose="02040503050406030204" pitchFamily="18" charset="0"/>
                                      <a:ea typeface="Cambria Math" panose="02040503050406030204" pitchFamily="18" charset="0"/>
                                    </a:rPr>
                                    <m:t>,</m:t>
                                  </m:r>
                                  <m:d>
                                    <m:dPr>
                                      <m:begChr m:val="|"/>
                                      <m:endChr m:val="⟩"/>
                                      <m:ctrlPr>
                                        <a:rPr lang="en-US" sz="2400" b="0" i="1" smtClean="0">
                                          <a:latin typeface="Cambria Math" panose="02040503050406030204" pitchFamily="18" charset="0"/>
                                        </a:rPr>
                                      </m:ctrlPr>
                                    </m:dPr>
                                    <m:e>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𝐸</m:t>
                                          </m:r>
                                        </m:e>
                                        <m:sup>
                                          <m:r>
                                            <a:rPr lang="en-US" sz="2400" b="0" i="1" smtClean="0">
                                              <a:latin typeface="Cambria Math" panose="02040503050406030204" pitchFamily="18" charset="0"/>
                                            </a:rPr>
                                            <m:t>−1</m:t>
                                          </m:r>
                                        </m:sup>
                                      </m:sSup>
                                    </m:e>
                                  </m:d>
                                </m:sup>
                              </m:sSup>
                              <m:r>
                                <a:rPr lang="en-US" altLang="zh-CN" sz="2400" i="1">
                                  <a:latin typeface="Cambria Math" panose="02040503050406030204" pitchFamily="18" charset="0"/>
                                  <a:ea typeface="Cambria Math" panose="02040503050406030204" pitchFamily="18" charset="0"/>
                                </a:rPr>
                                <m:t>=1</m:t>
                              </m:r>
                            </m:e>
                          </m:d>
                        </m:e>
                      </m:func>
                      <m:r>
                        <a:rPr lang="en-US" altLang="zh-CN" sz="2400" i="1">
                          <a:latin typeface="Cambria Math" panose="02040503050406030204" pitchFamily="18" charset="0"/>
                          <a:ea typeface="Cambria Math" panose="02040503050406030204" pitchFamily="18" charset="0"/>
                        </a:rPr>
                        <m:t>−</m:t>
                      </m:r>
                      <m:func>
                        <m:funcPr>
                          <m:ctrlPr>
                            <a:rPr lang="en-US" altLang="zh-CN" sz="2400" i="1">
                              <a:latin typeface="Cambria Math" panose="02040503050406030204" pitchFamily="18" charset="0"/>
                            </a:rPr>
                          </m:ctrlPr>
                        </m:funcPr>
                        <m:fName>
                          <m:sSub>
                            <m:sSubPr>
                              <m:ctrlPr>
                                <a:rPr lang="en-US" altLang="zh-CN" sz="2400">
                                  <a:latin typeface="Cambria Math" panose="02040503050406030204" pitchFamily="18" charset="0"/>
                                </a:rPr>
                              </m:ctrlPr>
                            </m:sSubPr>
                            <m:e>
                              <m:r>
                                <m:rPr>
                                  <m:sty m:val="p"/>
                                </m:rPr>
                                <a:rPr lang="en-US" altLang="zh-CN" sz="2400">
                                  <a:latin typeface="Cambria Math" panose="02040503050406030204" pitchFamily="18" charset="0"/>
                                </a:rPr>
                                <m:t>Pr</m:t>
                              </m:r>
                            </m:e>
                            <m:sub>
                              <m:r>
                                <a:rPr lang="en-US" altLang="zh-CN" sz="2400" i="1">
                                  <a:latin typeface="Cambria Math" panose="02040503050406030204" pitchFamily="18" charset="0"/>
                                </a:rPr>
                                <m:t>𝑅</m:t>
                              </m:r>
                              <m:r>
                                <a:rPr lang="en-US" altLang="zh-CN" sz="2400" b="0" i="1" smtClean="0">
                                  <a:latin typeface="Cambria Math" panose="02040503050406030204" pitchFamily="18" charset="0"/>
                                </a:rPr>
                                <m:t>,</m:t>
                              </m:r>
                              <m:r>
                                <a:rPr lang="en-US" altLang="zh-CN" sz="2400" b="0" i="1" smtClean="0">
                                  <a:latin typeface="Cambria Math" panose="02040503050406030204" pitchFamily="18" charset="0"/>
                                </a:rPr>
                                <m:t>𝐸</m:t>
                              </m:r>
                            </m:sub>
                          </m:sSub>
                        </m:fName>
                        <m:e>
                          <m:d>
                            <m:dPr>
                              <m:begChr m:val="["/>
                              <m:endChr m:val="]"/>
                              <m:ctrlPr>
                                <a:rPr lang="en-US" altLang="zh-CN" sz="2400" i="1">
                                  <a:latin typeface="Cambria Math" panose="02040503050406030204" pitchFamily="18" charset="0"/>
                                  <a:ea typeface="Cambria Math" panose="02040503050406030204" pitchFamily="18" charset="0"/>
                                </a:rPr>
                              </m:ctrlPr>
                            </m:dPr>
                            <m:e>
                              <m:sSup>
                                <m:sSupPr>
                                  <m:ctrlPr>
                                    <a:rPr lang="en-US" altLang="zh-CN" sz="2400" i="1">
                                      <a:latin typeface="Cambria Math" panose="02040503050406030204" pitchFamily="18" charset="0"/>
                                      <a:ea typeface="Cambria Math" panose="02040503050406030204" pitchFamily="18" charset="0"/>
                                    </a:rPr>
                                  </m:ctrlPr>
                                </m:sSupPr>
                                <m:e>
                                  <m:r>
                                    <a:rPr lang="en-US" altLang="zh-CN" sz="2400" i="1">
                                      <a:latin typeface="Cambria Math" panose="02040503050406030204" pitchFamily="18" charset="0"/>
                                      <a:ea typeface="Cambria Math" panose="02040503050406030204" pitchFamily="18" charset="0"/>
                                    </a:rPr>
                                    <m:t>𝒜</m:t>
                                  </m:r>
                                </m:e>
                                <m:sup>
                                  <m:d>
                                    <m:dPr>
                                      <m:begChr m:val="|"/>
                                      <m:endChr m:val="⟩"/>
                                      <m:ctrlPr>
                                        <a:rPr lang="en-US" sz="2400" b="0" i="1" smtClean="0">
                                          <a:latin typeface="Cambria Math" panose="02040503050406030204" pitchFamily="18" charset="0"/>
                                        </a:rPr>
                                      </m:ctrlPr>
                                    </m:dPr>
                                    <m:e>
                                      <m:r>
                                        <a:rPr lang="en-US" sz="2400" b="0" i="1" smtClean="0">
                                          <a:latin typeface="Cambria Math" panose="02040503050406030204" pitchFamily="18" charset="0"/>
                                        </a:rPr>
                                        <m:t>𝑅</m:t>
                                      </m:r>
                                    </m:e>
                                  </m:d>
                                  <m:r>
                                    <a:rPr lang="en-US" altLang="zh-CN" sz="2400" i="1">
                                      <a:latin typeface="Cambria Math" panose="02040503050406030204" pitchFamily="18" charset="0"/>
                                      <a:ea typeface="Cambria Math" panose="02040503050406030204" pitchFamily="18" charset="0"/>
                                    </a:rPr>
                                    <m:t>,</m:t>
                                  </m:r>
                                  <m:d>
                                    <m:dPr>
                                      <m:begChr m:val="|"/>
                                      <m:endChr m:val="⟩"/>
                                      <m:ctrlPr>
                                        <a:rPr lang="en-US" sz="2400" b="0" i="1" smtClean="0">
                                          <a:latin typeface="Cambria Math" panose="02040503050406030204" pitchFamily="18" charset="0"/>
                                        </a:rPr>
                                      </m:ctrlPr>
                                    </m:dPr>
                                    <m:e>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𝑅</m:t>
                                          </m:r>
                                        </m:e>
                                        <m:sup>
                                          <m:r>
                                            <a:rPr lang="en-US" sz="2400" i="1">
                                              <a:latin typeface="Cambria Math" panose="02040503050406030204" pitchFamily="18" charset="0"/>
                                            </a:rPr>
                                            <m:t>−1</m:t>
                                          </m:r>
                                        </m:sup>
                                      </m:sSup>
                                    </m:e>
                                  </m:d>
                                  <m:r>
                                    <a:rPr lang="en-US" altLang="zh-CN" sz="2400" b="0" i="1" smtClean="0">
                                      <a:latin typeface="Cambria Math" panose="02040503050406030204" pitchFamily="18" charset="0"/>
                                      <a:ea typeface="Cambria Math" panose="02040503050406030204" pitchFamily="18" charset="0"/>
                                    </a:rPr>
                                    <m:t>,</m:t>
                                  </m:r>
                                  <m:d>
                                    <m:dPr>
                                      <m:begChr m:val="|"/>
                                      <m:endChr m:val="⟩"/>
                                      <m:ctrlPr>
                                        <a:rPr lang="en-US" sz="2400" i="1">
                                          <a:latin typeface="Cambria Math" panose="02040503050406030204" pitchFamily="18" charset="0"/>
                                        </a:rPr>
                                      </m:ctrlPr>
                                    </m:dPr>
                                    <m:e>
                                      <m:r>
                                        <a:rPr lang="en-US" sz="2400" i="1">
                                          <a:latin typeface="Cambria Math" panose="02040503050406030204" pitchFamily="18" charset="0"/>
                                        </a:rPr>
                                        <m:t>𝐸</m:t>
                                      </m:r>
                                    </m:e>
                                  </m:d>
                                  <m:r>
                                    <a:rPr lang="en-US" altLang="zh-CN" sz="2400" i="1">
                                      <a:latin typeface="Cambria Math" panose="02040503050406030204" pitchFamily="18" charset="0"/>
                                      <a:ea typeface="Cambria Math" panose="02040503050406030204" pitchFamily="18" charset="0"/>
                                    </a:rPr>
                                    <m:t>,</m:t>
                                  </m:r>
                                  <m:d>
                                    <m:dPr>
                                      <m:begChr m:val="|"/>
                                      <m:endChr m:val="⟩"/>
                                      <m:ctrlPr>
                                        <a:rPr lang="en-US" sz="2400" i="1">
                                          <a:latin typeface="Cambria Math" panose="02040503050406030204" pitchFamily="18" charset="0"/>
                                        </a:rPr>
                                      </m:ctrlPr>
                                    </m:dPr>
                                    <m:e>
                                      <m:sSup>
                                        <m:sSupPr>
                                          <m:ctrlPr>
                                            <a:rPr lang="en-US" sz="2400" i="1">
                                              <a:latin typeface="Cambria Math" panose="02040503050406030204" pitchFamily="18" charset="0"/>
                                            </a:rPr>
                                          </m:ctrlPr>
                                        </m:sSupPr>
                                        <m:e>
                                          <m:r>
                                            <a:rPr lang="en-US" sz="2400" i="1">
                                              <a:latin typeface="Cambria Math" panose="02040503050406030204" pitchFamily="18" charset="0"/>
                                            </a:rPr>
                                            <m:t>𝐸</m:t>
                                          </m:r>
                                        </m:e>
                                        <m:sup>
                                          <m:r>
                                            <a:rPr lang="en-US" sz="2400" i="1">
                                              <a:latin typeface="Cambria Math" panose="02040503050406030204" pitchFamily="18" charset="0"/>
                                            </a:rPr>
                                            <m:t>−1</m:t>
                                          </m:r>
                                        </m:sup>
                                      </m:sSup>
                                    </m:e>
                                  </m:d>
                                </m:sup>
                              </m:sSup>
                              <m:r>
                                <a:rPr lang="en-US" altLang="zh-CN" sz="2400" i="1">
                                  <a:latin typeface="Cambria Math" panose="02040503050406030204" pitchFamily="18" charset="0"/>
                                  <a:ea typeface="Cambria Math" panose="02040503050406030204" pitchFamily="18" charset="0"/>
                                </a:rPr>
                                <m:t>=1</m:t>
                              </m:r>
                            </m:e>
                          </m:d>
                          <m:r>
                            <a:rPr lang="en-US" altLang="zh-CN" sz="2400" i="1">
                              <a:latin typeface="Cambria Math" panose="02040503050406030204" pitchFamily="18" charset="0"/>
                              <a:ea typeface="Cambria Math" panose="02040503050406030204" pitchFamily="18" charset="0"/>
                            </a:rPr>
                            <m:t>|</m:t>
                          </m:r>
                        </m:e>
                      </m:func>
                    </m:oMath>
                  </m:oMathPara>
                </a14:m>
                <a:endParaRPr lang="en-US" sz="2400" dirty="0">
                  <a:latin typeface="Cambria Math" panose="02040503050406030204" pitchFamily="18" charset="0"/>
                </a:endParaRPr>
              </a:p>
            </p:txBody>
          </p:sp>
        </mc:Choice>
        <mc:Fallback xmlns="">
          <p:sp>
            <p:nvSpPr>
              <p:cNvPr id="6" name="TextBox 5">
                <a:extLst>
                  <a:ext uri="{FF2B5EF4-FFF2-40B4-BE49-F238E27FC236}">
                    <a16:creationId xmlns:a16="http://schemas.microsoft.com/office/drawing/2014/main" id="{7BDCDF9D-9981-38C8-422D-E612FDA782F1}"/>
                  </a:ext>
                </a:extLst>
              </p:cNvPr>
              <p:cNvSpPr txBox="1">
                <a:spLocks noRot="1" noChangeAspect="1" noMove="1" noResize="1" noEditPoints="1" noAdjustHandles="1" noChangeArrowheads="1" noChangeShapeType="1" noTextEdit="1"/>
              </p:cNvSpPr>
              <p:nvPr/>
            </p:nvSpPr>
            <p:spPr>
              <a:xfrm>
                <a:off x="237560" y="3572298"/>
                <a:ext cx="11716880" cy="642355"/>
              </a:xfrm>
              <a:prstGeom prst="rect">
                <a:avLst/>
              </a:prstGeom>
              <a:blipFill>
                <a:blip r:embed="rId4"/>
                <a:stretch>
                  <a:fillRect b="-588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A8B32A0-F6EB-4C98-FC0C-475C314C854B}"/>
                  </a:ext>
                </a:extLst>
              </p:cNvPr>
              <p:cNvSpPr txBox="1"/>
              <p:nvPr/>
            </p:nvSpPr>
            <p:spPr>
              <a:xfrm>
                <a:off x="237561" y="4871998"/>
                <a:ext cx="11716880" cy="642355"/>
              </a:xfrm>
              <a:prstGeom prst="rect">
                <a:avLst/>
              </a:prstGeom>
              <a:solidFill>
                <a:schemeClr val="tx2">
                  <a:lumMod val="10000"/>
                  <a:lumOff val="90000"/>
                </a:schemeClr>
              </a:solidFill>
            </p:spPr>
            <p:txBody>
              <a:bodyPr wrap="square" rtlCol="0">
                <a:spAutoFit/>
              </a:bodyPr>
              <a:lstStyle/>
              <a:p>
                <a:pPr/>
                <a14:m>
                  <m:oMathPara xmlns:m="http://schemas.openxmlformats.org/officeDocument/2006/math">
                    <m:oMath>
                      <m:sSubSup>
                        <m:sSubSupPr>
                          <m:ctrlPr>
                            <a:rPr lang="en-US" sz="2400">
                              <a:latin typeface="Cambria Math" panose="02040503050406030204" pitchFamily="18" charset="0"/>
                            </a:rPr>
                          </m:ctrlPr>
                        </m:sSubSupPr>
                        <m:e>
                          <m:r>
                            <m:rPr>
                              <m:sty m:val="p"/>
                            </m:rPr>
                            <a:rPr lang="en-US" sz="2400">
                              <a:latin typeface="Cambria Math" panose="02040503050406030204" pitchFamily="18" charset="0"/>
                            </a:rPr>
                            <m:t>Adv</m:t>
                          </m:r>
                        </m:e>
                        <m:sub>
                          <m:r>
                            <m:rPr>
                              <m:sty m:val="p"/>
                            </m:rPr>
                            <a:rPr lang="en-US" sz="2400">
                              <a:latin typeface="Cambria Math" panose="02040503050406030204" pitchFamily="18" charset="0"/>
                            </a:rPr>
                            <m:t>F</m:t>
                          </m:r>
                          <m:r>
                            <a:rPr lang="en-US" sz="2400">
                              <a:latin typeface="Cambria Math" panose="02040503050406030204" pitchFamily="18" charset="0"/>
                            </a:rPr>
                            <m:t> </m:t>
                          </m:r>
                        </m:sub>
                        <m:sup>
                          <m:r>
                            <m:rPr>
                              <m:sty m:val="p"/>
                            </m:rPr>
                            <a:rPr lang="en-US" sz="2400">
                              <a:latin typeface="Cambria Math" panose="02040503050406030204" pitchFamily="18" charset="0"/>
                            </a:rPr>
                            <m:t>SPRP</m:t>
                          </m:r>
                        </m:sup>
                      </m:sSubSup>
                      <m:d>
                        <m:dPr>
                          <m:ctrlPr>
                            <a:rPr lang="en-US" sz="2400" i="1">
                              <a:latin typeface="Cambria Math" panose="02040503050406030204" pitchFamily="18" charset="0"/>
                            </a:rPr>
                          </m:ctrlPr>
                        </m:dPr>
                        <m:e>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i="1">
                                  <a:latin typeface="Cambria Math" panose="02040503050406030204" pitchFamily="18" charset="0"/>
                                </a:rPr>
                                <m:t>𝐶</m:t>
                              </m:r>
                            </m:sub>
                          </m:sSub>
                          <m:r>
                            <a:rPr 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𝑞</m:t>
                              </m:r>
                            </m:e>
                            <m:sub>
                              <m:r>
                                <a:rPr lang="en-US" sz="2400" i="1">
                                  <a:latin typeface="Cambria Math" panose="02040503050406030204" pitchFamily="18" charset="0"/>
                                </a:rPr>
                                <m:t>𝑄</m:t>
                              </m:r>
                            </m:sub>
                          </m:sSub>
                        </m:e>
                      </m:d>
                      <m:r>
                        <a:rPr lang="en-US" sz="2400">
                          <a:latin typeface="Cambria Math" panose="02040503050406030204" pitchFamily="18" charset="0"/>
                        </a:rPr>
                        <m:t>=</m:t>
                      </m:r>
                      <m:sSub>
                        <m:sSubPr>
                          <m:ctrlPr>
                            <a:rPr lang="en-US" sz="2400">
                              <a:latin typeface="Cambria Math" panose="02040503050406030204" pitchFamily="18" charset="0"/>
                            </a:rPr>
                          </m:ctrlPr>
                        </m:sSubPr>
                        <m:e>
                          <m:r>
                            <m:rPr>
                              <m:sty m:val="p"/>
                            </m:rPr>
                            <a:rPr lang="en-US" sz="2400">
                              <a:latin typeface="Cambria Math" panose="02040503050406030204" pitchFamily="18" charset="0"/>
                            </a:rPr>
                            <m:t>max</m:t>
                          </m:r>
                        </m:e>
                        <m:sub>
                          <m:r>
                            <a:rPr lang="en-US" altLang="zh-CN" sz="2400" i="1">
                              <a:latin typeface="Cambria Math" panose="02040503050406030204" pitchFamily="18" charset="0"/>
                              <a:ea typeface="Cambria Math" panose="02040503050406030204" pitchFamily="18" charset="0"/>
                            </a:rPr>
                            <m:t>𝒜</m:t>
                          </m:r>
                        </m:sub>
                      </m:sSub>
                      <m:func>
                        <m:funcPr>
                          <m:ctrlPr>
                            <a:rPr lang="en-US" altLang="zh-CN" sz="2400">
                              <a:latin typeface="Cambria Math" panose="02040503050406030204" pitchFamily="18" charset="0"/>
                            </a:rPr>
                          </m:ctrlPr>
                        </m:funcPr>
                        <m:fName>
                          <m:r>
                            <a:rPr lang="en-US" altLang="zh-CN" sz="2400">
                              <a:latin typeface="Cambria Math" panose="02040503050406030204" pitchFamily="18" charset="0"/>
                            </a:rPr>
                            <m:t>|</m:t>
                          </m:r>
                          <m:sSub>
                            <m:sSubPr>
                              <m:ctrlPr>
                                <a:rPr lang="en-US" altLang="zh-CN" sz="2400">
                                  <a:latin typeface="Cambria Math" panose="02040503050406030204" pitchFamily="18" charset="0"/>
                                </a:rPr>
                              </m:ctrlPr>
                            </m:sSubPr>
                            <m:e>
                              <m:r>
                                <m:rPr>
                                  <m:sty m:val="p"/>
                                </m:rPr>
                                <a:rPr lang="en-US" altLang="zh-CN" sz="2400">
                                  <a:latin typeface="Cambria Math" panose="02040503050406030204" pitchFamily="18" charset="0"/>
                                </a:rPr>
                                <m:t>Pr</m:t>
                              </m:r>
                            </m:e>
                            <m:sub>
                              <m:r>
                                <a:rPr lang="en-US" altLang="zh-CN" sz="2400" i="1">
                                  <a:latin typeface="Cambria Math" panose="02040503050406030204" pitchFamily="18" charset="0"/>
                                </a:rPr>
                                <m:t>𝐾</m:t>
                              </m:r>
                              <m:r>
                                <a:rPr lang="en-US" altLang="zh-CN" sz="2400" b="0" i="1" smtClean="0">
                                  <a:latin typeface="Cambria Math" panose="02040503050406030204" pitchFamily="18" charset="0"/>
                                </a:rPr>
                                <m:t>,  </m:t>
                              </m:r>
                              <m:r>
                                <a:rPr lang="en-US" altLang="zh-CN" sz="2400" b="0" i="1" smtClean="0">
                                  <a:latin typeface="Cambria Math" panose="02040503050406030204" pitchFamily="18" charset="0"/>
                                </a:rPr>
                                <m:t>𝐸</m:t>
                              </m:r>
                            </m:sub>
                          </m:sSub>
                        </m:fName>
                        <m:e>
                          <m:d>
                            <m:dPr>
                              <m:begChr m:val="["/>
                              <m:endChr m:val="]"/>
                              <m:ctrlPr>
                                <a:rPr lang="en-US" altLang="zh-CN" sz="2400" i="1">
                                  <a:latin typeface="Cambria Math" panose="02040503050406030204" pitchFamily="18" charset="0"/>
                                  <a:ea typeface="Cambria Math" panose="02040503050406030204" pitchFamily="18" charset="0"/>
                                </a:rPr>
                              </m:ctrlPr>
                            </m:dPr>
                            <m:e>
                              <m:sSup>
                                <m:sSupPr>
                                  <m:ctrlPr>
                                    <a:rPr lang="en-US" altLang="zh-CN" sz="2400" i="1">
                                      <a:latin typeface="Cambria Math" panose="02040503050406030204" pitchFamily="18" charset="0"/>
                                      <a:ea typeface="Cambria Math" panose="02040503050406030204" pitchFamily="18" charset="0"/>
                                    </a:rPr>
                                  </m:ctrlPr>
                                </m:sSupPr>
                                <m:e>
                                  <m:r>
                                    <a:rPr lang="en-US" altLang="zh-CN" sz="2400" i="1">
                                      <a:latin typeface="Cambria Math" panose="02040503050406030204" pitchFamily="18" charset="0"/>
                                      <a:ea typeface="Cambria Math" panose="02040503050406030204" pitchFamily="18" charset="0"/>
                                    </a:rPr>
                                    <m:t>𝒜</m:t>
                                  </m:r>
                                </m:e>
                                <m:sup>
                                  <m:sSub>
                                    <m:sSubPr>
                                      <m:ctrlPr>
                                        <a:rPr lang="en-US" altLang="zh-CN" sz="2400">
                                          <a:latin typeface="Cambria Math" panose="02040503050406030204" pitchFamily="18" charset="0"/>
                                          <a:ea typeface="Cambria Math" panose="02040503050406030204" pitchFamily="18" charset="0"/>
                                        </a:rPr>
                                      </m:ctrlPr>
                                    </m:sSubPr>
                                    <m:e>
                                      <m:r>
                                        <m:rPr>
                                          <m:sty m:val="p"/>
                                        </m:rPr>
                                        <a:rPr lang="en-US" altLang="zh-CN" sz="2400">
                                          <a:latin typeface="Cambria Math" panose="02040503050406030204" pitchFamily="18" charset="0"/>
                                          <a:ea typeface="Cambria Math" panose="02040503050406030204" pitchFamily="18" charset="0"/>
                                        </a:rPr>
                                        <m:t>F</m:t>
                                      </m:r>
                                    </m:e>
                                    <m:sub>
                                      <m:r>
                                        <a:rPr lang="en-US" altLang="zh-CN" sz="2400" i="1">
                                          <a:latin typeface="Cambria Math" panose="02040503050406030204" pitchFamily="18" charset="0"/>
                                          <a:ea typeface="Cambria Math" panose="02040503050406030204" pitchFamily="18" charset="0"/>
                                        </a:rPr>
                                        <m:t>𝐾</m:t>
                                      </m:r>
                                    </m:sub>
                                  </m:sSub>
                                  <m:r>
                                    <a:rPr lang="en-US" altLang="zh-CN" sz="2400" i="1">
                                      <a:latin typeface="Cambria Math" panose="02040503050406030204" pitchFamily="18" charset="0"/>
                                      <a:ea typeface="Cambria Math" panose="02040503050406030204" pitchFamily="18" charset="0"/>
                                    </a:rPr>
                                    <m:t>,   </m:t>
                                  </m:r>
                                  <m:sSubSup>
                                    <m:sSubSupPr>
                                      <m:ctrlPr>
                                        <a:rPr lang="en-US" altLang="zh-CN" sz="2400">
                                          <a:latin typeface="Cambria Math" panose="02040503050406030204" pitchFamily="18" charset="0"/>
                                          <a:ea typeface="Cambria Math" panose="02040503050406030204" pitchFamily="18" charset="0"/>
                                        </a:rPr>
                                      </m:ctrlPr>
                                    </m:sSubSupPr>
                                    <m:e>
                                      <m:r>
                                        <m:rPr>
                                          <m:sty m:val="p"/>
                                        </m:rPr>
                                        <a:rPr lang="en-US" altLang="zh-CN" sz="2400">
                                          <a:latin typeface="Cambria Math" panose="02040503050406030204" pitchFamily="18" charset="0"/>
                                          <a:ea typeface="Cambria Math" panose="02040503050406030204" pitchFamily="18" charset="0"/>
                                        </a:rPr>
                                        <m:t>F</m:t>
                                      </m:r>
                                    </m:e>
                                    <m:sub>
                                      <m:r>
                                        <a:rPr lang="en-US" altLang="zh-CN" sz="2400" i="1">
                                          <a:latin typeface="Cambria Math" panose="02040503050406030204" pitchFamily="18" charset="0"/>
                                          <a:ea typeface="Cambria Math" panose="02040503050406030204" pitchFamily="18" charset="0"/>
                                        </a:rPr>
                                        <m:t>𝐾</m:t>
                                      </m:r>
                                    </m:sub>
                                    <m:sup>
                                      <m:r>
                                        <a:rPr lang="en-US" altLang="zh-CN" sz="2400" i="1">
                                          <a:latin typeface="Cambria Math" panose="02040503050406030204" pitchFamily="18" charset="0"/>
                                          <a:ea typeface="Cambria Math" panose="02040503050406030204" pitchFamily="18" charset="0"/>
                                        </a:rPr>
                                        <m:t>−1</m:t>
                                      </m:r>
                                    </m:sup>
                                  </m:sSubSup>
                                  <m:r>
                                    <a:rPr lang="en-US" altLang="zh-CN" sz="2400" b="0" i="1" smtClean="0">
                                      <a:latin typeface="Cambria Math" panose="02040503050406030204" pitchFamily="18" charset="0"/>
                                      <a:ea typeface="Cambria Math" panose="02040503050406030204" pitchFamily="18" charset="0"/>
                                    </a:rPr>
                                    <m:t>,</m:t>
                                  </m:r>
                                  <m:d>
                                    <m:dPr>
                                      <m:begChr m:val="|"/>
                                      <m:endChr m:val="⟩"/>
                                      <m:ctrlPr>
                                        <a:rPr lang="en-US" sz="2400" i="1">
                                          <a:latin typeface="Cambria Math" panose="02040503050406030204" pitchFamily="18" charset="0"/>
                                        </a:rPr>
                                      </m:ctrlPr>
                                    </m:dPr>
                                    <m:e>
                                      <m:r>
                                        <a:rPr lang="en-US" sz="2400" i="1">
                                          <a:latin typeface="Cambria Math" panose="02040503050406030204" pitchFamily="18" charset="0"/>
                                        </a:rPr>
                                        <m:t>𝐸</m:t>
                                      </m:r>
                                    </m:e>
                                  </m:d>
                                  <m:r>
                                    <a:rPr lang="en-US" altLang="zh-CN" sz="2400" b="0" i="1" smtClean="0">
                                      <a:latin typeface="Cambria Math" panose="02040503050406030204" pitchFamily="18" charset="0"/>
                                      <a:ea typeface="Cambria Math" panose="02040503050406030204" pitchFamily="18" charset="0"/>
                                    </a:rPr>
                                    <m:t>,</m:t>
                                  </m:r>
                                  <m:d>
                                    <m:dPr>
                                      <m:begChr m:val="|"/>
                                      <m:endChr m:val="⟩"/>
                                      <m:ctrlPr>
                                        <a:rPr lang="en-US" sz="2400" b="0" i="1" smtClean="0">
                                          <a:latin typeface="Cambria Math" panose="02040503050406030204" pitchFamily="18" charset="0"/>
                                        </a:rPr>
                                      </m:ctrlPr>
                                    </m:dPr>
                                    <m:e>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𝐸</m:t>
                                          </m:r>
                                        </m:e>
                                        <m:sup>
                                          <m:r>
                                            <a:rPr lang="en-US" sz="2400" b="0" i="1" smtClean="0">
                                              <a:latin typeface="Cambria Math" panose="02040503050406030204" pitchFamily="18" charset="0"/>
                                            </a:rPr>
                                            <m:t>−1</m:t>
                                          </m:r>
                                        </m:sup>
                                      </m:sSup>
                                    </m:e>
                                  </m:d>
                                </m:sup>
                              </m:sSup>
                              <m:r>
                                <a:rPr lang="en-US" altLang="zh-CN" sz="2400" i="1">
                                  <a:latin typeface="Cambria Math" panose="02040503050406030204" pitchFamily="18" charset="0"/>
                                  <a:ea typeface="Cambria Math" panose="02040503050406030204" pitchFamily="18" charset="0"/>
                                </a:rPr>
                                <m:t>=1</m:t>
                              </m:r>
                            </m:e>
                          </m:d>
                        </m:e>
                      </m:func>
                      <m:r>
                        <a:rPr lang="en-US" altLang="zh-CN" sz="2400" i="1">
                          <a:latin typeface="Cambria Math" panose="02040503050406030204" pitchFamily="18" charset="0"/>
                          <a:ea typeface="Cambria Math" panose="02040503050406030204" pitchFamily="18" charset="0"/>
                        </a:rPr>
                        <m:t>−</m:t>
                      </m:r>
                      <m:func>
                        <m:funcPr>
                          <m:ctrlPr>
                            <a:rPr lang="en-US" altLang="zh-CN" sz="2400" i="1">
                              <a:latin typeface="Cambria Math" panose="02040503050406030204" pitchFamily="18" charset="0"/>
                            </a:rPr>
                          </m:ctrlPr>
                        </m:funcPr>
                        <m:fName>
                          <m:sSub>
                            <m:sSubPr>
                              <m:ctrlPr>
                                <a:rPr lang="en-US" altLang="zh-CN" sz="2400">
                                  <a:latin typeface="Cambria Math" panose="02040503050406030204" pitchFamily="18" charset="0"/>
                                </a:rPr>
                              </m:ctrlPr>
                            </m:sSubPr>
                            <m:e>
                              <m:r>
                                <m:rPr>
                                  <m:sty m:val="p"/>
                                </m:rPr>
                                <a:rPr lang="en-US" altLang="zh-CN" sz="2400">
                                  <a:latin typeface="Cambria Math" panose="02040503050406030204" pitchFamily="18" charset="0"/>
                                </a:rPr>
                                <m:t>Pr</m:t>
                              </m:r>
                            </m:e>
                            <m:sub>
                              <m:r>
                                <a:rPr lang="en-US" altLang="zh-CN" sz="2400" i="1">
                                  <a:latin typeface="Cambria Math" panose="02040503050406030204" pitchFamily="18" charset="0"/>
                                </a:rPr>
                                <m:t>𝑅</m:t>
                              </m:r>
                              <m:r>
                                <a:rPr lang="en-US" altLang="zh-CN" sz="2400" b="0" i="1" smtClean="0">
                                  <a:latin typeface="Cambria Math" panose="02040503050406030204" pitchFamily="18" charset="0"/>
                                </a:rPr>
                                <m:t>,  </m:t>
                              </m:r>
                              <m:r>
                                <a:rPr lang="en-US" altLang="zh-CN" sz="2400" b="0" i="1" smtClean="0">
                                  <a:latin typeface="Cambria Math" panose="02040503050406030204" pitchFamily="18" charset="0"/>
                                </a:rPr>
                                <m:t>𝐸</m:t>
                              </m:r>
                            </m:sub>
                          </m:sSub>
                        </m:fName>
                        <m:e>
                          <m:d>
                            <m:dPr>
                              <m:begChr m:val="["/>
                              <m:endChr m:val="]"/>
                              <m:ctrlPr>
                                <a:rPr lang="en-US" altLang="zh-CN" sz="2400" i="1">
                                  <a:latin typeface="Cambria Math" panose="02040503050406030204" pitchFamily="18" charset="0"/>
                                  <a:ea typeface="Cambria Math" panose="02040503050406030204" pitchFamily="18" charset="0"/>
                                </a:rPr>
                              </m:ctrlPr>
                            </m:dPr>
                            <m:e>
                              <m:sSup>
                                <m:sSupPr>
                                  <m:ctrlPr>
                                    <a:rPr lang="en-US" altLang="zh-CN" sz="2400" i="1">
                                      <a:latin typeface="Cambria Math" panose="02040503050406030204" pitchFamily="18" charset="0"/>
                                      <a:ea typeface="Cambria Math" panose="02040503050406030204" pitchFamily="18" charset="0"/>
                                    </a:rPr>
                                  </m:ctrlPr>
                                </m:sSupPr>
                                <m:e>
                                  <m:r>
                                    <a:rPr lang="en-US" altLang="zh-CN" sz="2400" i="1">
                                      <a:latin typeface="Cambria Math" panose="02040503050406030204" pitchFamily="18" charset="0"/>
                                      <a:ea typeface="Cambria Math" panose="02040503050406030204" pitchFamily="18" charset="0"/>
                                    </a:rPr>
                                    <m:t>𝒜</m:t>
                                  </m:r>
                                </m:e>
                                <m:sup>
                                  <m:r>
                                    <a:rPr lang="en-US" altLang="zh-CN" sz="2400" i="1">
                                      <a:latin typeface="Cambria Math" panose="02040503050406030204" pitchFamily="18" charset="0"/>
                                      <a:ea typeface="Cambria Math" panose="02040503050406030204" pitchFamily="18" charset="0"/>
                                    </a:rPr>
                                    <m:t>𝑅</m:t>
                                  </m:r>
                                  <m:r>
                                    <a:rPr lang="en-US" altLang="zh-CN" sz="2400" i="1">
                                      <a:latin typeface="Cambria Math" panose="02040503050406030204" pitchFamily="18" charset="0"/>
                                      <a:ea typeface="Cambria Math" panose="02040503050406030204" pitchFamily="18" charset="0"/>
                                    </a:rPr>
                                    <m:t>,</m:t>
                                  </m:r>
                                  <m:sSup>
                                    <m:sSupPr>
                                      <m:ctrlPr>
                                        <a:rPr lang="en-US" altLang="zh-CN" sz="2400" i="1">
                                          <a:latin typeface="Cambria Math" panose="02040503050406030204" pitchFamily="18" charset="0"/>
                                          <a:ea typeface="Cambria Math" panose="02040503050406030204" pitchFamily="18" charset="0"/>
                                        </a:rPr>
                                      </m:ctrlPr>
                                    </m:sSupPr>
                                    <m:e>
                                      <m:r>
                                        <a:rPr lang="en-US" altLang="zh-CN" sz="2400" i="1">
                                          <a:latin typeface="Cambria Math" panose="02040503050406030204" pitchFamily="18" charset="0"/>
                                          <a:ea typeface="Cambria Math" panose="02040503050406030204" pitchFamily="18" charset="0"/>
                                        </a:rPr>
                                        <m:t> </m:t>
                                      </m:r>
                                      <m:r>
                                        <a:rPr lang="en-US" altLang="zh-CN" sz="2400" i="1">
                                          <a:latin typeface="Cambria Math" panose="02040503050406030204" pitchFamily="18" charset="0"/>
                                          <a:ea typeface="Cambria Math" panose="02040503050406030204" pitchFamily="18" charset="0"/>
                                        </a:rPr>
                                        <m:t>𝑅</m:t>
                                      </m:r>
                                    </m:e>
                                    <m:sup>
                                      <m:r>
                                        <a:rPr lang="en-US" altLang="zh-CN" sz="2400" i="1">
                                          <a:latin typeface="Cambria Math" panose="02040503050406030204" pitchFamily="18" charset="0"/>
                                          <a:ea typeface="Cambria Math" panose="02040503050406030204" pitchFamily="18" charset="0"/>
                                        </a:rPr>
                                        <m:t>−1</m:t>
                                      </m:r>
                                    </m:sup>
                                  </m:sSup>
                                  <m:r>
                                    <a:rPr lang="en-US" altLang="zh-CN" sz="2400" b="0" i="1" smtClean="0">
                                      <a:latin typeface="Cambria Math" panose="02040503050406030204" pitchFamily="18" charset="0"/>
                                      <a:ea typeface="Cambria Math" panose="02040503050406030204" pitchFamily="18" charset="0"/>
                                    </a:rPr>
                                    <m:t>,</m:t>
                                  </m:r>
                                  <m:d>
                                    <m:dPr>
                                      <m:begChr m:val="|"/>
                                      <m:endChr m:val="⟩"/>
                                      <m:ctrlPr>
                                        <a:rPr lang="en-US" sz="2400" i="1">
                                          <a:latin typeface="Cambria Math" panose="02040503050406030204" pitchFamily="18" charset="0"/>
                                        </a:rPr>
                                      </m:ctrlPr>
                                    </m:dPr>
                                    <m:e>
                                      <m:r>
                                        <a:rPr lang="en-US" sz="2400" i="1">
                                          <a:latin typeface="Cambria Math" panose="02040503050406030204" pitchFamily="18" charset="0"/>
                                        </a:rPr>
                                        <m:t>𝐸</m:t>
                                      </m:r>
                                    </m:e>
                                  </m:d>
                                  <m:r>
                                    <a:rPr lang="en-US" altLang="zh-CN" sz="2400" i="1">
                                      <a:latin typeface="Cambria Math" panose="02040503050406030204" pitchFamily="18" charset="0"/>
                                      <a:ea typeface="Cambria Math" panose="02040503050406030204" pitchFamily="18" charset="0"/>
                                    </a:rPr>
                                    <m:t>,</m:t>
                                  </m:r>
                                  <m:d>
                                    <m:dPr>
                                      <m:begChr m:val="|"/>
                                      <m:endChr m:val="⟩"/>
                                      <m:ctrlPr>
                                        <a:rPr lang="en-US" sz="2400" i="1">
                                          <a:latin typeface="Cambria Math" panose="02040503050406030204" pitchFamily="18" charset="0"/>
                                        </a:rPr>
                                      </m:ctrlPr>
                                    </m:dPr>
                                    <m:e>
                                      <m:sSup>
                                        <m:sSupPr>
                                          <m:ctrlPr>
                                            <a:rPr lang="en-US" sz="2400" i="1">
                                              <a:latin typeface="Cambria Math" panose="02040503050406030204" pitchFamily="18" charset="0"/>
                                            </a:rPr>
                                          </m:ctrlPr>
                                        </m:sSupPr>
                                        <m:e>
                                          <m:r>
                                            <a:rPr lang="en-US" sz="2400" i="1">
                                              <a:latin typeface="Cambria Math" panose="02040503050406030204" pitchFamily="18" charset="0"/>
                                            </a:rPr>
                                            <m:t>𝐸</m:t>
                                          </m:r>
                                        </m:e>
                                        <m:sup>
                                          <m:r>
                                            <a:rPr lang="en-US" sz="2400" i="1">
                                              <a:latin typeface="Cambria Math" panose="02040503050406030204" pitchFamily="18" charset="0"/>
                                            </a:rPr>
                                            <m:t>−1</m:t>
                                          </m:r>
                                        </m:sup>
                                      </m:sSup>
                                    </m:e>
                                  </m:d>
                                </m:sup>
                              </m:sSup>
                              <m:r>
                                <a:rPr lang="en-US" altLang="zh-CN" sz="2400" i="1">
                                  <a:latin typeface="Cambria Math" panose="02040503050406030204" pitchFamily="18" charset="0"/>
                                  <a:ea typeface="Cambria Math" panose="02040503050406030204" pitchFamily="18" charset="0"/>
                                </a:rPr>
                                <m:t>=1</m:t>
                              </m:r>
                            </m:e>
                          </m:d>
                          <m:r>
                            <a:rPr lang="en-US" altLang="zh-CN" sz="2400" i="1">
                              <a:latin typeface="Cambria Math" panose="02040503050406030204" pitchFamily="18" charset="0"/>
                              <a:ea typeface="Cambria Math" panose="02040503050406030204" pitchFamily="18" charset="0"/>
                            </a:rPr>
                            <m:t>|</m:t>
                          </m:r>
                        </m:e>
                      </m:func>
                    </m:oMath>
                  </m:oMathPara>
                </a14:m>
                <a:endParaRPr lang="en-US" sz="2400" dirty="0">
                  <a:latin typeface="Cambria Math" panose="02040503050406030204" pitchFamily="18" charset="0"/>
                </a:endParaRPr>
              </a:p>
            </p:txBody>
          </p:sp>
        </mc:Choice>
        <mc:Fallback xmlns="">
          <p:sp>
            <p:nvSpPr>
              <p:cNvPr id="7" name="TextBox 6">
                <a:extLst>
                  <a:ext uri="{FF2B5EF4-FFF2-40B4-BE49-F238E27FC236}">
                    <a16:creationId xmlns:a16="http://schemas.microsoft.com/office/drawing/2014/main" id="{7A8B32A0-F6EB-4C98-FC0C-475C314C854B}"/>
                  </a:ext>
                </a:extLst>
              </p:cNvPr>
              <p:cNvSpPr txBox="1">
                <a:spLocks noRot="1" noChangeAspect="1" noMove="1" noResize="1" noEditPoints="1" noAdjustHandles="1" noChangeArrowheads="1" noChangeShapeType="1" noTextEdit="1"/>
              </p:cNvSpPr>
              <p:nvPr/>
            </p:nvSpPr>
            <p:spPr>
              <a:xfrm>
                <a:off x="237561" y="4871998"/>
                <a:ext cx="11716880" cy="642355"/>
              </a:xfrm>
              <a:prstGeom prst="rect">
                <a:avLst/>
              </a:prstGeom>
              <a:blipFill>
                <a:blip r:embed="rId5"/>
                <a:stretch>
                  <a:fillRect b="-3846"/>
                </a:stretch>
              </a:blipFill>
            </p:spPr>
            <p:txBody>
              <a:bodyPr/>
              <a:lstStyle/>
              <a:p>
                <a:r>
                  <a:rPr lang="en-US">
                    <a:noFill/>
                  </a:rPr>
                  <a:t> </a:t>
                </a:r>
              </a:p>
            </p:txBody>
          </p:sp>
        </mc:Fallback>
      </mc:AlternateContent>
      <p:sp>
        <p:nvSpPr>
          <p:cNvPr id="9" name="Slide Number Placeholder 8">
            <a:extLst>
              <a:ext uri="{FF2B5EF4-FFF2-40B4-BE49-F238E27FC236}">
                <a16:creationId xmlns:a16="http://schemas.microsoft.com/office/drawing/2014/main" id="{C04169B9-0F27-3A00-9118-7E758818CD1D}"/>
              </a:ext>
            </a:extLst>
          </p:cNvPr>
          <p:cNvSpPr>
            <a:spLocks noGrp="1"/>
          </p:cNvSpPr>
          <p:nvPr>
            <p:ph type="sldNum" sz="quarter" idx="12"/>
          </p:nvPr>
        </p:nvSpPr>
        <p:spPr/>
        <p:txBody>
          <a:bodyPr/>
          <a:lstStyle/>
          <a:p>
            <a:fld id="{29CA9D21-7259-944D-81B9-B1838266EDDF}" type="slidenum">
              <a:rPr lang="en-US" smtClean="0"/>
              <a:t>35</a:t>
            </a:fld>
            <a:endParaRPr lang="en-US"/>
          </a:p>
        </p:txBody>
      </p:sp>
    </p:spTree>
    <p:extLst>
      <p:ext uri="{BB962C8B-B14F-4D97-AF65-F5344CB8AC3E}">
        <p14:creationId xmlns:p14="http://schemas.microsoft.com/office/powerpoint/2010/main" val="13697164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902BC-DB2C-CD74-5D53-19082F3AF706}"/>
              </a:ext>
            </a:extLst>
          </p:cNvPr>
          <p:cNvSpPr>
            <a:spLocks noGrp="1"/>
          </p:cNvSpPr>
          <p:nvPr>
            <p:ph type="title"/>
          </p:nvPr>
        </p:nvSpPr>
        <p:spPr/>
        <p:txBody>
          <a:bodyPr/>
          <a:lstStyle/>
          <a:p>
            <a:r>
              <a:rPr lang="en-US" dirty="0"/>
              <a:t>FX – Quantum </a:t>
            </a:r>
            <a:r>
              <a:rPr lang="en-US" dirty="0">
                <a:highlight>
                  <a:srgbClr val="FFFFFF"/>
                </a:highlight>
                <a:latin typeface="Arial" panose="020B0604020202020204" pitchFamily="34" charset="0"/>
              </a:rPr>
              <a:t>Attacks in Q</a:t>
            </a:r>
            <a:r>
              <a:rPr lang="en-US" altLang="zh-CN" dirty="0">
                <a:highlight>
                  <a:srgbClr val="FFFFFF"/>
                </a:highlight>
                <a:latin typeface="Arial" panose="020B0604020202020204" pitchFamily="34" charset="0"/>
              </a:rPr>
              <a:t>2</a:t>
            </a:r>
            <a:endParaRPr lang="en-US" dirty="0"/>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52422E95-1087-4B1A-D5CC-5D538499F4B4}"/>
                  </a:ext>
                </a:extLst>
              </p:cNvPr>
              <p:cNvSpPr txBox="1">
                <a:spLocks noGrp="1"/>
              </p:cNvSpPr>
              <p:nvPr>
                <p:ph idx="1"/>
              </p:nvPr>
            </p:nvSpPr>
            <p:spPr>
              <a:xfrm>
                <a:off x="838200" y="1825625"/>
                <a:ext cx="10515600" cy="3709990"/>
              </a:xfrm>
              <a:prstGeom prst="rect">
                <a:avLst/>
              </a:prstGeom>
              <a:noFill/>
            </p:spPr>
            <p:txBody>
              <a:bodyPr wrap="square" rtlCol="0">
                <a:spAutoFit/>
              </a:bodyPr>
              <a:lstStyle/>
              <a:p>
                <a14:m>
                  <m:oMath xmlns:m="http://schemas.openxmlformats.org/officeDocument/2006/math">
                    <m:r>
                      <a:rPr lang="en-US" sz="2400" i="1" smtClean="0">
                        <a:latin typeface="Cambria Math" panose="02040503050406030204" pitchFamily="18" charset="0"/>
                      </a:rPr>
                      <m:t>𝑓</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𝑥</m:t>
                        </m:r>
                      </m:e>
                    </m:d>
                    <m:r>
                      <a:rPr lang="en-US" sz="2400" b="0" i="0" smtClean="0">
                        <a:latin typeface="Cambria Math" panose="02040503050406030204" pitchFamily="18" charset="0"/>
                      </a:rPr>
                      <m:t>=</m:t>
                    </m:r>
                    <m:sSub>
                      <m:sSubPr>
                        <m:ctrlPr>
                          <a:rPr lang="en-US" sz="2400">
                            <a:latin typeface="Cambria Math" panose="02040503050406030204" pitchFamily="18" charset="0"/>
                          </a:rPr>
                        </m:ctrlPr>
                      </m:sSubPr>
                      <m:e>
                        <m:r>
                          <m:rPr>
                            <m:sty m:val="p"/>
                          </m:rPr>
                          <a:rPr lang="en-US" sz="2400">
                            <a:latin typeface="Cambria Math" panose="02040503050406030204" pitchFamily="18" charset="0"/>
                          </a:rPr>
                          <m:t>FX</m:t>
                        </m:r>
                      </m:e>
                      <m:sub>
                        <m:r>
                          <a:rPr lang="en-US" sz="2400" i="1">
                            <a:latin typeface="Cambria Math" panose="02040503050406030204" pitchFamily="18" charset="0"/>
                          </a:rPr>
                          <m:t>𝐾</m:t>
                        </m:r>
                      </m:sub>
                    </m:sSub>
                    <m:d>
                      <m:dPr>
                        <m:ctrlPr>
                          <a:rPr lang="en-US" sz="2400" i="1">
                            <a:latin typeface="Cambria Math" panose="02040503050406030204" pitchFamily="18" charset="0"/>
                          </a:rPr>
                        </m:ctrlPr>
                      </m:dPr>
                      <m:e>
                        <m:r>
                          <a:rPr lang="en-US" sz="2400" i="1">
                            <a:latin typeface="Cambria Math" panose="02040503050406030204" pitchFamily="18" charset="0"/>
                          </a:rPr>
                          <m:t>𝑥</m:t>
                        </m:r>
                      </m:e>
                    </m:d>
                    <m:r>
                      <a:rPr lang="zh-CN" alt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𝐸</m:t>
                        </m:r>
                      </m:e>
                      <m:sub>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0</m:t>
                            </m:r>
                          </m:sub>
                        </m:sSub>
                      </m:sub>
                    </m:sSub>
                    <m:d>
                      <m:dPr>
                        <m:ctrlPr>
                          <a:rPr lang="en-US" sz="2400">
                            <a:latin typeface="Cambria Math" panose="02040503050406030204" pitchFamily="18" charset="0"/>
                          </a:rPr>
                        </m:ctrlPr>
                      </m:dPr>
                      <m:e>
                        <m:r>
                          <a:rPr lang="en-US" sz="2400">
                            <a:latin typeface="Cambria Math" panose="02040503050406030204" pitchFamily="18" charset="0"/>
                          </a:rPr>
                          <m:t>𝑥</m:t>
                        </m:r>
                      </m:e>
                    </m:d>
                    <m:r>
                      <a:rPr lang="en-US" sz="2400" b="0" i="0" smtClean="0">
                        <a:latin typeface="Cambria Math" panose="02040503050406030204" pitchFamily="18" charset="0"/>
                      </a:rPr>
                      <m:t>=</m:t>
                    </m:r>
                  </m:oMath>
                </a14:m>
                <a:r>
                  <a:rPr lang="en-US" sz="2400" dirty="0"/>
                  <a:t> </a:t>
                </a:r>
                <a14:m>
                  <m:oMath xmlns:m="http://schemas.openxmlformats.org/officeDocument/2006/math">
                    <m:sSub>
                      <m:sSubPr>
                        <m:ctrlPr>
                          <a:rPr lang="en-US" sz="2400">
                            <a:latin typeface="Cambria Math" panose="02040503050406030204" pitchFamily="18" charset="0"/>
                          </a:rPr>
                        </m:ctrlPr>
                      </m:sSubPr>
                      <m:e>
                        <m:r>
                          <a:rPr lang="en-US" sz="2400">
                            <a:latin typeface="Cambria Math" panose="02040503050406030204" pitchFamily="18" charset="0"/>
                          </a:rPr>
                          <m:t>𝐸</m:t>
                        </m:r>
                      </m:e>
                      <m:sub>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0</m:t>
                            </m:r>
                          </m:sub>
                        </m:sSub>
                      </m:sub>
                    </m:sSub>
                    <m:d>
                      <m:dPr>
                        <m:ctrlPr>
                          <a:rPr lang="en-US" sz="2400">
                            <a:latin typeface="Cambria Math" panose="02040503050406030204" pitchFamily="18" charset="0"/>
                          </a:rPr>
                        </m:ctrlPr>
                      </m:dPr>
                      <m:e>
                        <m:r>
                          <a:rPr lang="en-US" sz="2400">
                            <a:latin typeface="Cambria Math" panose="02040503050406030204" pitchFamily="18" charset="0"/>
                          </a:rPr>
                          <m:t>𝑥</m:t>
                        </m:r>
                        <m:r>
                          <a:rPr lang="zh-CN" alt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1</m:t>
                            </m:r>
                          </m:sub>
                        </m:sSub>
                      </m:e>
                    </m:d>
                  </m:oMath>
                </a14:m>
                <a:r>
                  <a:rPr lang="zh-CN" altLang="en-US" sz="2400" dirty="0"/>
                  <a:t> </a:t>
                </a:r>
                <a14:m>
                  <m:oMath xmlns:m="http://schemas.openxmlformats.org/officeDocument/2006/math">
                    <m:r>
                      <a:rPr lang="zh-CN" altLang="en-US" sz="2400">
                        <a:latin typeface="Cambria Math" panose="02040503050406030204" pitchFamily="18" charset="0"/>
                      </a:rPr>
                      <m:t>⊕</m:t>
                    </m:r>
                  </m:oMath>
                </a14:m>
                <a:r>
                  <a:rPr lang="en-US" sz="2400" dirty="0"/>
                  <a:t> </a:t>
                </a:r>
                <a14:m>
                  <m:oMath xmlns:m="http://schemas.openxmlformats.org/officeDocument/2006/math">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2</m:t>
                        </m:r>
                      </m:sub>
                    </m:sSub>
                  </m:oMath>
                </a14:m>
                <a:r>
                  <a:rPr lang="zh-CN" altLang="en-US" sz="2400" dirty="0"/>
                  <a:t> </a:t>
                </a:r>
                <a14:m>
                  <m:oMath xmlns:m="http://schemas.openxmlformats.org/officeDocument/2006/math">
                    <m:r>
                      <a:rPr lang="zh-CN" altLang="en-US" sz="2400">
                        <a:latin typeface="Cambria Math" panose="02040503050406030204" pitchFamily="18" charset="0"/>
                      </a:rPr>
                      <m:t>⊕</m:t>
                    </m:r>
                  </m:oMath>
                </a14:m>
                <a:r>
                  <a:rPr lang="en-US" sz="2400" dirty="0"/>
                  <a:t> </a:t>
                </a:r>
                <a14:m>
                  <m:oMath xmlns:m="http://schemas.openxmlformats.org/officeDocument/2006/math">
                    <m:sSub>
                      <m:sSubPr>
                        <m:ctrlPr>
                          <a:rPr lang="en-US" sz="2400">
                            <a:latin typeface="Cambria Math" panose="02040503050406030204" pitchFamily="18" charset="0"/>
                          </a:rPr>
                        </m:ctrlPr>
                      </m:sSubPr>
                      <m:e>
                        <m:r>
                          <a:rPr lang="en-US" sz="2400">
                            <a:latin typeface="Cambria Math" panose="02040503050406030204" pitchFamily="18" charset="0"/>
                          </a:rPr>
                          <m:t>𝐸</m:t>
                        </m:r>
                      </m:e>
                      <m:sub>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0</m:t>
                            </m:r>
                          </m:sub>
                        </m:sSub>
                      </m:sub>
                    </m:sSub>
                    <m:d>
                      <m:dPr>
                        <m:ctrlPr>
                          <a:rPr lang="en-US" sz="2400">
                            <a:latin typeface="Cambria Math" panose="02040503050406030204" pitchFamily="18" charset="0"/>
                          </a:rPr>
                        </m:ctrlPr>
                      </m:dPr>
                      <m:e>
                        <m:r>
                          <a:rPr lang="en-US" sz="2400">
                            <a:latin typeface="Cambria Math" panose="02040503050406030204" pitchFamily="18" charset="0"/>
                          </a:rPr>
                          <m:t>𝑥</m:t>
                        </m:r>
                      </m:e>
                    </m:d>
                  </m:oMath>
                </a14:m>
                <a:endParaRPr lang="en-US" sz="2400" dirty="0">
                  <a:latin typeface="Cambria Math" panose="02040503050406030204" pitchFamily="18" charset="0"/>
                </a:endParaRPr>
              </a:p>
              <a:p>
                <a14:m>
                  <m:oMath xmlns:m="http://schemas.openxmlformats.org/officeDocument/2006/math">
                    <m:r>
                      <a:rPr lang="en-US" sz="2400" i="1">
                        <a:latin typeface="Cambria Math" panose="02040503050406030204" pitchFamily="18" charset="0"/>
                      </a:rPr>
                      <m:t>𝑓</m:t>
                    </m:r>
                    <m:d>
                      <m:dPr>
                        <m:ctrlPr>
                          <a:rPr lang="en-US" sz="2400" i="1">
                            <a:latin typeface="Cambria Math" panose="02040503050406030204" pitchFamily="18" charset="0"/>
                          </a:rPr>
                        </m:ctrlPr>
                      </m:dPr>
                      <m:e>
                        <m:r>
                          <a:rPr lang="en-US" sz="2400" i="1">
                            <a:latin typeface="Cambria Math" panose="02040503050406030204" pitchFamily="18" charset="0"/>
                          </a:rPr>
                          <m:t>𝑥</m:t>
                        </m:r>
                        <m:r>
                          <a:rPr lang="zh-CN" alt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1</m:t>
                            </m:r>
                          </m:sub>
                        </m:sSub>
                      </m:e>
                    </m:d>
                    <m:r>
                      <a:rPr lang="en-US" sz="2400">
                        <a:latin typeface="Cambria Math" panose="02040503050406030204" pitchFamily="18" charset="0"/>
                      </a:rPr>
                      <m:t>=</m:t>
                    </m:r>
                    <m:sSub>
                      <m:sSubPr>
                        <m:ctrlPr>
                          <a:rPr lang="en-US" sz="2400">
                            <a:latin typeface="Cambria Math" panose="02040503050406030204" pitchFamily="18" charset="0"/>
                          </a:rPr>
                        </m:ctrlPr>
                      </m:sSubPr>
                      <m:e>
                        <m:r>
                          <m:rPr>
                            <m:sty m:val="p"/>
                          </m:rPr>
                          <a:rPr lang="en-US" sz="2400">
                            <a:latin typeface="Cambria Math" panose="02040503050406030204" pitchFamily="18" charset="0"/>
                          </a:rPr>
                          <m:t>FX</m:t>
                        </m:r>
                      </m:e>
                      <m:sub>
                        <m:r>
                          <a:rPr lang="en-US" sz="2400" i="1">
                            <a:latin typeface="Cambria Math" panose="02040503050406030204" pitchFamily="18" charset="0"/>
                          </a:rPr>
                          <m:t>𝐾</m:t>
                        </m:r>
                      </m:sub>
                    </m:sSub>
                    <m:r>
                      <a:rPr lang="en-US" sz="2400" i="1">
                        <a:latin typeface="Cambria Math" panose="02040503050406030204" pitchFamily="18" charset="0"/>
                      </a:rPr>
                      <m:t>(</m:t>
                    </m:r>
                    <m:r>
                      <a:rPr lang="en-US" sz="2400" i="1">
                        <a:latin typeface="Cambria Math" panose="02040503050406030204" pitchFamily="18" charset="0"/>
                      </a:rPr>
                      <m:t>𝑥</m:t>
                    </m:r>
                    <m:r>
                      <a:rPr lang="zh-CN" alt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1</m:t>
                        </m:r>
                      </m:sub>
                    </m:sSub>
                    <m:r>
                      <a:rPr lang="en-US" sz="2400" i="1">
                        <a:latin typeface="Cambria Math" panose="02040503050406030204" pitchFamily="18" charset="0"/>
                      </a:rPr>
                      <m:t>)</m:t>
                    </m:r>
                    <m:sSub>
                      <m:sSubPr>
                        <m:ctrlPr>
                          <a:rPr lang="zh-CN" altLang="en-US" sz="2400">
                            <a:latin typeface="Cambria Math" panose="02040503050406030204" pitchFamily="18" charset="0"/>
                          </a:rPr>
                        </m:ctrlPr>
                      </m:sSubPr>
                      <m:e>
                        <m:r>
                          <a:rPr lang="zh-CN" altLang="en-US" sz="2400">
                            <a:latin typeface="Cambria Math" panose="02040503050406030204" pitchFamily="18" charset="0"/>
                          </a:rPr>
                          <m:t>⊕</m:t>
                        </m:r>
                        <m:r>
                          <a:rPr lang="en-US" sz="2400">
                            <a:latin typeface="Cambria Math" panose="02040503050406030204" pitchFamily="18" charset="0"/>
                          </a:rPr>
                          <m:t>𝐸</m:t>
                        </m:r>
                      </m:e>
                      <m:sub>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0</m:t>
                            </m:r>
                          </m:sub>
                        </m:sSub>
                      </m:sub>
                    </m:sSub>
                    <m:d>
                      <m:dPr>
                        <m:ctrlPr>
                          <a:rPr lang="en-US" sz="2400">
                            <a:latin typeface="Cambria Math" panose="02040503050406030204" pitchFamily="18" charset="0"/>
                          </a:rPr>
                        </m:ctrlPr>
                      </m:dPr>
                      <m:e>
                        <m:r>
                          <a:rPr lang="en-US" sz="2400">
                            <a:latin typeface="Cambria Math" panose="02040503050406030204" pitchFamily="18" charset="0"/>
                          </a:rPr>
                          <m:t>𝑥</m:t>
                        </m:r>
                        <m:r>
                          <a:rPr lang="zh-CN" alt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1</m:t>
                            </m:r>
                          </m:sub>
                        </m:sSub>
                      </m:e>
                    </m:d>
                  </m:oMath>
                </a14:m>
                <a:r>
                  <a:rPr lang="en-US" sz="2400" dirty="0"/>
                  <a:t> </a:t>
                </a:r>
                <a14:m>
                  <m:oMath xmlns:m="http://schemas.openxmlformats.org/officeDocument/2006/math">
                    <m:r>
                      <a:rPr lang="en-US" sz="2400">
                        <a:latin typeface="Cambria Math" panose="02040503050406030204" pitchFamily="18" charset="0"/>
                      </a:rPr>
                      <m:t>=</m:t>
                    </m:r>
                  </m:oMath>
                </a14:m>
                <a:r>
                  <a:rPr lang="en-US" sz="2400" dirty="0"/>
                  <a:t> </a:t>
                </a:r>
                <a14:m>
                  <m:oMath xmlns:m="http://schemas.openxmlformats.org/officeDocument/2006/math">
                    <m:sSub>
                      <m:sSubPr>
                        <m:ctrlPr>
                          <a:rPr lang="en-US" sz="2400">
                            <a:latin typeface="Cambria Math" panose="02040503050406030204" pitchFamily="18" charset="0"/>
                          </a:rPr>
                        </m:ctrlPr>
                      </m:sSubPr>
                      <m:e>
                        <m:r>
                          <a:rPr lang="en-US" sz="2400">
                            <a:latin typeface="Cambria Math" panose="02040503050406030204" pitchFamily="18" charset="0"/>
                          </a:rPr>
                          <m:t>𝐸</m:t>
                        </m:r>
                      </m:e>
                      <m:sub>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0</m:t>
                            </m:r>
                          </m:sub>
                        </m:sSub>
                      </m:sub>
                    </m:sSub>
                    <m:d>
                      <m:dPr>
                        <m:ctrlPr>
                          <a:rPr lang="en-US" sz="2400">
                            <a:latin typeface="Cambria Math" panose="02040503050406030204" pitchFamily="18" charset="0"/>
                          </a:rPr>
                        </m:ctrlPr>
                      </m:dPr>
                      <m:e>
                        <m:r>
                          <a:rPr lang="en-US" sz="2400">
                            <a:latin typeface="Cambria Math" panose="02040503050406030204" pitchFamily="18" charset="0"/>
                          </a:rPr>
                          <m:t>𝑥</m:t>
                        </m:r>
                      </m:e>
                    </m:d>
                  </m:oMath>
                </a14:m>
                <a:r>
                  <a:rPr lang="zh-CN" altLang="en-US" sz="2400" dirty="0"/>
                  <a:t> </a:t>
                </a:r>
                <a14:m>
                  <m:oMath xmlns:m="http://schemas.openxmlformats.org/officeDocument/2006/math">
                    <m:r>
                      <a:rPr lang="zh-CN" altLang="en-US" sz="2400">
                        <a:latin typeface="Cambria Math" panose="02040503050406030204" pitchFamily="18" charset="0"/>
                      </a:rPr>
                      <m:t>⊕</m:t>
                    </m:r>
                  </m:oMath>
                </a14:m>
                <a:r>
                  <a:rPr lang="en-US" sz="2400" dirty="0"/>
                  <a:t> </a:t>
                </a:r>
                <a14:m>
                  <m:oMath xmlns:m="http://schemas.openxmlformats.org/officeDocument/2006/math">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2</m:t>
                        </m:r>
                      </m:sub>
                    </m:sSub>
                  </m:oMath>
                </a14:m>
                <a:r>
                  <a:rPr lang="zh-CN" altLang="en-US" sz="2400" dirty="0"/>
                  <a:t> </a:t>
                </a:r>
                <a14:m>
                  <m:oMath xmlns:m="http://schemas.openxmlformats.org/officeDocument/2006/math">
                    <m:r>
                      <a:rPr lang="zh-CN" altLang="en-US" sz="2400">
                        <a:latin typeface="Cambria Math" panose="02040503050406030204" pitchFamily="18" charset="0"/>
                      </a:rPr>
                      <m:t>⊕</m:t>
                    </m:r>
                  </m:oMath>
                </a14:m>
                <a:r>
                  <a:rPr lang="en-US" sz="2400" dirty="0"/>
                  <a:t> </a:t>
                </a:r>
                <a14:m>
                  <m:oMath xmlns:m="http://schemas.openxmlformats.org/officeDocument/2006/math">
                    <m:sSub>
                      <m:sSubPr>
                        <m:ctrlPr>
                          <a:rPr lang="en-US" sz="2400">
                            <a:latin typeface="Cambria Math" panose="02040503050406030204" pitchFamily="18" charset="0"/>
                          </a:rPr>
                        </m:ctrlPr>
                      </m:sSubPr>
                      <m:e>
                        <m:r>
                          <a:rPr lang="en-US" sz="2400">
                            <a:latin typeface="Cambria Math" panose="02040503050406030204" pitchFamily="18" charset="0"/>
                          </a:rPr>
                          <m:t>𝐸</m:t>
                        </m:r>
                      </m:e>
                      <m:sub>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0</m:t>
                            </m:r>
                          </m:sub>
                        </m:sSub>
                      </m:sub>
                    </m:sSub>
                    <m:d>
                      <m:dPr>
                        <m:ctrlPr>
                          <a:rPr lang="en-US" sz="2400">
                            <a:latin typeface="Cambria Math" panose="02040503050406030204" pitchFamily="18" charset="0"/>
                          </a:rPr>
                        </m:ctrlPr>
                      </m:dPr>
                      <m:e>
                        <m:r>
                          <a:rPr lang="en-US" sz="2400">
                            <a:latin typeface="Cambria Math" panose="02040503050406030204" pitchFamily="18" charset="0"/>
                          </a:rPr>
                          <m:t>𝑥</m:t>
                        </m:r>
                        <m:r>
                          <a:rPr lang="zh-CN" alt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1</m:t>
                            </m:r>
                          </m:sub>
                        </m:sSub>
                      </m:e>
                    </m:d>
                  </m:oMath>
                </a14:m>
                <a:endParaRPr lang="en-US" sz="2400" dirty="0">
                  <a:latin typeface="Cambria Math" panose="02040503050406030204" pitchFamily="18" charset="0"/>
                </a:endParaRPr>
              </a:p>
              <a:p>
                <a14:m>
                  <m:oMath xmlns:m="http://schemas.openxmlformats.org/officeDocument/2006/math">
                    <m:r>
                      <a:rPr lang="en-US" sz="2400" i="1">
                        <a:latin typeface="Cambria Math" panose="02040503050406030204" pitchFamily="18" charset="0"/>
                      </a:rPr>
                      <m:t>𝑓</m:t>
                    </m:r>
                    <m:d>
                      <m:dPr>
                        <m:ctrlPr>
                          <a:rPr lang="en-US" sz="2400" i="1">
                            <a:latin typeface="Cambria Math" panose="02040503050406030204" pitchFamily="18" charset="0"/>
                          </a:rPr>
                        </m:ctrlPr>
                      </m:dPr>
                      <m:e>
                        <m:r>
                          <a:rPr lang="en-US" sz="2400" i="1">
                            <a:latin typeface="Cambria Math" panose="02040503050406030204" pitchFamily="18" charset="0"/>
                          </a:rPr>
                          <m:t>𝑥</m:t>
                        </m:r>
                      </m:e>
                    </m:d>
                    <m:r>
                      <a:rPr lang="en-US" sz="2400">
                        <a:latin typeface="Cambria Math" panose="02040503050406030204" pitchFamily="18" charset="0"/>
                      </a:rPr>
                      <m:t>=</m:t>
                    </m:r>
                  </m:oMath>
                </a14:m>
                <a:r>
                  <a:rPr lang="en-US" sz="2400" dirty="0"/>
                  <a:t> </a:t>
                </a:r>
                <a14:m>
                  <m:oMath xmlns:m="http://schemas.openxmlformats.org/officeDocument/2006/math">
                    <m:r>
                      <a:rPr lang="en-US" sz="2400" i="1">
                        <a:latin typeface="Cambria Math" panose="02040503050406030204" pitchFamily="18" charset="0"/>
                      </a:rPr>
                      <m:t>𝑓</m:t>
                    </m:r>
                    <m:d>
                      <m:dPr>
                        <m:ctrlPr>
                          <a:rPr lang="en-US" sz="2400" i="1">
                            <a:latin typeface="Cambria Math" panose="02040503050406030204" pitchFamily="18" charset="0"/>
                          </a:rPr>
                        </m:ctrlPr>
                      </m:dPr>
                      <m:e>
                        <m:r>
                          <a:rPr lang="en-US" sz="2400" i="1">
                            <a:latin typeface="Cambria Math" panose="02040503050406030204" pitchFamily="18" charset="0"/>
                          </a:rPr>
                          <m:t>𝑥</m:t>
                        </m:r>
                        <m:r>
                          <a:rPr lang="zh-CN" altLang="en-US" sz="2400">
                            <a:latin typeface="Cambria Math" panose="02040503050406030204" pitchFamily="18" charset="0"/>
                          </a:rPr>
                          <m:t>⊕</m:t>
                        </m:r>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1</m:t>
                            </m:r>
                          </m:sub>
                        </m:sSub>
                      </m:e>
                    </m:d>
                  </m:oMath>
                </a14:m>
                <a:endParaRPr lang="en-US" sz="2400" dirty="0"/>
              </a:p>
              <a:p>
                <a:endParaRPr lang="en-US" sz="2400" dirty="0">
                  <a:latin typeface="Cambria Math" panose="02040503050406030204" pitchFamily="18" charset="0"/>
                </a:endParaRPr>
              </a:p>
              <a:p>
                <a:r>
                  <a:rPr lang="en-US" sz="2400" dirty="0">
                    <a:latin typeface="Cambria Math" panose="02040503050406030204" pitchFamily="18" charset="0"/>
                  </a:rPr>
                  <a:t>Apply Simon’s algorithm to recover </a:t>
                </a:r>
                <a14:m>
                  <m:oMath xmlns:m="http://schemas.openxmlformats.org/officeDocument/2006/math">
                    <m:sSub>
                      <m:sSubPr>
                        <m:ctrlPr>
                          <a:rPr lang="en-US" sz="2400">
                            <a:latin typeface="Cambria Math" panose="02040503050406030204" pitchFamily="18" charset="0"/>
                          </a:rPr>
                        </m:ctrlPr>
                      </m:sSubPr>
                      <m:e>
                        <m:r>
                          <a:rPr lang="en-US" sz="2400">
                            <a:latin typeface="Cambria Math" panose="02040503050406030204" pitchFamily="18" charset="0"/>
                          </a:rPr>
                          <m:t>𝑘</m:t>
                        </m:r>
                      </m:e>
                      <m:sub>
                        <m:r>
                          <a:rPr lang="en-US" sz="2400">
                            <a:latin typeface="Cambria Math" panose="02040503050406030204" pitchFamily="18" charset="0"/>
                          </a:rPr>
                          <m:t>1</m:t>
                        </m:r>
                      </m:sub>
                    </m:sSub>
                  </m:oMath>
                </a14:m>
                <a:r>
                  <a:rPr lang="en-US" sz="2400" dirty="0">
                    <a:latin typeface="Cambria Math" panose="02040503050406030204" pitchFamily="18" charset="0"/>
                  </a:rPr>
                  <a:t> - </a:t>
                </a:r>
                <a14:m>
                  <m:oMath xmlns:m="http://schemas.openxmlformats.org/officeDocument/2006/math">
                    <m:r>
                      <m:rPr>
                        <m:sty m:val="p"/>
                      </m:rPr>
                      <a:rPr lang="el-GR" sz="2400" i="1" smtClean="0">
                        <a:latin typeface="Cambria Math" panose="02040503050406030204" pitchFamily="18" charset="0"/>
                        <a:ea typeface="Cambria Math" panose="02040503050406030204" pitchFamily="18" charset="0"/>
                      </a:rPr>
                      <m:t>Θ</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𝑛</m:t>
                    </m:r>
                    <m:r>
                      <a:rPr lang="en-US" sz="2400" b="0" i="1" smtClean="0">
                        <a:latin typeface="Cambria Math" panose="02040503050406030204" pitchFamily="18" charset="0"/>
                        <a:ea typeface="Cambria Math" panose="02040503050406030204" pitchFamily="18" charset="0"/>
                      </a:rPr>
                      <m:t>)</m:t>
                    </m:r>
                  </m:oMath>
                </a14:m>
                <a:endParaRPr lang="en-US" sz="2400" dirty="0">
                  <a:latin typeface="Cambria Math" panose="02040503050406030204" pitchFamily="18" charset="0"/>
                </a:endParaRPr>
              </a:p>
              <a:p>
                <a:endParaRPr lang="en-US" sz="2400" dirty="0">
                  <a:latin typeface="Cambria Math" panose="02040503050406030204" pitchFamily="18" charset="0"/>
                </a:endParaRPr>
              </a:p>
              <a:p>
                <a:endParaRPr lang="en-US" sz="2400" dirty="0">
                  <a:latin typeface="Cambria Math" panose="02040503050406030204" pitchFamily="18" charset="0"/>
                </a:endParaRPr>
              </a:p>
              <a:p>
                <a:endParaRPr lang="en-US" sz="2400" dirty="0">
                  <a:latin typeface="Cambria Math" panose="02040503050406030204" pitchFamily="18" charset="0"/>
                </a:endParaRPr>
              </a:p>
            </p:txBody>
          </p:sp>
        </mc:Choice>
        <mc:Fallback xmlns="">
          <p:sp>
            <p:nvSpPr>
              <p:cNvPr id="4" name="Content Placeholder 3">
                <a:extLst>
                  <a:ext uri="{FF2B5EF4-FFF2-40B4-BE49-F238E27FC236}">
                    <a16:creationId xmlns:a16="http://schemas.microsoft.com/office/drawing/2014/main" id="{52422E95-1087-4B1A-D5CC-5D538499F4B4}"/>
                  </a:ext>
                </a:extLst>
              </p:cNvPr>
              <p:cNvSpPr txBox="1">
                <a:spLocks noGrp="1" noRot="1" noChangeAspect="1" noMove="1" noResize="1" noEditPoints="1" noAdjustHandles="1" noChangeArrowheads="1" noChangeShapeType="1" noTextEdit="1"/>
              </p:cNvSpPr>
              <p:nvPr>
                <p:ph idx="1"/>
              </p:nvPr>
            </p:nvSpPr>
            <p:spPr>
              <a:xfrm>
                <a:off x="838200" y="1825625"/>
                <a:ext cx="10515600" cy="3709990"/>
              </a:xfrm>
              <a:prstGeom prst="rect">
                <a:avLst/>
              </a:prstGeom>
              <a:blipFill>
                <a:blip r:embed="rId2"/>
                <a:stretch>
                  <a:fillRect l="-844" t="-1706"/>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A9EAE829-A62C-685B-DBCC-C31663B58A5D}"/>
              </a:ext>
            </a:extLst>
          </p:cNvPr>
          <p:cNvPicPr>
            <a:picLocks noChangeAspect="1"/>
          </p:cNvPicPr>
          <p:nvPr/>
        </p:nvPicPr>
        <p:blipFill>
          <a:blip r:embed="rId3"/>
          <a:stretch>
            <a:fillRect/>
          </a:stretch>
        </p:blipFill>
        <p:spPr>
          <a:xfrm>
            <a:off x="958238" y="4454508"/>
            <a:ext cx="9898452" cy="1081107"/>
          </a:xfrm>
          <a:prstGeom prst="rect">
            <a:avLst/>
          </a:prstGeom>
        </p:spPr>
      </p:pic>
      <p:sp>
        <p:nvSpPr>
          <p:cNvPr id="3" name="Slide Number Placeholder 2">
            <a:extLst>
              <a:ext uri="{FF2B5EF4-FFF2-40B4-BE49-F238E27FC236}">
                <a16:creationId xmlns:a16="http://schemas.microsoft.com/office/drawing/2014/main" id="{C92E7D32-C8AE-7064-65A1-BF5C712CCC18}"/>
              </a:ext>
            </a:extLst>
          </p:cNvPr>
          <p:cNvSpPr>
            <a:spLocks noGrp="1"/>
          </p:cNvSpPr>
          <p:nvPr>
            <p:ph type="sldNum" sz="quarter" idx="12"/>
          </p:nvPr>
        </p:nvSpPr>
        <p:spPr/>
        <p:txBody>
          <a:bodyPr/>
          <a:lstStyle/>
          <a:p>
            <a:fld id="{29CA9D21-7259-944D-81B9-B1838266EDDF}" type="slidenum">
              <a:rPr lang="en-US" smtClean="0"/>
              <a:t>36</a:t>
            </a:fld>
            <a:endParaRPr lang="en-US"/>
          </a:p>
        </p:txBody>
      </p:sp>
    </p:spTree>
    <p:extLst>
      <p:ext uri="{BB962C8B-B14F-4D97-AF65-F5344CB8AC3E}">
        <p14:creationId xmlns:p14="http://schemas.microsoft.com/office/powerpoint/2010/main" val="9428666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AB5ED-F066-4F04-9222-09625188C9DC}"/>
              </a:ext>
            </a:extLst>
          </p:cNvPr>
          <p:cNvSpPr>
            <a:spLocks noGrp="1"/>
          </p:cNvSpPr>
          <p:nvPr>
            <p:ph type="title"/>
          </p:nvPr>
        </p:nvSpPr>
        <p:spPr/>
        <p:txBody>
          <a:bodyPr/>
          <a:lstStyle/>
          <a:p>
            <a:r>
              <a:rPr lang="en-US" dirty="0"/>
              <a:t>FX</a:t>
            </a:r>
            <a:r>
              <a:rPr lang="zh-CN" altLang="en-US" dirty="0"/>
              <a:t> </a:t>
            </a:r>
            <a:r>
              <a:rPr lang="en-US" dirty="0"/>
              <a:t>– Quantum </a:t>
            </a:r>
            <a:r>
              <a:rPr lang="en-US" dirty="0">
                <a:highlight>
                  <a:srgbClr val="FFFFFF"/>
                </a:highlight>
                <a:latin typeface="Arial" panose="020B0604020202020204" pitchFamily="34" charset="0"/>
              </a:rPr>
              <a:t>Attacks in Q1</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96ED84D-86F8-AACC-CCC7-1FB6F1533BE7}"/>
                  </a:ext>
                </a:extLst>
              </p:cNvPr>
              <p:cNvSpPr>
                <a:spLocks noGrp="1"/>
              </p:cNvSpPr>
              <p:nvPr>
                <p:ph idx="1"/>
              </p:nvPr>
            </p:nvSpPr>
            <p:spPr/>
            <p:txBody>
              <a:bodyPr/>
              <a:lstStyle/>
              <a:p>
                <a:r>
                  <a:rPr lang="en-US" dirty="0"/>
                  <a:t>Quantum Key Recovery attacks in Q1 – </a:t>
                </a:r>
                <a:r>
                  <a:rPr lang="en-US" dirty="0" err="1"/>
                  <a:t>Grover+BHT</a:t>
                </a:r>
                <a:endParaRPr lang="en-US" dirty="0"/>
              </a:p>
              <a:p>
                <a:r>
                  <a:rPr lang="en-US" dirty="0"/>
                  <a:t>(longer cipher key </a:t>
                </a:r>
                <a14:m>
                  <m:oMath xmlns:m="http://schemas.openxmlformats.org/officeDocument/2006/math">
                    <m:r>
                      <a:rPr lang="en-US" b="0" i="1" smtClean="0">
                        <a:latin typeface="Cambria Math" panose="02040503050406030204" pitchFamily="18" charset="0"/>
                      </a:rPr>
                      <m:t>𝑚</m:t>
                    </m:r>
                    <m:r>
                      <a:rPr lang="en-US" b="0" i="1" smtClean="0">
                        <a:latin typeface="Cambria Math" panose="02040503050406030204" pitchFamily="18" charset="0"/>
                      </a:rPr>
                      <m:t>&gt;2</m:t>
                    </m:r>
                    <m:r>
                      <a:rPr lang="en-US" b="0" i="1" smtClean="0">
                        <a:latin typeface="Cambria Math" panose="02040503050406030204" pitchFamily="18" charset="0"/>
                      </a:rPr>
                      <m:t>𝑛</m:t>
                    </m:r>
                  </m:oMath>
                </a14:m>
                <a:r>
                  <a:rPr lang="en-US" dirty="0"/>
                  <a:t>)</a:t>
                </a:r>
              </a:p>
              <a:p>
                <a:r>
                  <a:rPr lang="en-US" dirty="0"/>
                  <a:t>Use BHT (quantum collision finding) to find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𝑘</m:t>
                        </m:r>
                      </m:e>
                      <m:sub>
                        <m:r>
                          <a:rPr lang="en-US" b="0" i="1" smtClean="0">
                            <a:latin typeface="Cambria Math" panose="02040503050406030204" pitchFamily="18" charset="0"/>
                          </a:rPr>
                          <m:t>1</m:t>
                        </m:r>
                      </m:sub>
                    </m:sSub>
                  </m:oMath>
                </a14:m>
                <a:endParaRPr lang="en-US" dirty="0"/>
              </a:p>
              <a:p>
                <a:pPr lvl="1"/>
                <a:r>
                  <a:rPr lang="en-US" dirty="0"/>
                  <a:t> </a:t>
                </a:r>
                <a14:m>
                  <m:oMath xmlns:m="http://schemas.openxmlformats.org/officeDocument/2006/math">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2</m:t>
                        </m:r>
                      </m:e>
                      <m:sup>
                        <m:r>
                          <a:rPr lang="en-US" b="0" i="1" dirty="0" smtClean="0">
                            <a:latin typeface="Cambria Math" panose="02040503050406030204" pitchFamily="18" charset="0"/>
                          </a:rPr>
                          <m:t>𝑛</m:t>
                        </m:r>
                        <m:r>
                          <a:rPr lang="en-US" b="0" i="1" dirty="0" smtClean="0">
                            <a:latin typeface="Cambria Math" panose="02040503050406030204" pitchFamily="18" charset="0"/>
                          </a:rPr>
                          <m:t>/3</m:t>
                        </m:r>
                      </m:sup>
                    </m:sSup>
                  </m:oMath>
                </a14:m>
                <a:r>
                  <a:rPr lang="en-US" dirty="0"/>
                  <a:t> classical queries for a look-up table</a:t>
                </a:r>
              </a:p>
              <a:p>
                <a:pPr lvl="1"/>
                <a:r>
                  <a:rPr lang="en-US" dirty="0"/>
                  <a:t>Find a collision, i.e., </a:t>
                </a:r>
                <a14:m>
                  <m:oMath xmlns:m="http://schemas.openxmlformats.org/officeDocument/2006/math">
                    <m:sSub>
                      <m:sSubPr>
                        <m:ctrlPr>
                          <a:rPr lang="en-US">
                            <a:latin typeface="Cambria Math" panose="02040503050406030204" pitchFamily="18" charset="0"/>
                          </a:rPr>
                        </m:ctrlPr>
                      </m:sSubPr>
                      <m:e>
                        <m:r>
                          <m:rPr>
                            <m:sty m:val="p"/>
                          </m:rPr>
                          <a:rPr lang="en-US">
                            <a:latin typeface="Cambria Math" panose="02040503050406030204" pitchFamily="18" charset="0"/>
                          </a:rPr>
                          <m:t>FX</m:t>
                        </m:r>
                      </m:e>
                      <m:sub>
                        <m:r>
                          <a:rPr lang="en-US" b="0" i="1" smtClean="0">
                            <a:latin typeface="Cambria Math" panose="02040503050406030204" pitchFamily="18" charset="0"/>
                          </a:rPr>
                          <m:t>𝐾</m:t>
                        </m:r>
                      </m:sub>
                    </m:sSub>
                    <m:d>
                      <m:dPr>
                        <m:ctrlPr>
                          <a:rPr lang="en-US">
                            <a:latin typeface="Cambria Math" panose="02040503050406030204" pitchFamily="18" charset="0"/>
                          </a:rPr>
                        </m:ctrlPr>
                      </m:dPr>
                      <m:e>
                        <m:r>
                          <a:rPr lang="en-US">
                            <a:latin typeface="Cambria Math" panose="02040503050406030204" pitchFamily="18" charset="0"/>
                          </a:rPr>
                          <m:t>𝑥</m:t>
                        </m:r>
                      </m:e>
                    </m:d>
                    <m:r>
                      <a:rPr lang="zh-CN" altLang="en-US">
                        <a:latin typeface="Cambria Math" panose="02040503050406030204" pitchFamily="18" charset="0"/>
                      </a:rPr>
                      <m:t>⊕</m:t>
                    </m:r>
                    <m:sSub>
                      <m:sSubPr>
                        <m:ctrlPr>
                          <a:rPr lang="en-US">
                            <a:latin typeface="Cambria Math" panose="02040503050406030204" pitchFamily="18" charset="0"/>
                          </a:rPr>
                        </m:ctrlPr>
                      </m:sSubPr>
                      <m:e>
                        <m:r>
                          <m:rPr>
                            <m:sty m:val="p"/>
                          </m:rPr>
                          <a:rPr lang="en-US">
                            <a:latin typeface="Cambria Math" panose="02040503050406030204" pitchFamily="18" charset="0"/>
                          </a:rPr>
                          <m:t>FX</m:t>
                        </m:r>
                      </m:e>
                      <m:sub>
                        <m:r>
                          <a:rPr lang="en-US" i="1">
                            <a:latin typeface="Cambria Math" panose="02040503050406030204" pitchFamily="18" charset="0"/>
                          </a:rPr>
                          <m:t>𝐾</m:t>
                        </m:r>
                      </m:sub>
                    </m:sSub>
                    <m:d>
                      <m:dPr>
                        <m:ctrlPr>
                          <a:rPr lang="en-US">
                            <a:latin typeface="Cambria Math" panose="02040503050406030204" pitchFamily="18" charset="0"/>
                          </a:rPr>
                        </m:ctrlPr>
                      </m:dPr>
                      <m:e>
                        <m:r>
                          <a:rPr lang="en-US">
                            <a:latin typeface="Cambria Math" panose="02040503050406030204" pitchFamily="18" charset="0"/>
                          </a:rPr>
                          <m:t>𝑥</m:t>
                        </m:r>
                        <m:r>
                          <a:rPr lang="en-US" b="0" i="1" smtClean="0">
                            <a:latin typeface="Cambria Math" panose="02040503050406030204" pitchFamily="18" charset="0"/>
                          </a:rPr>
                          <m:t>′</m:t>
                        </m:r>
                      </m:e>
                    </m:d>
                    <m:r>
                      <a:rPr lang="en-US">
                        <a:latin typeface="Cambria Math" panose="02040503050406030204" pitchFamily="18" charset="0"/>
                      </a:rPr>
                      <m:t>=</m:t>
                    </m:r>
                    <m:sSub>
                      <m:sSubPr>
                        <m:ctrlPr>
                          <a:rPr lang="en-US">
                            <a:latin typeface="Cambria Math" panose="02040503050406030204" pitchFamily="18" charset="0"/>
                          </a:rPr>
                        </m:ctrlPr>
                      </m:sSubPr>
                      <m:e>
                        <m:r>
                          <a:rPr lang="en-US">
                            <a:latin typeface="Cambria Math" panose="02040503050406030204" pitchFamily="18" charset="0"/>
                          </a:rPr>
                          <m:t>𝐸</m:t>
                        </m:r>
                      </m:e>
                      <m:sub>
                        <m:sSub>
                          <m:sSubPr>
                            <m:ctrlPr>
                              <a:rPr lang="en-US">
                                <a:latin typeface="Cambria Math" panose="02040503050406030204" pitchFamily="18" charset="0"/>
                              </a:rPr>
                            </m:ctrlPr>
                          </m:sSubPr>
                          <m:e>
                            <m:r>
                              <a:rPr lang="en-US">
                                <a:latin typeface="Cambria Math" panose="02040503050406030204" pitchFamily="18" charset="0"/>
                              </a:rPr>
                              <m:t>𝑘</m:t>
                            </m:r>
                          </m:e>
                          <m:sub>
                            <m:r>
                              <a:rPr lang="en-US">
                                <a:latin typeface="Cambria Math" panose="02040503050406030204" pitchFamily="18" charset="0"/>
                              </a:rPr>
                              <m:t>0</m:t>
                            </m:r>
                          </m:sub>
                        </m:sSub>
                      </m:sub>
                    </m:sSub>
                    <m:d>
                      <m:dPr>
                        <m:ctrlPr>
                          <a:rPr lang="en-US" b="0" i="1" smtClean="0">
                            <a:latin typeface="Cambria Math" panose="02040503050406030204" pitchFamily="18" charset="0"/>
                          </a:rPr>
                        </m:ctrlPr>
                      </m:dPr>
                      <m:e>
                        <m:r>
                          <a:rPr lang="en-US" b="0" i="1" smtClean="0">
                            <a:latin typeface="Cambria Math" panose="02040503050406030204" pitchFamily="18" charset="0"/>
                          </a:rPr>
                          <m:t>𝑧</m:t>
                        </m:r>
                      </m:e>
                    </m:d>
                  </m:oMath>
                </a14:m>
                <a:r>
                  <a:rPr lang="zh-CN" altLang="en-US" dirty="0"/>
                  <a:t> </a:t>
                </a:r>
                <a14:m>
                  <m:oMath xmlns:m="http://schemas.openxmlformats.org/officeDocument/2006/math">
                    <m:r>
                      <a:rPr lang="zh-CN" altLang="en-US">
                        <a:latin typeface="Cambria Math" panose="02040503050406030204" pitchFamily="18" charset="0"/>
                      </a:rPr>
                      <m:t>⊕</m:t>
                    </m:r>
                    <m:sSub>
                      <m:sSubPr>
                        <m:ctrlPr>
                          <a:rPr lang="en-US">
                            <a:latin typeface="Cambria Math" panose="02040503050406030204" pitchFamily="18" charset="0"/>
                          </a:rPr>
                        </m:ctrlPr>
                      </m:sSubPr>
                      <m:e>
                        <m:r>
                          <a:rPr lang="en-US">
                            <a:latin typeface="Cambria Math" panose="02040503050406030204" pitchFamily="18" charset="0"/>
                          </a:rPr>
                          <m:t>𝐸</m:t>
                        </m:r>
                      </m:e>
                      <m:sub>
                        <m:sSub>
                          <m:sSubPr>
                            <m:ctrlPr>
                              <a:rPr lang="en-US">
                                <a:latin typeface="Cambria Math" panose="02040503050406030204" pitchFamily="18" charset="0"/>
                              </a:rPr>
                            </m:ctrlPr>
                          </m:sSubPr>
                          <m:e>
                            <m:r>
                              <a:rPr lang="en-US">
                                <a:latin typeface="Cambria Math" panose="02040503050406030204" pitchFamily="18" charset="0"/>
                              </a:rPr>
                              <m:t>𝑘</m:t>
                            </m:r>
                          </m:e>
                          <m:sub>
                            <m:r>
                              <a:rPr lang="en-US">
                                <a:latin typeface="Cambria Math" panose="02040503050406030204" pitchFamily="18" charset="0"/>
                              </a:rPr>
                              <m:t>0</m:t>
                            </m:r>
                          </m:sub>
                        </m:sSub>
                      </m:sub>
                    </m:sSub>
                    <m:d>
                      <m:dPr>
                        <m:ctrlPr>
                          <a:rPr lang="en-US" i="1">
                            <a:latin typeface="Cambria Math" panose="02040503050406030204" pitchFamily="18" charset="0"/>
                          </a:rPr>
                        </m:ctrlPr>
                      </m:dPr>
                      <m:e>
                        <m:r>
                          <a:rPr lang="en-US" i="1">
                            <a:latin typeface="Cambria Math" panose="02040503050406030204" pitchFamily="18" charset="0"/>
                          </a:rPr>
                          <m:t>𝑧</m:t>
                        </m:r>
                        <m:r>
                          <a:rPr lang="en-US" b="0" i="1" smtClean="0">
                            <a:latin typeface="Cambria Math" panose="02040503050406030204" pitchFamily="18" charset="0"/>
                          </a:rPr>
                          <m:t>′</m:t>
                        </m:r>
                      </m:e>
                    </m:d>
                  </m:oMath>
                </a14:m>
                <a:endParaRPr lang="en-US" dirty="0"/>
              </a:p>
              <a:p>
                <a:r>
                  <a:rPr lang="en-US" dirty="0"/>
                  <a:t>Use this a predicate (whether we can find one), then run Grover to find the cipher key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𝑘</m:t>
                        </m:r>
                      </m:e>
                      <m:sub>
                        <m:r>
                          <a:rPr lang="en-US" b="0" i="1" smtClean="0">
                            <a:latin typeface="Cambria Math" panose="02040503050406030204" pitchFamily="18" charset="0"/>
                          </a:rPr>
                          <m:t>0</m:t>
                        </m:r>
                      </m:sub>
                    </m:sSub>
                  </m:oMath>
                </a14:m>
                <a:endParaRPr lang="en-US" dirty="0"/>
              </a:p>
            </p:txBody>
          </p:sp>
        </mc:Choice>
        <mc:Fallback xmlns="">
          <p:sp>
            <p:nvSpPr>
              <p:cNvPr id="3" name="Content Placeholder 2">
                <a:extLst>
                  <a:ext uri="{FF2B5EF4-FFF2-40B4-BE49-F238E27FC236}">
                    <a16:creationId xmlns:a16="http://schemas.microsoft.com/office/drawing/2014/main" id="{296ED84D-86F8-AACC-CCC7-1FB6F1533BE7}"/>
                  </a:ext>
                </a:extLst>
              </p:cNvPr>
              <p:cNvSpPr>
                <a:spLocks noGrp="1" noRot="1" noChangeAspect="1" noMove="1" noResize="1" noEditPoints="1" noAdjustHandles="1" noChangeArrowheads="1" noChangeShapeType="1" noTextEdit="1"/>
              </p:cNvSpPr>
              <p:nvPr>
                <p:ph idx="1"/>
              </p:nvPr>
            </p:nvSpPr>
            <p:spPr>
              <a:blipFill>
                <a:blip r:embed="rId2"/>
                <a:stretch>
                  <a:fillRect l="-1086" t="-2326" r="-603"/>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E205530E-3B30-D9BD-024E-450B707427DF}"/>
              </a:ext>
            </a:extLst>
          </p:cNvPr>
          <p:cNvSpPr>
            <a:spLocks noGrp="1"/>
          </p:cNvSpPr>
          <p:nvPr>
            <p:ph type="sldNum" sz="quarter" idx="12"/>
          </p:nvPr>
        </p:nvSpPr>
        <p:spPr/>
        <p:txBody>
          <a:bodyPr/>
          <a:lstStyle/>
          <a:p>
            <a:fld id="{29CA9D21-7259-944D-81B9-B1838266EDDF}" type="slidenum">
              <a:rPr lang="en-US" smtClean="0"/>
              <a:t>37</a:t>
            </a:fld>
            <a:endParaRPr lang="en-US"/>
          </a:p>
        </p:txBody>
      </p:sp>
    </p:spTree>
    <p:extLst>
      <p:ext uri="{BB962C8B-B14F-4D97-AF65-F5344CB8AC3E}">
        <p14:creationId xmlns:p14="http://schemas.microsoft.com/office/powerpoint/2010/main" val="28961485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10A89-1018-5CB6-C4F6-F0BCBBE449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255711-F140-4686-EE8A-399486BFAE00}"/>
              </a:ext>
            </a:extLst>
          </p:cNvPr>
          <p:cNvSpPr>
            <a:spLocks noGrp="1"/>
          </p:cNvSpPr>
          <p:nvPr>
            <p:ph type="title"/>
          </p:nvPr>
        </p:nvSpPr>
        <p:spPr>
          <a:xfrm>
            <a:off x="482911" y="131857"/>
            <a:ext cx="10515600" cy="1325563"/>
          </a:xfrm>
        </p:spPr>
        <p:txBody>
          <a:bodyPr/>
          <a:lstStyle/>
          <a:p>
            <a:r>
              <a:rPr lang="en-US" dirty="0"/>
              <a:t>FX</a:t>
            </a:r>
            <a:r>
              <a:rPr lang="zh-CN" altLang="en-US" dirty="0"/>
              <a:t> </a:t>
            </a:r>
            <a:r>
              <a:rPr lang="en-US" dirty="0"/>
              <a:t>– Quantum </a:t>
            </a:r>
            <a:r>
              <a:rPr lang="en-US" dirty="0">
                <a:highlight>
                  <a:srgbClr val="FFFFFF"/>
                </a:highlight>
                <a:latin typeface="Arial" panose="020B0604020202020204" pitchFamily="34" charset="0"/>
              </a:rPr>
              <a:t>A</a:t>
            </a:r>
            <a:r>
              <a:rPr lang="en-US" b="0" i="0" dirty="0">
                <a:effectLst/>
                <a:highlight>
                  <a:srgbClr val="FFFFFF"/>
                </a:highlight>
                <a:latin typeface="Arial" panose="020B0604020202020204" pitchFamily="34" charset="0"/>
              </a:rPr>
              <a:t>ttacks in Q1</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6189ED1-07F1-A5D6-2212-215E46D8401F}"/>
                  </a:ext>
                </a:extLst>
              </p:cNvPr>
              <p:cNvSpPr>
                <a:spLocks noGrp="1"/>
              </p:cNvSpPr>
              <p:nvPr>
                <p:ph idx="1"/>
              </p:nvPr>
            </p:nvSpPr>
            <p:spPr>
              <a:xfrm>
                <a:off x="558720" y="1266730"/>
                <a:ext cx="10515600" cy="5810798"/>
              </a:xfrm>
            </p:spPr>
            <p:txBody>
              <a:bodyPr/>
              <a:lstStyle/>
              <a:p>
                <a:r>
                  <a:rPr lang="en-US" dirty="0"/>
                  <a:t>Quantum Key Recovery attacks in Q1 Offline-Simon [</a:t>
                </a:r>
                <a:r>
                  <a:rPr lang="en-US" altLang="zh-CN" dirty="0">
                    <a:solidFill>
                      <a:srgbClr val="0000FF"/>
                    </a:solidFill>
                  </a:rPr>
                  <a:t>BHNP+19</a:t>
                </a:r>
                <a:r>
                  <a:rPr lang="en-US" dirty="0"/>
                  <a:t>]</a:t>
                </a:r>
              </a:p>
              <a:p>
                <a:r>
                  <a:rPr lang="en-US" dirty="0"/>
                  <a:t>(shorter cipher key </a:t>
                </a:r>
                <a14:m>
                  <m:oMath xmlns:m="http://schemas.openxmlformats.org/officeDocument/2006/math">
                    <m:r>
                      <a:rPr lang="en-US" i="1">
                        <a:latin typeface="Cambria Math" panose="02040503050406030204" pitchFamily="18" charset="0"/>
                      </a:rPr>
                      <m:t>𝑚</m:t>
                    </m:r>
                    <m:r>
                      <a:rPr lang="en-US" i="1" smtClean="0">
                        <a:latin typeface="Cambria Math" panose="02040503050406030204" pitchFamily="18" charset="0"/>
                        <a:ea typeface="Cambria Math" panose="02040503050406030204" pitchFamily="18" charset="0"/>
                      </a:rPr>
                      <m:t>≤</m:t>
                    </m:r>
                    <m:r>
                      <a:rPr lang="en-US" i="1">
                        <a:latin typeface="Cambria Math" panose="02040503050406030204" pitchFamily="18" charset="0"/>
                      </a:rPr>
                      <m:t>2</m:t>
                    </m:r>
                    <m:r>
                      <a:rPr lang="en-US" i="1">
                        <a:latin typeface="Cambria Math" panose="02040503050406030204" pitchFamily="18" charset="0"/>
                      </a:rPr>
                      <m:t>𝑛</m:t>
                    </m:r>
                  </m:oMath>
                </a14:m>
                <a:r>
                  <a:rPr lang="en-US" dirty="0"/>
                  <a:t>)</a:t>
                </a:r>
              </a:p>
            </p:txBody>
          </p:sp>
        </mc:Choice>
        <mc:Fallback xmlns="">
          <p:sp>
            <p:nvSpPr>
              <p:cNvPr id="3" name="Content Placeholder 2">
                <a:extLst>
                  <a:ext uri="{FF2B5EF4-FFF2-40B4-BE49-F238E27FC236}">
                    <a16:creationId xmlns:a16="http://schemas.microsoft.com/office/drawing/2014/main" id="{D6189ED1-07F1-A5D6-2212-215E46D8401F}"/>
                  </a:ext>
                </a:extLst>
              </p:cNvPr>
              <p:cNvSpPr>
                <a:spLocks noGrp="1" noRot="1" noChangeAspect="1" noMove="1" noResize="1" noEditPoints="1" noAdjustHandles="1" noChangeArrowheads="1" noChangeShapeType="1" noTextEdit="1"/>
              </p:cNvSpPr>
              <p:nvPr>
                <p:ph idx="1"/>
              </p:nvPr>
            </p:nvSpPr>
            <p:spPr>
              <a:xfrm>
                <a:off x="558720" y="1266730"/>
                <a:ext cx="10515600" cy="5810798"/>
              </a:xfrm>
              <a:blipFill>
                <a:blip r:embed="rId3"/>
                <a:stretch>
                  <a:fillRect l="-1086" t="-1743"/>
                </a:stretch>
              </a:blipFill>
            </p:spPr>
            <p:txBody>
              <a:bodyPr/>
              <a:lstStyle/>
              <a:p>
                <a:r>
                  <a:rPr lang="en-US">
                    <a:noFill/>
                  </a:rPr>
                  <a:t> </a:t>
                </a:r>
              </a:p>
            </p:txBody>
          </p:sp>
        </mc:Fallback>
      </mc:AlternateContent>
      <p:grpSp>
        <p:nvGrpSpPr>
          <p:cNvPr id="91" name="Group 90">
            <a:extLst>
              <a:ext uri="{FF2B5EF4-FFF2-40B4-BE49-F238E27FC236}">
                <a16:creationId xmlns:a16="http://schemas.microsoft.com/office/drawing/2014/main" id="{1CEBDD97-7562-C785-1952-7DA1F7360AE3}"/>
              </a:ext>
            </a:extLst>
          </p:cNvPr>
          <p:cNvGrpSpPr/>
          <p:nvPr/>
        </p:nvGrpSpPr>
        <p:grpSpPr>
          <a:xfrm>
            <a:off x="507721" y="2379098"/>
            <a:ext cx="7262778" cy="3776751"/>
            <a:chOff x="1797139" y="2461445"/>
            <a:chExt cx="7262778" cy="3776751"/>
          </a:xfrm>
        </p:grpSpPr>
        <p:grpSp>
          <p:nvGrpSpPr>
            <p:cNvPr id="83" name="Group 82">
              <a:extLst>
                <a:ext uri="{FF2B5EF4-FFF2-40B4-BE49-F238E27FC236}">
                  <a16:creationId xmlns:a16="http://schemas.microsoft.com/office/drawing/2014/main" id="{CA51393F-130B-94A5-B1BA-990B1ADD0970}"/>
                </a:ext>
              </a:extLst>
            </p:cNvPr>
            <p:cNvGrpSpPr/>
            <p:nvPr/>
          </p:nvGrpSpPr>
          <p:grpSpPr>
            <a:xfrm>
              <a:off x="1797139" y="2461445"/>
              <a:ext cx="7262778" cy="3776751"/>
              <a:chOff x="1460808" y="1447563"/>
              <a:chExt cx="7977482" cy="4460776"/>
            </a:xfrm>
          </p:grpSpPr>
          <p:sp>
            <p:nvSpPr>
              <p:cNvPr id="5" name="Oval 4">
                <a:extLst>
                  <a:ext uri="{FF2B5EF4-FFF2-40B4-BE49-F238E27FC236}">
                    <a16:creationId xmlns:a16="http://schemas.microsoft.com/office/drawing/2014/main" id="{BBE02B9C-3316-44F4-662E-C3EE9A155F03}"/>
                  </a:ext>
                </a:extLst>
              </p:cNvPr>
              <p:cNvSpPr/>
              <p:nvPr/>
            </p:nvSpPr>
            <p:spPr>
              <a:xfrm>
                <a:off x="3037360" y="3520526"/>
                <a:ext cx="462455" cy="462237"/>
              </a:xfrm>
              <a:prstGeom prst="ellipse">
                <a:avLst/>
              </a:prstGeom>
              <a:no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n w="0">
                    <a:solidFill>
                      <a:sysClr val="windowText" lastClr="000000"/>
                    </a:solidFill>
                  </a:ln>
                  <a:solidFill>
                    <a:schemeClr val="tx1"/>
                  </a:solidFill>
                  <a:effectLst>
                    <a:outerShdw blurRad="38100" dist="19050" dir="2700000" algn="tl" rotWithShape="0">
                      <a:schemeClr val="dk1">
                        <a:alpha val="40000"/>
                      </a:schemeClr>
                    </a:outerShdw>
                  </a:effectLst>
                </a:endParaRPr>
              </a:p>
            </p:txBody>
          </p:sp>
          <p:cxnSp>
            <p:nvCxnSpPr>
              <p:cNvPr id="7" name="Straight Connector 6">
                <a:extLst>
                  <a:ext uri="{FF2B5EF4-FFF2-40B4-BE49-F238E27FC236}">
                    <a16:creationId xmlns:a16="http://schemas.microsoft.com/office/drawing/2014/main" id="{D03900F7-FE3F-274F-5CFA-4555660ADD89}"/>
                  </a:ext>
                </a:extLst>
              </p:cNvPr>
              <p:cNvCxnSpPr>
                <a:cxnSpLocks/>
                <a:endCxn id="5" idx="6"/>
              </p:cNvCxnSpPr>
              <p:nvPr/>
            </p:nvCxnSpPr>
            <p:spPr>
              <a:xfrm>
                <a:off x="1460808" y="3751645"/>
                <a:ext cx="2039007" cy="0"/>
              </a:xfrm>
              <a:prstGeom prst="line">
                <a:avLst/>
              </a:prstGeom>
            </p:spPr>
            <p:style>
              <a:lnRef idx="2">
                <a:schemeClr val="dk1"/>
              </a:lnRef>
              <a:fillRef idx="0">
                <a:schemeClr val="dk1"/>
              </a:fillRef>
              <a:effectRef idx="1">
                <a:schemeClr val="dk1"/>
              </a:effectRef>
              <a:fontRef idx="minor">
                <a:schemeClr val="tx1"/>
              </a:fontRef>
            </p:style>
          </p:cxnSp>
          <p:cxnSp>
            <p:nvCxnSpPr>
              <p:cNvPr id="9" name="Straight Connector 8">
                <a:extLst>
                  <a:ext uri="{FF2B5EF4-FFF2-40B4-BE49-F238E27FC236}">
                    <a16:creationId xmlns:a16="http://schemas.microsoft.com/office/drawing/2014/main" id="{66967300-0244-F853-39E8-3EB47DB198D7}"/>
                  </a:ext>
                </a:extLst>
              </p:cNvPr>
              <p:cNvCxnSpPr>
                <a:stCxn id="5" idx="0"/>
                <a:endCxn id="5" idx="4"/>
              </p:cNvCxnSpPr>
              <p:nvPr/>
            </p:nvCxnSpPr>
            <p:spPr>
              <a:xfrm>
                <a:off x="3268588" y="3520526"/>
                <a:ext cx="0" cy="462237"/>
              </a:xfrm>
              <a:prstGeom prst="line">
                <a:avLst/>
              </a:prstGeom>
            </p:spPr>
            <p:style>
              <a:lnRef idx="2">
                <a:schemeClr val="dk1"/>
              </a:lnRef>
              <a:fillRef idx="0">
                <a:schemeClr val="dk1"/>
              </a:fillRef>
              <a:effectRef idx="1">
                <a:schemeClr val="dk1"/>
              </a:effectRef>
              <a:fontRef idx="minor">
                <a:schemeClr val="tx1"/>
              </a:fontRef>
            </p:style>
          </p:cxnSp>
          <p:sp>
            <p:nvSpPr>
              <p:cNvPr id="12" name="Oval 11">
                <a:extLst>
                  <a:ext uri="{FF2B5EF4-FFF2-40B4-BE49-F238E27FC236}">
                    <a16:creationId xmlns:a16="http://schemas.microsoft.com/office/drawing/2014/main" id="{0EE37FF9-FD7F-81BA-6D2E-C95E3EC27DE6}"/>
                  </a:ext>
                </a:extLst>
              </p:cNvPr>
              <p:cNvSpPr/>
              <p:nvPr/>
            </p:nvSpPr>
            <p:spPr>
              <a:xfrm>
                <a:off x="3053253" y="4171020"/>
                <a:ext cx="462455" cy="462237"/>
              </a:xfrm>
              <a:prstGeom prst="ellipse">
                <a:avLst/>
              </a:prstGeom>
              <a:no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n w="0">
                    <a:solidFill>
                      <a:sysClr val="windowText" lastClr="000000"/>
                    </a:solidFill>
                  </a:ln>
                  <a:solidFill>
                    <a:schemeClr val="tx1"/>
                  </a:solidFill>
                  <a:effectLst>
                    <a:outerShdw blurRad="38100" dist="19050" dir="2700000" algn="tl" rotWithShape="0">
                      <a:schemeClr val="dk1">
                        <a:alpha val="40000"/>
                      </a:schemeClr>
                    </a:outerShdw>
                  </a:effectLst>
                </a:endParaRPr>
              </a:p>
            </p:txBody>
          </p:sp>
          <p:cxnSp>
            <p:nvCxnSpPr>
              <p:cNvPr id="13" name="Straight Connector 12">
                <a:extLst>
                  <a:ext uri="{FF2B5EF4-FFF2-40B4-BE49-F238E27FC236}">
                    <a16:creationId xmlns:a16="http://schemas.microsoft.com/office/drawing/2014/main" id="{BAC502CF-4E77-46F5-33BB-073DB3FB3D09}"/>
                  </a:ext>
                </a:extLst>
              </p:cNvPr>
              <p:cNvCxnSpPr>
                <a:cxnSpLocks/>
              </p:cNvCxnSpPr>
              <p:nvPr/>
            </p:nvCxnSpPr>
            <p:spPr>
              <a:xfrm>
                <a:off x="1502915" y="4402139"/>
                <a:ext cx="2039007" cy="0"/>
              </a:xfrm>
              <a:prstGeom prst="line">
                <a:avLst/>
              </a:prstGeom>
            </p:spPr>
            <p:style>
              <a:lnRef idx="2">
                <a:schemeClr val="dk1"/>
              </a:lnRef>
              <a:fillRef idx="0">
                <a:schemeClr val="dk1"/>
              </a:fillRef>
              <a:effectRef idx="1">
                <a:schemeClr val="dk1"/>
              </a:effectRef>
              <a:fontRef idx="minor">
                <a:schemeClr val="tx1"/>
              </a:fontRef>
            </p:style>
          </p:cxnSp>
          <p:cxnSp>
            <p:nvCxnSpPr>
              <p:cNvPr id="14" name="Straight Connector 13">
                <a:extLst>
                  <a:ext uri="{FF2B5EF4-FFF2-40B4-BE49-F238E27FC236}">
                    <a16:creationId xmlns:a16="http://schemas.microsoft.com/office/drawing/2014/main" id="{54354EE8-2226-E4BA-E2CA-C8984B6D8C72}"/>
                  </a:ext>
                </a:extLst>
              </p:cNvPr>
              <p:cNvCxnSpPr>
                <a:stCxn id="12" idx="0"/>
                <a:endCxn id="12" idx="4"/>
              </p:cNvCxnSpPr>
              <p:nvPr/>
            </p:nvCxnSpPr>
            <p:spPr>
              <a:xfrm>
                <a:off x="3284481" y="4171020"/>
                <a:ext cx="0" cy="462237"/>
              </a:xfrm>
              <a:prstGeom prst="line">
                <a:avLst/>
              </a:prstGeom>
            </p:spPr>
            <p:style>
              <a:lnRef idx="2">
                <a:schemeClr val="dk1"/>
              </a:lnRef>
              <a:fillRef idx="0">
                <a:schemeClr val="dk1"/>
              </a:fillRef>
              <a:effectRef idx="1">
                <a:schemeClr val="dk1"/>
              </a:effectRef>
              <a:fontRef idx="minor">
                <a:schemeClr val="tx1"/>
              </a:fontRef>
            </p:style>
          </p:cxnSp>
          <p:cxnSp>
            <p:nvCxnSpPr>
              <p:cNvPr id="18" name="Straight Arrow Connector 17">
                <a:extLst>
                  <a:ext uri="{FF2B5EF4-FFF2-40B4-BE49-F238E27FC236}">
                    <a16:creationId xmlns:a16="http://schemas.microsoft.com/office/drawing/2014/main" id="{454FAE67-5C7B-320F-BB1E-0634F35C4DC0}"/>
                  </a:ext>
                </a:extLst>
              </p:cNvPr>
              <p:cNvCxnSpPr>
                <a:stCxn id="5" idx="6"/>
              </p:cNvCxnSpPr>
              <p:nvPr/>
            </p:nvCxnSpPr>
            <p:spPr>
              <a:xfrm>
                <a:off x="3499815" y="3751645"/>
                <a:ext cx="1376855" cy="10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1" name="Straight Arrow Connector 20">
                <a:extLst>
                  <a:ext uri="{FF2B5EF4-FFF2-40B4-BE49-F238E27FC236}">
                    <a16:creationId xmlns:a16="http://schemas.microsoft.com/office/drawing/2014/main" id="{C72AA424-C172-3C2A-4D5C-352827709412}"/>
                  </a:ext>
                </a:extLst>
              </p:cNvPr>
              <p:cNvCxnSpPr>
                <a:cxnSpLocks/>
                <a:endCxn id="5" idx="0"/>
              </p:cNvCxnSpPr>
              <p:nvPr/>
            </p:nvCxnSpPr>
            <p:spPr>
              <a:xfrm>
                <a:off x="3268587" y="3077521"/>
                <a:ext cx="1" cy="44300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196702AB-4336-B021-B30A-C4423A7D29A4}"/>
                      </a:ext>
                    </a:extLst>
                  </p:cNvPr>
                  <p:cNvSpPr txBox="1"/>
                  <p:nvPr/>
                </p:nvSpPr>
                <p:spPr>
                  <a:xfrm>
                    <a:off x="2674880" y="2482405"/>
                    <a:ext cx="1219200" cy="517638"/>
                  </a:xfrm>
                  <a:prstGeom prst="rect">
                    <a:avLst/>
                  </a:prstGeom>
                  <a:noFill/>
                </p:spPr>
                <p:txBody>
                  <a:bodyPr wrap="square" rtlCol="0">
                    <a:spAutoFit/>
                  </a:bodyPr>
                  <a:lstStyle/>
                  <a:p>
                    <a:pPr/>
                    <a14:m>
                      <m:oMathPara xmlns:m="http://schemas.openxmlformats.org/officeDocument/2006/math">
                        <m:oMath>
                          <m:sSubSup>
                            <m:sSubSupPr>
                              <m:ctrlPr>
                                <a:rPr lang="en-US" b="0" i="1" smtClean="0">
                                  <a:highlight>
                                    <a:srgbClr val="FFFFFF"/>
                                  </a:highlight>
                                  <a:latin typeface="Cambria Math" panose="02040503050406030204" pitchFamily="18" charset="0"/>
                                </a:rPr>
                              </m:ctrlPr>
                            </m:sSubSupPr>
                            <m:e>
                              <m:r>
                                <a:rPr lang="en-US" b="0" i="1" smtClean="0">
                                  <a:highlight>
                                    <a:srgbClr val="FFFFFF"/>
                                  </a:highlight>
                                  <a:latin typeface="Cambria Math" panose="02040503050406030204" pitchFamily="18" charset="0"/>
                                </a:rPr>
                                <m:t>𝑘</m:t>
                              </m:r>
                            </m:e>
                            <m:sub>
                              <m:r>
                                <a:rPr lang="en-US" b="0" i="1" smtClean="0">
                                  <a:highlight>
                                    <a:srgbClr val="FFFFFF"/>
                                  </a:highlight>
                                  <a:latin typeface="Cambria Math" panose="02040503050406030204" pitchFamily="18" charset="0"/>
                                </a:rPr>
                                <m:t>1</m:t>
                              </m:r>
                            </m:sub>
                            <m:sup>
                              <m:r>
                                <a:rPr lang="en-US" b="0" i="1" smtClean="0">
                                  <a:highlight>
                                    <a:srgbClr val="FFFFFF"/>
                                  </a:highlight>
                                  <a:latin typeface="Cambria Math" panose="02040503050406030204" pitchFamily="18" charset="0"/>
                                </a:rPr>
                                <m:t>(2)</m:t>
                              </m:r>
                            </m:sup>
                          </m:sSubSup>
                        </m:oMath>
                      </m:oMathPara>
                    </a14:m>
                    <a:endParaRPr lang="en-US" dirty="0"/>
                  </a:p>
                </p:txBody>
              </p:sp>
            </mc:Choice>
            <mc:Fallback xmlns="">
              <p:sp>
                <p:nvSpPr>
                  <p:cNvPr id="23" name="TextBox 22">
                    <a:extLst>
                      <a:ext uri="{FF2B5EF4-FFF2-40B4-BE49-F238E27FC236}">
                        <a16:creationId xmlns:a16="http://schemas.microsoft.com/office/drawing/2014/main" id="{196702AB-4336-B021-B30A-C4423A7D29A4}"/>
                      </a:ext>
                    </a:extLst>
                  </p:cNvPr>
                  <p:cNvSpPr txBox="1">
                    <a:spLocks noRot="1" noChangeAspect="1" noMove="1" noResize="1" noEditPoints="1" noAdjustHandles="1" noChangeArrowheads="1" noChangeShapeType="1" noTextEdit="1"/>
                  </p:cNvSpPr>
                  <p:nvPr/>
                </p:nvSpPr>
                <p:spPr>
                  <a:xfrm>
                    <a:off x="2674880" y="2482405"/>
                    <a:ext cx="1219200" cy="517638"/>
                  </a:xfrm>
                  <a:prstGeom prst="rect">
                    <a:avLst/>
                  </a:prstGeom>
                  <a:blipFill>
                    <a:blip r:embed="rId4"/>
                    <a:stretch>
                      <a:fillRect b="-5714"/>
                    </a:stretch>
                  </a:blipFill>
                </p:spPr>
                <p:txBody>
                  <a:bodyPr/>
                  <a:lstStyle/>
                  <a:p>
                    <a:r>
                      <a:rPr lang="en-US">
                        <a:noFill/>
                      </a:rPr>
                      <a:t> </a:t>
                    </a:r>
                  </a:p>
                </p:txBody>
              </p:sp>
            </mc:Fallback>
          </mc:AlternateContent>
          <p:cxnSp>
            <p:nvCxnSpPr>
              <p:cNvPr id="24" name="Straight Arrow Connector 23">
                <a:extLst>
                  <a:ext uri="{FF2B5EF4-FFF2-40B4-BE49-F238E27FC236}">
                    <a16:creationId xmlns:a16="http://schemas.microsoft.com/office/drawing/2014/main" id="{051861B2-87CF-57AD-1D63-5816063B84D1}"/>
                  </a:ext>
                </a:extLst>
              </p:cNvPr>
              <p:cNvCxnSpPr/>
              <p:nvPr/>
            </p:nvCxnSpPr>
            <p:spPr>
              <a:xfrm>
                <a:off x="3541922" y="4402139"/>
                <a:ext cx="1376855" cy="10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5" name="Straight Arrow Connector 24">
                <a:extLst>
                  <a:ext uri="{FF2B5EF4-FFF2-40B4-BE49-F238E27FC236}">
                    <a16:creationId xmlns:a16="http://schemas.microsoft.com/office/drawing/2014/main" id="{DE617AA7-6A84-B535-4F6A-FEF02D2665ED}"/>
                  </a:ext>
                </a:extLst>
              </p:cNvPr>
              <p:cNvCxnSpPr>
                <a:cxnSpLocks/>
                <a:endCxn id="12" idx="4"/>
              </p:cNvCxnSpPr>
              <p:nvPr/>
            </p:nvCxnSpPr>
            <p:spPr>
              <a:xfrm flipV="1">
                <a:off x="3284480" y="4633257"/>
                <a:ext cx="1" cy="64200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ED8330FF-40B1-F7CD-3DB4-E25E9DD41121}"/>
                      </a:ext>
                    </a:extLst>
                  </p:cNvPr>
                  <p:cNvSpPr txBox="1"/>
                  <p:nvPr/>
                </p:nvSpPr>
                <p:spPr>
                  <a:xfrm>
                    <a:off x="2779984" y="5390701"/>
                    <a:ext cx="1219200" cy="517638"/>
                  </a:xfrm>
                  <a:prstGeom prst="rect">
                    <a:avLst/>
                  </a:prstGeom>
                  <a:noFill/>
                </p:spPr>
                <p:txBody>
                  <a:bodyPr wrap="square" rtlCol="0">
                    <a:spAutoFit/>
                  </a:bodyPr>
                  <a:lstStyle/>
                  <a:p>
                    <a:pPr/>
                    <a14:m>
                      <m:oMathPara xmlns:m="http://schemas.openxmlformats.org/officeDocument/2006/math">
                        <m:oMath>
                          <m:sSubSup>
                            <m:sSubSupPr>
                              <m:ctrlPr>
                                <a:rPr lang="en-US" i="1">
                                  <a:highlight>
                                    <a:srgbClr val="FFFFFF"/>
                                  </a:highlight>
                                  <a:latin typeface="Cambria Math" panose="02040503050406030204" pitchFamily="18" charset="0"/>
                                </a:rPr>
                              </m:ctrlPr>
                            </m:sSubSupPr>
                            <m:e>
                              <m:r>
                                <a:rPr lang="en-US" i="1">
                                  <a:highlight>
                                    <a:srgbClr val="FFFFFF"/>
                                  </a:highlight>
                                  <a:latin typeface="Cambria Math" panose="02040503050406030204" pitchFamily="18" charset="0"/>
                                </a:rPr>
                                <m:t>𝑘</m:t>
                              </m:r>
                            </m:e>
                            <m:sub>
                              <m:r>
                                <a:rPr lang="en-US" i="1">
                                  <a:highlight>
                                    <a:srgbClr val="FFFFFF"/>
                                  </a:highlight>
                                  <a:latin typeface="Cambria Math" panose="02040503050406030204" pitchFamily="18" charset="0"/>
                                </a:rPr>
                                <m:t>1</m:t>
                              </m:r>
                            </m:sub>
                            <m:sup>
                              <m:r>
                                <a:rPr lang="en-US" i="1">
                                  <a:highlight>
                                    <a:srgbClr val="FFFFFF"/>
                                  </a:highlight>
                                  <a:latin typeface="Cambria Math" panose="02040503050406030204" pitchFamily="18" charset="0"/>
                                </a:rPr>
                                <m:t>(</m:t>
                              </m:r>
                              <m:r>
                                <a:rPr lang="en-US" b="0" i="1" smtClean="0">
                                  <a:highlight>
                                    <a:srgbClr val="FFFFFF"/>
                                  </a:highlight>
                                  <a:latin typeface="Cambria Math" panose="02040503050406030204" pitchFamily="18" charset="0"/>
                                </a:rPr>
                                <m:t>1</m:t>
                              </m:r>
                              <m:r>
                                <a:rPr lang="en-US" i="1">
                                  <a:highlight>
                                    <a:srgbClr val="FFFFFF"/>
                                  </a:highlight>
                                  <a:latin typeface="Cambria Math" panose="02040503050406030204" pitchFamily="18" charset="0"/>
                                </a:rPr>
                                <m:t>)</m:t>
                              </m:r>
                            </m:sup>
                          </m:sSubSup>
                        </m:oMath>
                      </m:oMathPara>
                    </a14:m>
                    <a:endParaRPr lang="en-US" dirty="0"/>
                  </a:p>
                </p:txBody>
              </p:sp>
            </mc:Choice>
            <mc:Fallback xmlns="">
              <p:sp>
                <p:nvSpPr>
                  <p:cNvPr id="31" name="TextBox 30">
                    <a:extLst>
                      <a:ext uri="{FF2B5EF4-FFF2-40B4-BE49-F238E27FC236}">
                        <a16:creationId xmlns:a16="http://schemas.microsoft.com/office/drawing/2014/main" id="{ED8330FF-40B1-F7CD-3DB4-E25E9DD41121}"/>
                      </a:ext>
                    </a:extLst>
                  </p:cNvPr>
                  <p:cNvSpPr txBox="1">
                    <a:spLocks noRot="1" noChangeAspect="1" noMove="1" noResize="1" noEditPoints="1" noAdjustHandles="1" noChangeArrowheads="1" noChangeShapeType="1" noTextEdit="1"/>
                  </p:cNvSpPr>
                  <p:nvPr/>
                </p:nvSpPr>
                <p:spPr>
                  <a:xfrm>
                    <a:off x="2779984" y="5390701"/>
                    <a:ext cx="1219200" cy="517638"/>
                  </a:xfrm>
                  <a:prstGeom prst="rect">
                    <a:avLst/>
                  </a:prstGeom>
                  <a:blipFill>
                    <a:blip r:embed="rId5"/>
                    <a:stretch>
                      <a:fillRect b="-2857"/>
                    </a:stretch>
                  </a:blipFill>
                </p:spPr>
                <p:txBody>
                  <a:bodyPr/>
                  <a:lstStyle/>
                  <a:p>
                    <a:r>
                      <a:rPr lang="en-US">
                        <a:noFill/>
                      </a:rPr>
                      <a:t> </a:t>
                    </a:r>
                  </a:p>
                </p:txBody>
              </p:sp>
            </mc:Fallback>
          </mc:AlternateContent>
          <p:sp>
            <p:nvSpPr>
              <p:cNvPr id="32" name="Rectangle 31">
                <a:extLst>
                  <a:ext uri="{FF2B5EF4-FFF2-40B4-BE49-F238E27FC236}">
                    <a16:creationId xmlns:a16="http://schemas.microsoft.com/office/drawing/2014/main" id="{6235941C-A453-E683-B9F8-F6785BC76461}"/>
                  </a:ext>
                </a:extLst>
              </p:cNvPr>
              <p:cNvSpPr/>
              <p:nvPr/>
            </p:nvSpPr>
            <p:spPr>
              <a:xfrm>
                <a:off x="4960883" y="3342182"/>
                <a:ext cx="1376833" cy="1324268"/>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33" name="Straight Arrow Connector 32">
                <a:extLst>
                  <a:ext uri="{FF2B5EF4-FFF2-40B4-BE49-F238E27FC236}">
                    <a16:creationId xmlns:a16="http://schemas.microsoft.com/office/drawing/2014/main" id="{95C32913-02C3-7E23-EC20-B86A77762A9C}"/>
                  </a:ext>
                </a:extLst>
              </p:cNvPr>
              <p:cNvCxnSpPr>
                <a:cxnSpLocks/>
                <a:endCxn id="32" idx="0"/>
              </p:cNvCxnSpPr>
              <p:nvPr/>
            </p:nvCxnSpPr>
            <p:spPr>
              <a:xfrm>
                <a:off x="5649300" y="2537772"/>
                <a:ext cx="0" cy="80441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246FEA60-FE2B-89ED-F211-AA396B39A556}"/>
                      </a:ext>
                    </a:extLst>
                  </p:cNvPr>
                  <p:cNvSpPr txBox="1"/>
                  <p:nvPr/>
                </p:nvSpPr>
                <p:spPr>
                  <a:xfrm flipH="1">
                    <a:off x="5505980" y="2174341"/>
                    <a:ext cx="310052" cy="327168"/>
                  </a:xfrm>
                  <a:prstGeom prst="rect">
                    <a:avLst/>
                  </a:prstGeom>
                  <a:noFill/>
                </p:spPr>
                <p:txBody>
                  <a:bodyPr wrap="square" lIns="0" tIns="0" rIns="0" bIns="0" rtlCol="0">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𝑘</m:t>
                              </m:r>
                            </m:e>
                            <m:sub>
                              <m:r>
                                <a:rPr lang="en-US" b="0" i="1" smtClean="0">
                                  <a:latin typeface="Cambria Math" panose="02040503050406030204" pitchFamily="18" charset="0"/>
                                </a:rPr>
                                <m:t>0</m:t>
                              </m:r>
                            </m:sub>
                          </m:sSub>
                        </m:oMath>
                      </m:oMathPara>
                    </a14:m>
                    <a:endParaRPr lang="en-US" dirty="0"/>
                  </a:p>
                </p:txBody>
              </p:sp>
            </mc:Choice>
            <mc:Fallback xmlns="">
              <p:sp>
                <p:nvSpPr>
                  <p:cNvPr id="36" name="TextBox 35">
                    <a:extLst>
                      <a:ext uri="{FF2B5EF4-FFF2-40B4-BE49-F238E27FC236}">
                        <a16:creationId xmlns:a16="http://schemas.microsoft.com/office/drawing/2014/main" id="{246FEA60-FE2B-89ED-F211-AA396B39A556}"/>
                      </a:ext>
                    </a:extLst>
                  </p:cNvPr>
                  <p:cNvSpPr txBox="1">
                    <a:spLocks noRot="1" noChangeAspect="1" noMove="1" noResize="1" noEditPoints="1" noAdjustHandles="1" noChangeArrowheads="1" noChangeShapeType="1" noTextEdit="1"/>
                  </p:cNvSpPr>
                  <p:nvPr/>
                </p:nvSpPr>
                <p:spPr>
                  <a:xfrm flipH="1">
                    <a:off x="5505980" y="2174341"/>
                    <a:ext cx="310052" cy="327168"/>
                  </a:xfrm>
                  <a:prstGeom prst="rect">
                    <a:avLst/>
                  </a:prstGeom>
                  <a:blipFill>
                    <a:blip r:embed="rId6"/>
                    <a:stretch>
                      <a:fillRect l="-20833" r="-4167"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792F0C47-8652-ECB8-2744-EB1375C68964}"/>
                      </a:ext>
                    </a:extLst>
                  </p:cNvPr>
                  <p:cNvSpPr txBox="1"/>
                  <p:nvPr/>
                </p:nvSpPr>
                <p:spPr>
                  <a:xfrm>
                    <a:off x="5247282" y="3819650"/>
                    <a:ext cx="804035" cy="369332"/>
                  </a:xfrm>
                  <a:prstGeom prst="rect">
                    <a:avLst/>
                  </a:prstGeom>
                  <a:noFill/>
                </p:spPr>
                <p:txBody>
                  <a:bodyPr wrap="square" lIns="0" tIns="0" rIns="0" bIns="0" rtlCol="0">
                    <a:spAutoFit/>
                  </a:bodyPr>
                  <a:lstStyle/>
                  <a:p>
                    <a:pPr/>
                    <a14:m>
                      <m:oMathPara xmlns:m="http://schemas.openxmlformats.org/officeDocument/2006/math">
                        <m:oMath>
                          <m:r>
                            <a:rPr lang="en-US" sz="2400" b="0" i="1" smtClean="0">
                              <a:latin typeface="Cambria Math" panose="02040503050406030204" pitchFamily="18" charset="0"/>
                            </a:rPr>
                            <m:t>𝐸</m:t>
                          </m:r>
                        </m:oMath>
                      </m:oMathPara>
                    </a14:m>
                    <a:endParaRPr lang="en-US" sz="2400" dirty="0"/>
                  </a:p>
                </p:txBody>
              </p:sp>
            </mc:Choice>
            <mc:Fallback xmlns="">
              <p:sp>
                <p:nvSpPr>
                  <p:cNvPr id="37" name="TextBox 36">
                    <a:extLst>
                      <a:ext uri="{FF2B5EF4-FFF2-40B4-BE49-F238E27FC236}">
                        <a16:creationId xmlns:a16="http://schemas.microsoft.com/office/drawing/2014/main" id="{2BED6A41-93A0-433D-FC28-51DD495B0F35}"/>
                      </a:ext>
                    </a:extLst>
                  </p:cNvPr>
                  <p:cNvSpPr txBox="1">
                    <a:spLocks noRot="1" noChangeAspect="1" noMove="1" noResize="1" noEditPoints="1" noAdjustHandles="1" noChangeArrowheads="1" noChangeShapeType="1" noTextEdit="1"/>
                  </p:cNvSpPr>
                  <p:nvPr/>
                </p:nvSpPr>
                <p:spPr>
                  <a:xfrm>
                    <a:off x="5247282" y="3819650"/>
                    <a:ext cx="804035" cy="369332"/>
                  </a:xfrm>
                  <a:prstGeom prst="rect">
                    <a:avLst/>
                  </a:prstGeom>
                  <a:blipFill>
                    <a:blip r:embed="rId7"/>
                    <a:stretch>
                      <a:fillRect b="-24000"/>
                    </a:stretch>
                  </a:blipFill>
                </p:spPr>
                <p:txBody>
                  <a:bodyPr/>
                  <a:lstStyle/>
                  <a:p>
                    <a:r>
                      <a:rPr lang="en-US">
                        <a:noFill/>
                      </a:rPr>
                      <a:t> </a:t>
                    </a:r>
                  </a:p>
                </p:txBody>
              </p:sp>
            </mc:Fallback>
          </mc:AlternateContent>
          <p:cxnSp>
            <p:nvCxnSpPr>
              <p:cNvPr id="39" name="Straight Arrow Connector 38">
                <a:extLst>
                  <a:ext uri="{FF2B5EF4-FFF2-40B4-BE49-F238E27FC236}">
                    <a16:creationId xmlns:a16="http://schemas.microsoft.com/office/drawing/2014/main" id="{506290C7-04DA-D22A-901A-360DD7555F27}"/>
                  </a:ext>
                </a:extLst>
              </p:cNvPr>
              <p:cNvCxnSpPr>
                <a:cxnSpLocks/>
                <a:stCxn id="32" idx="3"/>
              </p:cNvCxnSpPr>
              <p:nvPr/>
            </p:nvCxnSpPr>
            <p:spPr>
              <a:xfrm>
                <a:off x="6337716" y="4004316"/>
                <a:ext cx="3100574"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41" name="Oval 40">
                <a:extLst>
                  <a:ext uri="{FF2B5EF4-FFF2-40B4-BE49-F238E27FC236}">
                    <a16:creationId xmlns:a16="http://schemas.microsoft.com/office/drawing/2014/main" id="{CDEA743B-457B-DAE5-C917-BD8C91613204}"/>
                  </a:ext>
                </a:extLst>
              </p:cNvPr>
              <p:cNvSpPr/>
              <p:nvPr/>
            </p:nvSpPr>
            <p:spPr>
              <a:xfrm>
                <a:off x="7074258" y="3750903"/>
                <a:ext cx="462455" cy="462237"/>
              </a:xfrm>
              <a:prstGeom prst="ellipse">
                <a:avLst/>
              </a:prstGeom>
              <a:no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n w="0">
                    <a:solidFill>
                      <a:sysClr val="windowText" lastClr="000000"/>
                    </a:solidFill>
                  </a:ln>
                  <a:solidFill>
                    <a:schemeClr val="tx1"/>
                  </a:solidFill>
                  <a:effectLst>
                    <a:outerShdw blurRad="38100" dist="19050" dir="2700000" algn="tl" rotWithShape="0">
                      <a:schemeClr val="dk1">
                        <a:alpha val="40000"/>
                      </a:schemeClr>
                    </a:outerShdw>
                  </a:effectLst>
                </a:endParaRPr>
              </a:p>
            </p:txBody>
          </p:sp>
          <p:cxnSp>
            <p:nvCxnSpPr>
              <p:cNvPr id="43" name="Straight Connector 42">
                <a:extLst>
                  <a:ext uri="{FF2B5EF4-FFF2-40B4-BE49-F238E27FC236}">
                    <a16:creationId xmlns:a16="http://schemas.microsoft.com/office/drawing/2014/main" id="{2977B88C-882B-DF78-610A-CDF58FA24847}"/>
                  </a:ext>
                </a:extLst>
              </p:cNvPr>
              <p:cNvCxnSpPr>
                <a:stCxn id="41" idx="0"/>
                <a:endCxn id="41" idx="4"/>
              </p:cNvCxnSpPr>
              <p:nvPr/>
            </p:nvCxnSpPr>
            <p:spPr>
              <a:xfrm>
                <a:off x="7305486" y="3750903"/>
                <a:ext cx="0" cy="462237"/>
              </a:xfrm>
              <a:prstGeom prst="line">
                <a:avLst/>
              </a:prstGeom>
            </p:spPr>
            <p:style>
              <a:lnRef idx="2">
                <a:schemeClr val="dk1"/>
              </a:lnRef>
              <a:fillRef idx="0">
                <a:schemeClr val="dk1"/>
              </a:fillRef>
              <a:effectRef idx="1">
                <a:schemeClr val="dk1"/>
              </a:effectRef>
              <a:fontRef idx="minor">
                <a:schemeClr val="tx1"/>
              </a:fontRef>
            </p:style>
          </p:cxnSp>
          <p:cxnSp>
            <p:nvCxnSpPr>
              <p:cNvPr id="44" name="Straight Arrow Connector 43">
                <a:extLst>
                  <a:ext uri="{FF2B5EF4-FFF2-40B4-BE49-F238E27FC236}">
                    <a16:creationId xmlns:a16="http://schemas.microsoft.com/office/drawing/2014/main" id="{33BD6FD5-9CEB-4B8E-13BD-BCACBE80086E}"/>
                  </a:ext>
                </a:extLst>
              </p:cNvPr>
              <p:cNvCxnSpPr>
                <a:cxnSpLocks/>
              </p:cNvCxnSpPr>
              <p:nvPr/>
            </p:nvCxnSpPr>
            <p:spPr>
              <a:xfrm>
                <a:off x="7305485" y="3130793"/>
                <a:ext cx="0" cy="62011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288F9D5E-8A66-24DB-47C2-E23844D28943}"/>
                      </a:ext>
                    </a:extLst>
                  </p:cNvPr>
                  <p:cNvSpPr txBox="1"/>
                  <p:nvPr/>
                </p:nvSpPr>
                <p:spPr>
                  <a:xfrm>
                    <a:off x="6926651" y="2765360"/>
                    <a:ext cx="757666" cy="327168"/>
                  </a:xfrm>
                  <a:prstGeom prst="rect">
                    <a:avLst/>
                  </a:prstGeom>
                  <a:noFill/>
                </p:spPr>
                <p:txBody>
                  <a:bodyPr wrap="square" lIns="0" tIns="0" rIns="0" bIns="0" rtlCol="0">
                    <a:spAutoFit/>
                  </a:bodyPr>
                  <a:lstStyle/>
                  <a:p>
                    <a:pPr/>
                    <a14:m>
                      <m:oMathPara xmlns:m="http://schemas.openxmlformats.org/officeDocument/2006/math">
                        <m:oMath>
                          <m:sSub>
                            <m:sSubPr>
                              <m:ctrlPr>
                                <a:rPr lang="en-US" i="1">
                                  <a:highlight>
                                    <a:srgbClr val="FFFFFF"/>
                                  </a:highlight>
                                  <a:latin typeface="Cambria Math" panose="02040503050406030204" pitchFamily="18" charset="0"/>
                                </a:rPr>
                              </m:ctrlPr>
                            </m:sSubPr>
                            <m:e>
                              <m:r>
                                <a:rPr lang="en-US" i="1">
                                  <a:highlight>
                                    <a:srgbClr val="FFFFFF"/>
                                  </a:highlight>
                                  <a:latin typeface="Cambria Math" panose="02040503050406030204" pitchFamily="18" charset="0"/>
                                </a:rPr>
                                <m:t>𝑘</m:t>
                              </m:r>
                            </m:e>
                            <m:sub>
                              <m:r>
                                <a:rPr lang="en-US" b="0" i="1" smtClean="0">
                                  <a:highlight>
                                    <a:srgbClr val="FFFFFF"/>
                                  </a:highlight>
                                  <a:latin typeface="Cambria Math" panose="02040503050406030204" pitchFamily="18" charset="0"/>
                                </a:rPr>
                                <m:t>2</m:t>
                              </m:r>
                            </m:sub>
                          </m:sSub>
                        </m:oMath>
                      </m:oMathPara>
                    </a14:m>
                    <a:endParaRPr lang="en-US" dirty="0"/>
                  </a:p>
                </p:txBody>
              </p:sp>
            </mc:Choice>
            <mc:Fallback xmlns="">
              <p:sp>
                <p:nvSpPr>
                  <p:cNvPr id="45" name="TextBox 44">
                    <a:extLst>
                      <a:ext uri="{FF2B5EF4-FFF2-40B4-BE49-F238E27FC236}">
                        <a16:creationId xmlns:a16="http://schemas.microsoft.com/office/drawing/2014/main" id="{288F9D5E-8A66-24DB-47C2-E23844D28943}"/>
                      </a:ext>
                    </a:extLst>
                  </p:cNvPr>
                  <p:cNvSpPr txBox="1">
                    <a:spLocks noRot="1" noChangeAspect="1" noMove="1" noResize="1" noEditPoints="1" noAdjustHandles="1" noChangeArrowheads="1" noChangeShapeType="1" noTextEdit="1"/>
                  </p:cNvSpPr>
                  <p:nvPr/>
                </p:nvSpPr>
                <p:spPr>
                  <a:xfrm>
                    <a:off x="6926651" y="2765360"/>
                    <a:ext cx="757666" cy="327168"/>
                  </a:xfrm>
                  <a:prstGeom prst="rect">
                    <a:avLst/>
                  </a:prstGeom>
                  <a:blipFill>
                    <a:blip r:embed="rId8"/>
                    <a:stretch>
                      <a:fillRect b="-8696"/>
                    </a:stretch>
                  </a:blipFill>
                </p:spPr>
                <p:txBody>
                  <a:bodyPr/>
                  <a:lstStyle/>
                  <a:p>
                    <a:r>
                      <a:rPr lang="en-US">
                        <a:noFill/>
                      </a:rPr>
                      <a:t> </a:t>
                    </a:r>
                  </a:p>
                </p:txBody>
              </p:sp>
            </mc:Fallback>
          </mc:AlternateContent>
          <p:cxnSp>
            <p:nvCxnSpPr>
              <p:cNvPr id="47" name="Elbow Connector 46">
                <a:extLst>
                  <a:ext uri="{FF2B5EF4-FFF2-40B4-BE49-F238E27FC236}">
                    <a16:creationId xmlns:a16="http://schemas.microsoft.com/office/drawing/2014/main" id="{26CEDDF0-D661-D10B-BEBC-A0FE2F3CF67C}"/>
                  </a:ext>
                </a:extLst>
              </p:cNvPr>
              <p:cNvCxnSpPr>
                <a:cxnSpLocks/>
              </p:cNvCxnSpPr>
              <p:nvPr/>
            </p:nvCxnSpPr>
            <p:spPr>
              <a:xfrm rot="10800000" flipV="1">
                <a:off x="3268587" y="1711562"/>
                <a:ext cx="3289867" cy="684430"/>
              </a:xfrm>
              <a:prstGeom prst="bentConnector3">
                <a:avLst>
                  <a:gd name="adj1" fmla="val 100158"/>
                </a:avLst>
              </a:prstGeom>
              <a:ln>
                <a:solidFill>
                  <a:schemeClr val="bg1">
                    <a:lumMod val="50000"/>
                  </a:schemeClr>
                </a:solidFill>
                <a:prstDash val="dash"/>
                <a:tailEnd type="triangle"/>
              </a:ln>
            </p:spPr>
            <p:style>
              <a:lnRef idx="2">
                <a:schemeClr val="dk1"/>
              </a:lnRef>
              <a:fillRef idx="0">
                <a:schemeClr val="dk1"/>
              </a:fillRef>
              <a:effectRef idx="1">
                <a:schemeClr val="dk1"/>
              </a:effectRef>
              <a:fontRef idx="minor">
                <a:schemeClr val="tx1"/>
              </a:fontRef>
            </p:style>
          </p:cxnSp>
          <p:sp>
            <p:nvSpPr>
              <p:cNvPr id="58" name="Rectangle 57">
                <a:extLst>
                  <a:ext uri="{FF2B5EF4-FFF2-40B4-BE49-F238E27FC236}">
                    <a16:creationId xmlns:a16="http://schemas.microsoft.com/office/drawing/2014/main" id="{CDED54FF-32E0-1807-8CE7-D1CEFBD766F6}"/>
                  </a:ext>
                </a:extLst>
              </p:cNvPr>
              <p:cNvSpPr/>
              <p:nvPr/>
            </p:nvSpPr>
            <p:spPr>
              <a:xfrm>
                <a:off x="6558454" y="1447563"/>
                <a:ext cx="2538253" cy="502878"/>
              </a:xfrm>
              <a:prstGeom prst="rect">
                <a:avLst/>
              </a:prstGeom>
              <a:ln>
                <a:solidFill>
                  <a:schemeClr val="bg1">
                    <a:lumMod val="50000"/>
                  </a:schemeClr>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Grover search space</a:t>
                </a:r>
              </a:p>
            </p:txBody>
          </p:sp>
          <p:cxnSp>
            <p:nvCxnSpPr>
              <p:cNvPr id="67" name="Elbow Connector 66">
                <a:extLst>
                  <a:ext uri="{FF2B5EF4-FFF2-40B4-BE49-F238E27FC236}">
                    <a16:creationId xmlns:a16="http://schemas.microsoft.com/office/drawing/2014/main" id="{E708FDBF-06B1-428B-482E-A59BCDCC8604}"/>
                  </a:ext>
                </a:extLst>
              </p:cNvPr>
              <p:cNvCxnSpPr>
                <a:cxnSpLocks/>
                <a:stCxn id="58" idx="2"/>
                <a:endCxn id="36" idx="1"/>
              </p:cNvCxnSpPr>
              <p:nvPr/>
            </p:nvCxnSpPr>
            <p:spPr>
              <a:xfrm rot="5400000">
                <a:off x="6628064" y="1138409"/>
                <a:ext cx="387484" cy="2011549"/>
              </a:xfrm>
              <a:prstGeom prst="bentConnector2">
                <a:avLst/>
              </a:prstGeom>
              <a:ln>
                <a:solidFill>
                  <a:schemeClr val="bg1">
                    <a:lumMod val="50000"/>
                  </a:schemeClr>
                </a:solidFill>
                <a:prstDash val="dash"/>
                <a:tailEnd type="triangle"/>
              </a:ln>
            </p:spPr>
            <p:style>
              <a:lnRef idx="2">
                <a:schemeClr val="dk1"/>
              </a:lnRef>
              <a:fillRef idx="0">
                <a:schemeClr val="dk1"/>
              </a:fillRef>
              <a:effectRef idx="1">
                <a:schemeClr val="dk1"/>
              </a:effectRef>
              <a:fontRef idx="minor">
                <a:schemeClr val="tx1"/>
              </a:fontRef>
            </p:style>
          </p:cxnSp>
          <p:sp>
            <p:nvSpPr>
              <p:cNvPr id="73" name="Rectangle 72">
                <a:extLst>
                  <a:ext uri="{FF2B5EF4-FFF2-40B4-BE49-F238E27FC236}">
                    <a16:creationId xmlns:a16="http://schemas.microsoft.com/office/drawing/2014/main" id="{5F978CFA-E46B-3BF1-2AE2-BB829087AB1A}"/>
                  </a:ext>
                </a:extLst>
              </p:cNvPr>
              <p:cNvSpPr/>
              <p:nvPr/>
            </p:nvSpPr>
            <p:spPr>
              <a:xfrm>
                <a:off x="6193218" y="5390701"/>
                <a:ext cx="2966547" cy="462222"/>
              </a:xfrm>
              <a:prstGeom prst="rect">
                <a:avLst/>
              </a:prstGeom>
              <a:ln>
                <a:solidFill>
                  <a:schemeClr val="bg1">
                    <a:lumMod val="50000"/>
                  </a:schemeClr>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Apply Simon’s algorithm</a:t>
                </a:r>
              </a:p>
            </p:txBody>
          </p:sp>
          <p:cxnSp>
            <p:nvCxnSpPr>
              <p:cNvPr id="78" name="Straight Arrow Connector 77">
                <a:extLst>
                  <a:ext uri="{FF2B5EF4-FFF2-40B4-BE49-F238E27FC236}">
                    <a16:creationId xmlns:a16="http://schemas.microsoft.com/office/drawing/2014/main" id="{E8E7EC29-0395-18D7-32BA-F76BFFC0F3D2}"/>
                  </a:ext>
                </a:extLst>
              </p:cNvPr>
              <p:cNvCxnSpPr>
                <a:cxnSpLocks/>
                <a:stCxn id="73" idx="1"/>
                <a:endCxn id="31" idx="3"/>
              </p:cNvCxnSpPr>
              <p:nvPr/>
            </p:nvCxnSpPr>
            <p:spPr>
              <a:xfrm flipH="1">
                <a:off x="3999185" y="5621812"/>
                <a:ext cx="2194034" cy="27708"/>
              </a:xfrm>
              <a:prstGeom prst="straightConnector1">
                <a:avLst/>
              </a:prstGeom>
              <a:ln>
                <a:solidFill>
                  <a:schemeClr val="bg1">
                    <a:lumMod val="50000"/>
                  </a:schemeClr>
                </a:solidFill>
                <a:prstDash val="dash"/>
                <a:tailEnd type="triangle"/>
              </a:ln>
            </p:spPr>
            <p:style>
              <a:lnRef idx="2">
                <a:schemeClr val="dk1"/>
              </a:lnRef>
              <a:fillRef idx="0">
                <a:schemeClr val="dk1"/>
              </a:fillRef>
              <a:effectRef idx="1">
                <a:schemeClr val="dk1"/>
              </a:effectRef>
              <a:fontRef idx="minor">
                <a:schemeClr val="tx1"/>
              </a:fontRef>
            </p:style>
          </p:cxnSp>
        </p:grpSp>
        <p:cxnSp>
          <p:nvCxnSpPr>
            <p:cNvPr id="85" name="Straight Connector 84">
              <a:extLst>
                <a:ext uri="{FF2B5EF4-FFF2-40B4-BE49-F238E27FC236}">
                  <a16:creationId xmlns:a16="http://schemas.microsoft.com/office/drawing/2014/main" id="{FF13A6D3-8206-A7ED-67F8-A59902A34863}"/>
                </a:ext>
              </a:extLst>
            </p:cNvPr>
            <p:cNvCxnSpPr/>
            <p:nvPr/>
          </p:nvCxnSpPr>
          <p:spPr>
            <a:xfrm flipV="1">
              <a:off x="2217093" y="4284958"/>
              <a:ext cx="252248" cy="253255"/>
            </a:xfrm>
            <a:prstGeom prst="line">
              <a:avLst/>
            </a:prstGeom>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86" name="TextBox 85">
                  <a:extLst>
                    <a:ext uri="{FF2B5EF4-FFF2-40B4-BE49-F238E27FC236}">
                      <a16:creationId xmlns:a16="http://schemas.microsoft.com/office/drawing/2014/main" id="{D98E1B52-878E-87F4-C92B-7A0E4D70DE70}"/>
                    </a:ext>
                  </a:extLst>
                </p:cNvPr>
                <p:cNvSpPr txBox="1"/>
                <p:nvPr/>
              </p:nvSpPr>
              <p:spPr>
                <a:xfrm>
                  <a:off x="1902276" y="3904614"/>
                  <a:ext cx="1054290" cy="369332"/>
                </a:xfrm>
                <a:prstGeom prst="rect">
                  <a:avLst/>
                </a:prstGeom>
                <a:noFill/>
              </p:spPr>
              <p:txBody>
                <a:bodyPr wrap="square" rtlCol="0">
                  <a:spAutoFit/>
                </a:bodyPr>
                <a:lstStyle/>
                <a:p>
                  <a:pPr/>
                  <a14:m>
                    <m:oMathPara xmlns:m="http://schemas.openxmlformats.org/officeDocument/2006/math">
                      <m:oMath>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𝑢</m:t>
                        </m:r>
                      </m:oMath>
                    </m:oMathPara>
                  </a14:m>
                  <a:endParaRPr lang="en-US" dirty="0"/>
                </a:p>
              </p:txBody>
            </p:sp>
          </mc:Choice>
          <mc:Fallback xmlns="">
            <p:sp>
              <p:nvSpPr>
                <p:cNvPr id="86" name="TextBox 85">
                  <a:extLst>
                    <a:ext uri="{FF2B5EF4-FFF2-40B4-BE49-F238E27FC236}">
                      <a16:creationId xmlns:a16="http://schemas.microsoft.com/office/drawing/2014/main" id="{532F0BD9-05C0-F92C-F480-A94908142E83}"/>
                    </a:ext>
                  </a:extLst>
                </p:cNvPr>
                <p:cNvSpPr txBox="1">
                  <a:spLocks noRot="1" noChangeAspect="1" noMove="1" noResize="1" noEditPoints="1" noAdjustHandles="1" noChangeArrowheads="1" noChangeShapeType="1" noTextEdit="1"/>
                </p:cNvSpPr>
                <p:nvPr/>
              </p:nvSpPr>
              <p:spPr>
                <a:xfrm>
                  <a:off x="1902276" y="3904614"/>
                  <a:ext cx="1054290" cy="36933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7" name="TextBox 86">
                  <a:extLst>
                    <a:ext uri="{FF2B5EF4-FFF2-40B4-BE49-F238E27FC236}">
                      <a16:creationId xmlns:a16="http://schemas.microsoft.com/office/drawing/2014/main" id="{5D5A1800-E239-0570-EC0F-60FA36552FF6}"/>
                    </a:ext>
                  </a:extLst>
                </p:cNvPr>
                <p:cNvSpPr txBox="1"/>
                <p:nvPr/>
              </p:nvSpPr>
              <p:spPr>
                <a:xfrm>
                  <a:off x="1837659" y="5097436"/>
                  <a:ext cx="1054290" cy="369332"/>
                </a:xfrm>
                <a:prstGeom prst="rect">
                  <a:avLst/>
                </a:prstGeom>
                <a:noFill/>
              </p:spPr>
              <p:txBody>
                <a:bodyPr wrap="square" rtlCol="0">
                  <a:spAutoFit/>
                </a:bodyPr>
                <a:lstStyle/>
                <a:p>
                  <a:pPr/>
                  <a14:m>
                    <m:oMathPara xmlns:m="http://schemas.openxmlformats.org/officeDocument/2006/math">
                      <m:oMath>
                        <m:r>
                          <a:rPr lang="en-US" b="0" i="1" smtClean="0">
                            <a:latin typeface="Cambria Math" panose="02040503050406030204" pitchFamily="18" charset="0"/>
                          </a:rPr>
                          <m:t>𝑢</m:t>
                        </m:r>
                      </m:oMath>
                    </m:oMathPara>
                  </a14:m>
                  <a:endParaRPr lang="en-US" dirty="0"/>
                </a:p>
              </p:txBody>
            </p:sp>
          </mc:Choice>
          <mc:Fallback xmlns="">
            <p:sp>
              <p:nvSpPr>
                <p:cNvPr id="87" name="TextBox 86">
                  <a:extLst>
                    <a:ext uri="{FF2B5EF4-FFF2-40B4-BE49-F238E27FC236}">
                      <a16:creationId xmlns:a16="http://schemas.microsoft.com/office/drawing/2014/main" id="{5222A2E3-E5C5-4E81-2336-329895BB15A6}"/>
                    </a:ext>
                  </a:extLst>
                </p:cNvPr>
                <p:cNvSpPr txBox="1">
                  <a:spLocks noRot="1" noChangeAspect="1" noMove="1" noResize="1" noEditPoints="1" noAdjustHandles="1" noChangeArrowheads="1" noChangeShapeType="1" noTextEdit="1"/>
                </p:cNvSpPr>
                <p:nvPr/>
              </p:nvSpPr>
              <p:spPr>
                <a:xfrm>
                  <a:off x="1837659" y="5097436"/>
                  <a:ext cx="1054290" cy="369332"/>
                </a:xfrm>
                <a:prstGeom prst="rect">
                  <a:avLst/>
                </a:prstGeom>
                <a:blipFill>
                  <a:blip r:embed="rId10"/>
                  <a:stretch>
                    <a:fillRect/>
                  </a:stretch>
                </a:blipFill>
              </p:spPr>
              <p:txBody>
                <a:bodyPr/>
                <a:lstStyle/>
                <a:p>
                  <a:r>
                    <a:rPr lang="en-US">
                      <a:noFill/>
                    </a:rPr>
                    <a:t> </a:t>
                  </a:r>
                </a:p>
              </p:txBody>
            </p:sp>
          </mc:Fallback>
        </mc:AlternateContent>
        <p:cxnSp>
          <p:nvCxnSpPr>
            <p:cNvPr id="88" name="Straight Connector 87">
              <a:extLst>
                <a:ext uri="{FF2B5EF4-FFF2-40B4-BE49-F238E27FC236}">
                  <a16:creationId xmlns:a16="http://schemas.microsoft.com/office/drawing/2014/main" id="{F1D0E6A1-8137-11C5-C467-022B3B64CFCA}"/>
                </a:ext>
              </a:extLst>
            </p:cNvPr>
            <p:cNvCxnSpPr/>
            <p:nvPr/>
          </p:nvCxnSpPr>
          <p:spPr>
            <a:xfrm flipV="1">
              <a:off x="2239726" y="4847238"/>
              <a:ext cx="252248" cy="253255"/>
            </a:xfrm>
            <a:prstGeom prst="line">
              <a:avLst/>
            </a:prstGeom>
          </p:spPr>
          <p:style>
            <a:lnRef idx="2">
              <a:schemeClr val="dk1"/>
            </a:lnRef>
            <a:fillRef idx="0">
              <a:schemeClr val="dk1"/>
            </a:fillRef>
            <a:effectRef idx="1">
              <a:schemeClr val="dk1"/>
            </a:effectRef>
            <a:fontRef idx="minor">
              <a:schemeClr val="tx1"/>
            </a:fontRef>
          </p:style>
        </p:cxnSp>
        <p:cxnSp>
          <p:nvCxnSpPr>
            <p:cNvPr id="89" name="Straight Connector 88">
              <a:extLst>
                <a:ext uri="{FF2B5EF4-FFF2-40B4-BE49-F238E27FC236}">
                  <a16:creationId xmlns:a16="http://schemas.microsoft.com/office/drawing/2014/main" id="{6043BA3B-1E16-9693-67A9-8EAF9EEEC076}"/>
                </a:ext>
              </a:extLst>
            </p:cNvPr>
            <p:cNvCxnSpPr/>
            <p:nvPr/>
          </p:nvCxnSpPr>
          <p:spPr>
            <a:xfrm flipV="1">
              <a:off x="7999258" y="4480636"/>
              <a:ext cx="252248" cy="253255"/>
            </a:xfrm>
            <a:prstGeom prst="line">
              <a:avLst/>
            </a:prstGeom>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90" name="TextBox 89">
                  <a:extLst>
                    <a:ext uri="{FF2B5EF4-FFF2-40B4-BE49-F238E27FC236}">
                      <a16:creationId xmlns:a16="http://schemas.microsoft.com/office/drawing/2014/main" id="{2EBCCADE-AC2E-66AD-772D-94FF481771FA}"/>
                    </a:ext>
                  </a:extLst>
                </p:cNvPr>
                <p:cNvSpPr txBox="1"/>
                <p:nvPr/>
              </p:nvSpPr>
              <p:spPr>
                <a:xfrm>
                  <a:off x="7827783" y="4111567"/>
                  <a:ext cx="1054290" cy="369332"/>
                </a:xfrm>
                <a:prstGeom prst="rect">
                  <a:avLst/>
                </a:prstGeom>
                <a:noFill/>
              </p:spPr>
              <p:txBody>
                <a:bodyPr wrap="square" rtlCol="0">
                  <a:spAutoFit/>
                </a:bodyPr>
                <a:lstStyle/>
                <a:p>
                  <a:pPr/>
                  <a14:m>
                    <m:oMathPara xmlns:m="http://schemas.openxmlformats.org/officeDocument/2006/math">
                      <m:oMath>
                        <m:r>
                          <a:rPr lang="en-US" b="0" i="1" smtClean="0">
                            <a:latin typeface="Cambria Math" panose="02040503050406030204" pitchFamily="18" charset="0"/>
                          </a:rPr>
                          <m:t>𝑛</m:t>
                        </m:r>
                      </m:oMath>
                    </m:oMathPara>
                  </a14:m>
                  <a:endParaRPr lang="en-US" dirty="0"/>
                </a:p>
              </p:txBody>
            </p:sp>
          </mc:Choice>
          <mc:Fallback xmlns="">
            <p:sp>
              <p:nvSpPr>
                <p:cNvPr id="90" name="TextBox 89">
                  <a:extLst>
                    <a:ext uri="{FF2B5EF4-FFF2-40B4-BE49-F238E27FC236}">
                      <a16:creationId xmlns:a16="http://schemas.microsoft.com/office/drawing/2014/main" id="{F2A57F4D-1375-8EBA-C28D-D3A99BC10AFA}"/>
                    </a:ext>
                  </a:extLst>
                </p:cNvPr>
                <p:cNvSpPr txBox="1">
                  <a:spLocks noRot="1" noChangeAspect="1" noMove="1" noResize="1" noEditPoints="1" noAdjustHandles="1" noChangeArrowheads="1" noChangeShapeType="1" noTextEdit="1"/>
                </p:cNvSpPr>
                <p:nvPr/>
              </p:nvSpPr>
              <p:spPr>
                <a:xfrm>
                  <a:off x="7827783" y="4111567"/>
                  <a:ext cx="1054290" cy="369332"/>
                </a:xfrm>
                <a:prstGeom prst="rect">
                  <a:avLst/>
                </a:prstGeom>
                <a:blipFill>
                  <a:blip r:embed="rId11"/>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92" name="TextBox 91">
                <a:extLst>
                  <a:ext uri="{FF2B5EF4-FFF2-40B4-BE49-F238E27FC236}">
                    <a16:creationId xmlns:a16="http://schemas.microsoft.com/office/drawing/2014/main" id="{E5026DE4-F3B9-8FBF-CA4A-E7B9E330E940}"/>
                  </a:ext>
                </a:extLst>
              </p:cNvPr>
              <p:cNvSpPr txBox="1"/>
              <p:nvPr/>
            </p:nvSpPr>
            <p:spPr>
              <a:xfrm>
                <a:off x="8035778" y="2401937"/>
                <a:ext cx="3945719" cy="2490618"/>
              </a:xfrm>
              <a:prstGeom prst="rect">
                <a:avLst/>
              </a:prstGeom>
              <a:solidFill>
                <a:schemeClr val="tx2">
                  <a:lumMod val="10000"/>
                  <a:lumOff val="90000"/>
                </a:schemeClr>
              </a:solidFill>
            </p:spPr>
            <p:txBody>
              <a:bodyPr wrap="square" rtlCol="0">
                <a:spAutoFit/>
              </a:bodyPr>
              <a:lstStyle/>
              <a:p>
                <a:pPr marL="285750" indent="-285750">
                  <a:buFont typeface="Arial" panose="020B0604020202020204" pitchFamily="34" charset="0"/>
                  <a:buChar char="•"/>
                </a:pPr>
                <a14:m>
                  <m:oMath xmlns:m="http://schemas.openxmlformats.org/officeDocument/2006/math">
                    <m:sSub>
                      <m:sSubPr>
                        <m:ctrlPr>
                          <a:rPr lang="en-US" sz="2400" i="1" dirty="0">
                            <a:latin typeface="Cambria Math" panose="02040503050406030204" pitchFamily="18" charset="0"/>
                          </a:rPr>
                        </m:ctrlPr>
                      </m:sSubPr>
                      <m:e>
                        <m:r>
                          <a:rPr lang="en-US" sz="2400" i="1" dirty="0">
                            <a:latin typeface="Cambria Math" panose="02040503050406030204" pitchFamily="18" charset="0"/>
                          </a:rPr>
                          <m:t>𝑞</m:t>
                        </m:r>
                      </m:e>
                      <m:sub>
                        <m:r>
                          <a:rPr lang="en-US" sz="2400" b="0" i="1" dirty="0" smtClean="0">
                            <a:latin typeface="Cambria Math" panose="02040503050406030204" pitchFamily="18" charset="0"/>
                          </a:rPr>
                          <m:t>𝐶</m:t>
                        </m:r>
                      </m:sub>
                    </m:sSub>
                    <m:r>
                      <a:rPr lang="en-US" sz="2400" b="0" i="1" smtClean="0">
                        <a:latin typeface="Cambria Math" panose="02040503050406030204" pitchFamily="18" charset="0"/>
                      </a:rPr>
                      <m:t>=</m:t>
                    </m:r>
                    <m:r>
                      <a:rPr lang="en-US" sz="2400" b="0" i="1" smtClean="0">
                        <a:latin typeface="Cambria Math" panose="02040503050406030204" pitchFamily="18" charset="0"/>
                      </a:rPr>
                      <m:t>𝑂</m:t>
                    </m:r>
                    <m:r>
                      <a:rPr lang="en-US" sz="2400" b="0" i="1" smtClean="0">
                        <a:latin typeface="Cambria Math" panose="02040503050406030204" pitchFamily="18" charset="0"/>
                      </a:rPr>
                      <m:t>(</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2</m:t>
                        </m:r>
                      </m:e>
                      <m:sup>
                        <m:r>
                          <a:rPr lang="en-US" sz="2400" b="0" i="1" smtClean="0">
                            <a:latin typeface="Cambria Math" panose="02040503050406030204" pitchFamily="18" charset="0"/>
                          </a:rPr>
                          <m:t>𝑢</m:t>
                        </m:r>
                      </m:sup>
                    </m:sSup>
                    <m:r>
                      <a:rPr lang="en-US" sz="2400" b="0" i="1" smtClean="0">
                        <a:latin typeface="Cambria Math" panose="02040503050406030204" pitchFamily="18" charset="0"/>
                      </a:rPr>
                      <m:t>)</m:t>
                    </m:r>
                  </m:oMath>
                </a14:m>
                <a:r>
                  <a:rPr lang="en-US" sz="2400" dirty="0"/>
                  <a:t> for </a:t>
                </a:r>
                <a14:m>
                  <m:oMath xmlns:m="http://schemas.openxmlformats.org/officeDocument/2006/math">
                    <m:sSub>
                      <m:sSubPr>
                        <m:ctrlPr>
                          <a:rPr lang="en-US" sz="2400" i="1" dirty="0">
                            <a:latin typeface="Cambria Math" panose="02040503050406030204" pitchFamily="18" charset="0"/>
                          </a:rPr>
                        </m:ctrlPr>
                      </m:sSubPr>
                      <m:e>
                        <m:r>
                          <a:rPr lang="en-US" sz="2400" i="1" dirty="0">
                            <a:latin typeface="Cambria Math" panose="02040503050406030204" pitchFamily="18" charset="0"/>
                          </a:rPr>
                          <m:t>𝑞</m:t>
                        </m:r>
                      </m:e>
                      <m:sub>
                        <m:r>
                          <a:rPr lang="en-US" sz="2400" i="1" dirty="0">
                            <a:latin typeface="Cambria Math" panose="02040503050406030204" pitchFamily="18" charset="0"/>
                          </a:rPr>
                          <m:t>𝐶</m:t>
                        </m:r>
                      </m:sub>
                    </m:sSub>
                    <m:r>
                      <a:rPr lang="en-US" sz="2400" i="1">
                        <a:latin typeface="Cambria Math" panose="02040503050406030204" pitchFamily="18" charset="0"/>
                        <a:ea typeface="Cambria Math" panose="02040503050406030204" pitchFamily="18" charset="0"/>
                      </a:rPr>
                      <m:t>≤</m:t>
                    </m:r>
                    <m:sSup>
                      <m:sSupPr>
                        <m:ctrlPr>
                          <a:rPr lang="en-US" sz="2400" i="1">
                            <a:latin typeface="Cambria Math" panose="02040503050406030204" pitchFamily="18" charset="0"/>
                            <a:ea typeface="Cambria Math" panose="02040503050406030204" pitchFamily="18" charset="0"/>
                          </a:rPr>
                        </m:ctrlPr>
                      </m:sSupPr>
                      <m:e>
                        <m:r>
                          <a:rPr lang="en-US" sz="2400" i="1">
                            <a:latin typeface="Cambria Math" panose="02040503050406030204" pitchFamily="18" charset="0"/>
                            <a:ea typeface="Cambria Math" panose="02040503050406030204" pitchFamily="18" charset="0"/>
                          </a:rPr>
                          <m:t>2</m:t>
                        </m:r>
                      </m:e>
                      <m:sup>
                        <m:r>
                          <a:rPr lang="en-US" sz="2400" i="1">
                            <a:latin typeface="Cambria Math" panose="02040503050406030204" pitchFamily="18" charset="0"/>
                            <a:ea typeface="Cambria Math" panose="02040503050406030204" pitchFamily="18" charset="0"/>
                          </a:rPr>
                          <m:t>𝑛</m:t>
                        </m:r>
                      </m:sup>
                    </m:sSup>
                  </m:oMath>
                </a14:m>
                <a:endParaRPr lang="en-US" sz="2400" dirty="0"/>
              </a:p>
              <a:p>
                <a:pPr marL="285750" indent="-285750">
                  <a:buFont typeface="Arial" panose="020B0604020202020204" pitchFamily="34" charset="0"/>
                  <a:buChar char="•"/>
                </a:pPr>
                <a14:m>
                  <m:oMath xmlns:m="http://schemas.openxmlformats.org/officeDocument/2006/math">
                    <m:sSub>
                      <m:sSubPr>
                        <m:ctrlPr>
                          <a:rPr lang="en-US" sz="2400" i="1" dirty="0">
                            <a:latin typeface="Cambria Math" panose="02040503050406030204" pitchFamily="18" charset="0"/>
                          </a:rPr>
                        </m:ctrlPr>
                      </m:sSubPr>
                      <m:e>
                        <m:r>
                          <a:rPr lang="en-US" sz="2400" i="1" dirty="0">
                            <a:latin typeface="Cambria Math" panose="02040503050406030204" pitchFamily="18" charset="0"/>
                          </a:rPr>
                          <m:t>𝑞</m:t>
                        </m:r>
                      </m:e>
                      <m:sub>
                        <m:r>
                          <a:rPr lang="en-US" sz="2400" b="0" i="1" dirty="0" smtClean="0">
                            <a:latin typeface="Cambria Math" panose="02040503050406030204" pitchFamily="18" charset="0"/>
                          </a:rPr>
                          <m:t>𝑄</m:t>
                        </m:r>
                      </m:sub>
                    </m:sSub>
                    <m:r>
                      <a:rPr lang="en-US" sz="2400" i="1">
                        <a:latin typeface="Cambria Math" panose="02040503050406030204" pitchFamily="18" charset="0"/>
                      </a:rPr>
                      <m:t>=</m:t>
                    </m:r>
                    <m:r>
                      <a:rPr lang="en-US" sz="2400" i="1">
                        <a:latin typeface="Cambria Math" panose="02040503050406030204" pitchFamily="18" charset="0"/>
                      </a:rPr>
                      <m:t>𝑂</m:t>
                    </m:r>
                    <m:d>
                      <m:dPr>
                        <m:ctrlPr>
                          <a:rPr lang="en-US" sz="2400" b="0" i="1" smtClean="0">
                            <a:latin typeface="Cambria Math" panose="02040503050406030204" pitchFamily="18" charset="0"/>
                          </a:rPr>
                        </m:ctrlPr>
                      </m:dPr>
                      <m:e>
                        <m:sSup>
                          <m:sSupPr>
                            <m:ctrlPr>
                              <a:rPr lang="en-US" sz="2400" b="0" i="1" smtClean="0">
                                <a:latin typeface="Cambria Math" panose="02040503050406030204" pitchFamily="18" charset="0"/>
                              </a:rPr>
                            </m:ctrlPr>
                          </m:sSupPr>
                          <m:e>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𝑛</m:t>
                                </m:r>
                              </m:e>
                              <m:sup>
                                <m:r>
                                  <a:rPr lang="en-US" sz="2400" b="0" i="1" smtClean="0">
                                    <a:latin typeface="Cambria Math" panose="02040503050406030204" pitchFamily="18" charset="0"/>
                                  </a:rPr>
                                  <m:t>3</m:t>
                                </m:r>
                              </m:sup>
                            </m:sSup>
                            <m:r>
                              <a:rPr lang="en-US" sz="2400" b="0" i="1" smtClean="0">
                                <a:latin typeface="Cambria Math" panose="02040503050406030204" pitchFamily="18" charset="0"/>
                              </a:rPr>
                              <m:t>2</m:t>
                            </m:r>
                          </m:e>
                          <m:sup>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𝑚</m:t>
                                </m:r>
                                <m:r>
                                  <a:rPr lang="en-US" sz="2400" b="0" i="1" smtClean="0">
                                    <a:latin typeface="Cambria Math" panose="02040503050406030204" pitchFamily="18" charset="0"/>
                                  </a:rPr>
                                  <m:t>+</m:t>
                                </m:r>
                                <m:r>
                                  <a:rPr lang="en-US" sz="2400" b="0" i="1" smtClean="0">
                                    <a:latin typeface="Cambria Math" panose="02040503050406030204" pitchFamily="18" charset="0"/>
                                  </a:rPr>
                                  <m:t>𝑛</m:t>
                                </m:r>
                                <m:r>
                                  <a:rPr lang="en-US" sz="2400" b="0" i="1" smtClean="0">
                                    <a:latin typeface="Cambria Math" panose="02040503050406030204" pitchFamily="18" charset="0"/>
                                  </a:rPr>
                                  <m:t>−</m:t>
                                </m:r>
                                <m:r>
                                  <a:rPr lang="en-US" sz="2400" b="0" i="1" smtClean="0">
                                    <a:latin typeface="Cambria Math" panose="02040503050406030204" pitchFamily="18" charset="0"/>
                                  </a:rPr>
                                  <m:t>𝑢</m:t>
                                </m:r>
                              </m:num>
                              <m:den>
                                <m:r>
                                  <a:rPr lang="en-US" sz="2400" b="0" i="1" smtClean="0">
                                    <a:latin typeface="Cambria Math" panose="02040503050406030204" pitchFamily="18" charset="0"/>
                                  </a:rPr>
                                  <m:t>2</m:t>
                                </m:r>
                              </m:den>
                            </m:f>
                          </m:sup>
                        </m:sSup>
                      </m:e>
                    </m:d>
                  </m:oMath>
                </a14:m>
                <a:endParaRPr lang="en-US" sz="2400" b="0" dirty="0"/>
              </a:p>
              <a:p>
                <a:pPr marL="285750" indent="-285750">
                  <a:buFont typeface="Arial" panose="020B0604020202020204" pitchFamily="34" charset="0"/>
                  <a:buChar char="•"/>
                </a:pPr>
                <a:r>
                  <a:rPr lang="en-US" sz="2400" dirty="0"/>
                  <a:t>Balances at </a:t>
                </a:r>
              </a:p>
              <a:p>
                <a:pPr/>
                <a14:m>
                  <m:oMathPara xmlns:m="http://schemas.openxmlformats.org/officeDocument/2006/math">
                    <m:oMath>
                      <m:sSub>
                        <m:sSubPr>
                          <m:ctrlPr>
                            <a:rPr lang="en-US" sz="2400" i="1" dirty="0">
                              <a:latin typeface="Cambria Math" panose="02040503050406030204" pitchFamily="18" charset="0"/>
                            </a:rPr>
                          </m:ctrlPr>
                        </m:sSubPr>
                        <m:e>
                          <m:r>
                            <a:rPr lang="en-US" sz="2400" i="1" dirty="0">
                              <a:latin typeface="Cambria Math" panose="02040503050406030204" pitchFamily="18" charset="0"/>
                            </a:rPr>
                            <m:t>𝑞</m:t>
                          </m:r>
                        </m:e>
                        <m:sub>
                          <m:r>
                            <a:rPr lang="en-US" sz="2400" i="1" dirty="0">
                              <a:latin typeface="Cambria Math" panose="02040503050406030204" pitchFamily="18" charset="0"/>
                            </a:rPr>
                            <m:t>𝐶</m:t>
                          </m:r>
                        </m:sub>
                      </m:sSub>
                      <m:r>
                        <a:rPr lang="en-US" sz="2400" i="1">
                          <a:latin typeface="Cambria Math" panose="02040503050406030204" pitchFamily="18" charset="0"/>
                        </a:rPr>
                        <m:t>=</m:t>
                      </m:r>
                      <m:sSub>
                        <m:sSubPr>
                          <m:ctrlPr>
                            <a:rPr lang="en-US" sz="2400" i="1" dirty="0">
                              <a:latin typeface="Cambria Math" panose="02040503050406030204" pitchFamily="18" charset="0"/>
                            </a:rPr>
                          </m:ctrlPr>
                        </m:sSubPr>
                        <m:e>
                          <m:r>
                            <a:rPr lang="en-US" sz="2400" i="1" dirty="0">
                              <a:latin typeface="Cambria Math" panose="02040503050406030204" pitchFamily="18" charset="0"/>
                            </a:rPr>
                            <m:t>𝑞</m:t>
                          </m:r>
                        </m:e>
                        <m:sub>
                          <m:r>
                            <a:rPr lang="en-US" sz="2400" b="0" i="1" dirty="0" smtClean="0">
                              <a:latin typeface="Cambria Math" panose="02040503050406030204" pitchFamily="18" charset="0"/>
                            </a:rPr>
                            <m:t>𝑄</m:t>
                          </m:r>
                        </m:sub>
                      </m:sSub>
                      <m:r>
                        <a:rPr lang="en-US" sz="2400" i="1">
                          <a:latin typeface="Cambria Math" panose="02040503050406030204" pitchFamily="18" charset="0"/>
                        </a:rPr>
                        <m:t>=</m:t>
                      </m:r>
                      <m:acc>
                        <m:accPr>
                          <m:chr m:val="̃"/>
                          <m:ctrlPr>
                            <a:rPr lang="en-US" sz="2400" b="0" i="1" smtClean="0">
                              <a:latin typeface="Cambria Math" panose="02040503050406030204" pitchFamily="18" charset="0"/>
                            </a:rPr>
                          </m:ctrlPr>
                        </m:accPr>
                        <m:e>
                          <m:r>
                            <a:rPr lang="en-US" sz="2400" b="0" i="1" smtClean="0">
                              <a:latin typeface="Cambria Math" panose="02040503050406030204" pitchFamily="18" charset="0"/>
                            </a:rPr>
                            <m:t>𝑂</m:t>
                          </m:r>
                        </m:e>
                      </m:acc>
                      <m:d>
                        <m:dPr>
                          <m:ctrlPr>
                            <a:rPr lang="en-US" sz="2400" b="0" i="1" smtClean="0">
                              <a:latin typeface="Cambria Math" panose="02040503050406030204" pitchFamily="18" charset="0"/>
                            </a:rPr>
                          </m:ctrlPr>
                        </m:dPr>
                        <m:e>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2</m:t>
                              </m:r>
                            </m:e>
                            <m:sup>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𝑚</m:t>
                                  </m:r>
                                  <m:r>
                                    <a:rPr lang="en-US" sz="2400" b="0" i="1" smtClean="0">
                                      <a:latin typeface="Cambria Math" panose="02040503050406030204" pitchFamily="18" charset="0"/>
                                    </a:rPr>
                                    <m:t>+</m:t>
                                  </m:r>
                                  <m:r>
                                    <a:rPr lang="en-US" sz="2400" b="0" i="1" smtClean="0">
                                      <a:latin typeface="Cambria Math" panose="02040503050406030204" pitchFamily="18" charset="0"/>
                                    </a:rPr>
                                    <m:t>𝑛</m:t>
                                  </m:r>
                                </m:num>
                                <m:den>
                                  <m:r>
                                    <a:rPr lang="en-US" sz="2400" b="0" i="1" smtClean="0">
                                      <a:latin typeface="Cambria Math" panose="02040503050406030204" pitchFamily="18" charset="0"/>
                                    </a:rPr>
                                    <m:t>3</m:t>
                                  </m:r>
                                </m:den>
                              </m:f>
                            </m:sup>
                          </m:sSup>
                        </m:e>
                      </m:d>
                    </m:oMath>
                  </m:oMathPara>
                </a14:m>
                <a:endParaRPr lang="en-US" sz="2400" b="0" dirty="0"/>
              </a:p>
              <a:p>
                <a:pPr>
                  <a:lnSpc>
                    <a:spcPct val="150000"/>
                  </a:lnSpc>
                </a:pPr>
                <a:r>
                  <a:rPr lang="en-US" sz="2400" dirty="0"/>
                  <a:t>      if </a:t>
                </a:r>
                <a14:m>
                  <m:oMath xmlns:m="http://schemas.openxmlformats.org/officeDocument/2006/math">
                    <m:r>
                      <a:rPr lang="en-US" sz="2400" b="0" i="1" smtClean="0">
                        <a:latin typeface="Cambria Math" panose="02040503050406030204" pitchFamily="18" charset="0"/>
                      </a:rPr>
                      <m:t>𝑚</m:t>
                    </m:r>
                    <m:r>
                      <a:rPr lang="en-US" sz="2400" b="0" i="1" smtClean="0">
                        <a:latin typeface="Cambria Math" panose="02040503050406030204" pitchFamily="18" charset="0"/>
                        <a:ea typeface="Cambria Math" panose="02040503050406030204" pitchFamily="18" charset="0"/>
                      </a:rPr>
                      <m:t>≤2</m:t>
                    </m:r>
                    <m:r>
                      <a:rPr lang="en-US" sz="2400" b="0" i="1" smtClean="0">
                        <a:latin typeface="Cambria Math" panose="02040503050406030204" pitchFamily="18" charset="0"/>
                        <a:ea typeface="Cambria Math" panose="02040503050406030204" pitchFamily="18" charset="0"/>
                      </a:rPr>
                      <m:t>𝑛</m:t>
                    </m:r>
                  </m:oMath>
                </a14:m>
                <a:endParaRPr lang="en-US" sz="2400" dirty="0"/>
              </a:p>
            </p:txBody>
          </p:sp>
        </mc:Choice>
        <mc:Fallback xmlns="">
          <p:sp>
            <p:nvSpPr>
              <p:cNvPr id="92" name="TextBox 91">
                <a:extLst>
                  <a:ext uri="{FF2B5EF4-FFF2-40B4-BE49-F238E27FC236}">
                    <a16:creationId xmlns:a16="http://schemas.microsoft.com/office/drawing/2014/main" id="{E5026DE4-F3B9-8FBF-CA4A-E7B9E330E940}"/>
                  </a:ext>
                </a:extLst>
              </p:cNvPr>
              <p:cNvSpPr txBox="1">
                <a:spLocks noRot="1" noChangeAspect="1" noMove="1" noResize="1" noEditPoints="1" noAdjustHandles="1" noChangeArrowheads="1" noChangeShapeType="1" noTextEdit="1"/>
              </p:cNvSpPr>
              <p:nvPr/>
            </p:nvSpPr>
            <p:spPr>
              <a:xfrm>
                <a:off x="8035778" y="2401937"/>
                <a:ext cx="3945719" cy="2490618"/>
              </a:xfrm>
              <a:prstGeom prst="rect">
                <a:avLst/>
              </a:prstGeom>
              <a:blipFill>
                <a:blip r:embed="rId12"/>
                <a:stretch>
                  <a:fillRect l="-1923" t="-2030" b="-5076"/>
                </a:stretch>
              </a:blipFill>
            </p:spPr>
            <p:txBody>
              <a:bodyPr/>
              <a:lstStyle/>
              <a:p>
                <a:r>
                  <a:rPr lang="en-US">
                    <a:noFill/>
                  </a:rPr>
                  <a:t> </a:t>
                </a:r>
              </a:p>
            </p:txBody>
          </p:sp>
        </mc:Fallback>
      </mc:AlternateContent>
      <p:sp>
        <p:nvSpPr>
          <p:cNvPr id="6" name="Slide Number Placeholder 5">
            <a:extLst>
              <a:ext uri="{FF2B5EF4-FFF2-40B4-BE49-F238E27FC236}">
                <a16:creationId xmlns:a16="http://schemas.microsoft.com/office/drawing/2014/main" id="{4A8613D2-9501-49C0-100D-46020B58B6A6}"/>
              </a:ext>
            </a:extLst>
          </p:cNvPr>
          <p:cNvSpPr>
            <a:spLocks noGrp="1"/>
          </p:cNvSpPr>
          <p:nvPr>
            <p:ph type="sldNum" sz="quarter" idx="12"/>
          </p:nvPr>
        </p:nvSpPr>
        <p:spPr/>
        <p:txBody>
          <a:bodyPr/>
          <a:lstStyle/>
          <a:p>
            <a:fld id="{29CA9D21-7259-944D-81B9-B1838266EDDF}" type="slidenum">
              <a:rPr lang="en-US" smtClean="0"/>
              <a:t>38</a:t>
            </a:fld>
            <a:endParaRPr lang="en-US"/>
          </a:p>
        </p:txBody>
      </p:sp>
    </p:spTree>
    <p:extLst>
      <p:ext uri="{BB962C8B-B14F-4D97-AF65-F5344CB8AC3E}">
        <p14:creationId xmlns:p14="http://schemas.microsoft.com/office/powerpoint/2010/main" val="3136776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39282BFF-1BBC-8439-D9B6-AA37CAB0B4D2}"/>
                  </a:ext>
                </a:extLst>
              </p:cNvPr>
              <p:cNvSpPr>
                <a:spLocks noGrp="1"/>
              </p:cNvSpPr>
              <p:nvPr>
                <p:ph type="title"/>
              </p:nvPr>
            </p:nvSpPr>
            <p:spPr/>
            <p:txBody>
              <a:bodyPr/>
              <a:lstStyle/>
              <a:p>
                <a:r>
                  <a:rPr lang="en-US" dirty="0"/>
                  <a:t>Modification of </a:t>
                </a:r>
                <a14:m>
                  <m:oMath xmlns:m="http://schemas.openxmlformats.org/officeDocument/2006/math">
                    <m:r>
                      <a:rPr lang="en-US" b="0" i="1" smtClean="0">
                        <a:latin typeface="Cambria Math" panose="02040503050406030204" pitchFamily="18" charset="0"/>
                      </a:rPr>
                      <m:t>𝐸</m:t>
                    </m:r>
                  </m:oMath>
                </a14:m>
                <a:endParaRPr lang="en-US" dirty="0"/>
              </a:p>
            </p:txBody>
          </p:sp>
        </mc:Choice>
        <mc:Fallback xmlns="">
          <p:sp>
            <p:nvSpPr>
              <p:cNvPr id="2" name="Title 1">
                <a:extLst>
                  <a:ext uri="{FF2B5EF4-FFF2-40B4-BE49-F238E27FC236}">
                    <a16:creationId xmlns:a16="http://schemas.microsoft.com/office/drawing/2014/main" id="{39282BFF-1BBC-8439-D9B6-AA37CAB0B4D2}"/>
                  </a:ext>
                </a:extLst>
              </p:cNvPr>
              <p:cNvSpPr>
                <a:spLocks noGrp="1" noRot="1" noChangeAspect="1" noMove="1" noResize="1" noEditPoints="1" noAdjustHandles="1" noChangeArrowheads="1" noChangeShapeType="1" noTextEdit="1"/>
              </p:cNvSpPr>
              <p:nvPr>
                <p:ph type="title"/>
              </p:nvPr>
            </p:nvSpPr>
            <p:spPr>
              <a:blipFill>
                <a:blip r:embed="rId2"/>
                <a:stretch>
                  <a:fillRect l="-2413"/>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2202983C-E2AA-7385-C7AE-2FD68052DB23}"/>
              </a:ext>
            </a:extLst>
          </p:cNvPr>
          <p:cNvSpPr>
            <a:spLocks noGrp="1"/>
          </p:cNvSpPr>
          <p:nvPr>
            <p:ph type="sldNum" sz="quarter" idx="12"/>
          </p:nvPr>
        </p:nvSpPr>
        <p:spPr/>
        <p:txBody>
          <a:bodyPr/>
          <a:lstStyle/>
          <a:p>
            <a:fld id="{29CA9D21-7259-944D-81B9-B1838266EDDF}" type="slidenum">
              <a:rPr lang="en-US" smtClean="0"/>
              <a:t>39</a:t>
            </a:fld>
            <a:endParaRPr lang="en-US"/>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37376470-A658-BB45-C278-145CA1AC0B3A}"/>
                  </a:ext>
                </a:extLst>
              </p:cNvPr>
              <p:cNvSpPr txBox="1">
                <a:spLocks noGrp="1"/>
              </p:cNvSpPr>
              <p:nvPr>
                <p:ph idx="1"/>
              </p:nvPr>
            </p:nvSpPr>
            <p:spPr>
              <a:xfrm>
                <a:off x="838200" y="1651741"/>
                <a:ext cx="11797145" cy="4788170"/>
              </a:xfrm>
              <a:prstGeom prst="rect">
                <a:avLst/>
              </a:prstGeom>
              <a:noFill/>
            </p:spPr>
            <p:txBody>
              <a:bodyPr wrap="square">
                <a:spAutoFit/>
              </a:bodyPr>
              <a:lstStyle/>
              <a:p>
                <a14:m>
                  <m:oMath xmlns:m="http://schemas.openxmlformats.org/officeDocument/2006/math">
                    <m:sSub>
                      <m:sSubPr>
                        <m:ctrlPr>
                          <a:rPr lang="en-US" sz="2000" b="1" i="1">
                            <a:solidFill>
                              <a:schemeClr val="tx1"/>
                            </a:solidFill>
                            <a:latin typeface="Cambria Math" panose="02040503050406030204" pitchFamily="18" charset="0"/>
                          </a:rPr>
                        </m:ctrlPr>
                      </m:sSubPr>
                      <m:e>
                        <m:r>
                          <a:rPr lang="en-US" sz="2000" b="1" i="1">
                            <a:solidFill>
                              <a:schemeClr val="tx1"/>
                            </a:solidFill>
                            <a:latin typeface="Cambria Math" panose="02040503050406030204" pitchFamily="18" charset="0"/>
                          </a:rPr>
                          <m:t>𝐇</m:t>
                        </m:r>
                      </m:e>
                      <m:sub>
                        <m:r>
                          <a:rPr lang="en-US" sz="2000" i="1">
                            <a:solidFill>
                              <a:schemeClr val="tx1"/>
                            </a:solidFill>
                            <a:latin typeface="Cambria Math" panose="02040503050406030204" pitchFamily="18" charset="0"/>
                          </a:rPr>
                          <m:t>0</m:t>
                        </m:r>
                      </m:sub>
                    </m:sSub>
                    <m:r>
                      <a:rPr lang="en-US" sz="2000" i="1">
                        <a:solidFill>
                          <a:schemeClr val="tx1"/>
                        </a:solidFill>
                        <a:latin typeface="Cambria Math" panose="02040503050406030204" pitchFamily="18" charset="0"/>
                      </a:rPr>
                      <m:t>:</m:t>
                    </m:r>
                    <m:r>
                      <a:rPr lang="en-US" sz="2000" b="0" i="1" smtClean="0">
                        <a:solidFill>
                          <a:schemeClr val="tx1"/>
                        </a:solidFill>
                        <a:latin typeface="Cambria Math" panose="02040503050406030204" pitchFamily="18" charset="0"/>
                      </a:rPr>
                      <m:t> </m:t>
                    </m:r>
                    <m:d>
                      <m:dPr>
                        <m:begChr m:val="|"/>
                        <m:endChr m:val="⟩"/>
                        <m:ctrlPr>
                          <a:rPr lang="en-US" sz="2000" i="1">
                            <a:solidFill>
                              <a:schemeClr val="tx1"/>
                            </a:solidFill>
                            <a:latin typeface="Cambria Math" panose="02040503050406030204" pitchFamily="18" charset="0"/>
                          </a:rPr>
                        </m:ctrlPr>
                      </m:dPr>
                      <m:e>
                        <m:r>
                          <a:rPr lang="en-US" sz="2000" i="1">
                            <a:solidFill>
                              <a:schemeClr val="tx1"/>
                            </a:solidFill>
                            <a:latin typeface="Cambria Math" panose="02040503050406030204" pitchFamily="18" charset="0"/>
                          </a:rPr>
                          <m:t>𝐸</m:t>
                        </m:r>
                      </m:e>
                    </m:d>
                    <m:r>
                      <a:rPr lang="en-US" sz="2000" b="0" i="1" smtClean="0">
                        <a:solidFill>
                          <a:schemeClr val="tx1"/>
                        </a:solidFill>
                        <a:latin typeface="Cambria Math" panose="02040503050406030204" pitchFamily="18" charset="0"/>
                      </a:rPr>
                      <m:t>,</m:t>
                    </m:r>
                    <m:sSub>
                      <m:sSubPr>
                        <m:ctrlPr>
                          <a:rPr lang="en-US" sz="2000">
                            <a:solidFill>
                              <a:schemeClr val="tx1"/>
                            </a:solidFill>
                            <a:latin typeface="Cambria Math" panose="02040503050406030204" pitchFamily="18" charset="0"/>
                            <a:ea typeface="Cambria Math" panose="02040503050406030204" pitchFamily="18" charset="0"/>
                          </a:rPr>
                        </m:ctrlPr>
                      </m:sSubPr>
                      <m:e>
                        <m:r>
                          <m:rPr>
                            <m:sty m:val="p"/>
                          </m:rPr>
                          <a:rPr lang="en-US" sz="2000">
                            <a:solidFill>
                              <a:schemeClr val="tx1"/>
                            </a:solidFill>
                            <a:latin typeface="Cambria Math" panose="02040503050406030204" pitchFamily="18" charset="0"/>
                            <a:ea typeface="Cambria Math" panose="02040503050406030204" pitchFamily="18" charset="0"/>
                          </a:rPr>
                          <m:t>FX</m:t>
                        </m:r>
                      </m:e>
                      <m:sub>
                        <m:r>
                          <a:rPr lang="en-US" sz="2000" i="1">
                            <a:solidFill>
                              <a:schemeClr val="tx1"/>
                            </a:solidFill>
                            <a:latin typeface="Cambria Math" panose="02040503050406030204" pitchFamily="18" charset="0"/>
                            <a:ea typeface="Cambria Math" panose="02040503050406030204" pitchFamily="18" charset="0"/>
                          </a:rPr>
                          <m:t>𝐾</m:t>
                        </m:r>
                      </m:sub>
                    </m:sSub>
                    <m:d>
                      <m:dPr>
                        <m:begChr m:val="["/>
                        <m:endChr m:val="]"/>
                        <m:ctrlPr>
                          <a:rPr lang="en-US" sz="2000" b="0" i="1" smtClean="0">
                            <a:solidFill>
                              <a:schemeClr val="tx1"/>
                            </a:solidFill>
                            <a:latin typeface="Cambria Math" panose="02040503050406030204" pitchFamily="18" charset="0"/>
                            <a:ea typeface="Cambria Math" panose="02040503050406030204" pitchFamily="18" charset="0"/>
                          </a:rPr>
                        </m:ctrlPr>
                      </m:dPr>
                      <m:e>
                        <m:r>
                          <a:rPr lang="en-US" sz="2000" b="0" i="1" smtClean="0">
                            <a:solidFill>
                              <a:schemeClr val="tx1"/>
                            </a:solidFill>
                            <a:latin typeface="Cambria Math" panose="02040503050406030204" pitchFamily="18" charset="0"/>
                            <a:ea typeface="Cambria Math" panose="02040503050406030204" pitchFamily="18" charset="0"/>
                          </a:rPr>
                          <m:t>𝐸</m:t>
                        </m:r>
                      </m:e>
                    </m:d>
                    <m:r>
                      <a:rPr lang="en-US" sz="2000" i="1">
                        <a:solidFill>
                          <a:schemeClr val="tx1"/>
                        </a:solidFill>
                        <a:latin typeface="Cambria Math" panose="02040503050406030204" pitchFamily="18" charset="0"/>
                        <a:ea typeface="Cambria Math" panose="02040503050406030204" pitchFamily="18" charset="0"/>
                      </a:rPr>
                      <m:t>,</m:t>
                    </m:r>
                    <m:d>
                      <m:dPr>
                        <m:begChr m:val="|"/>
                        <m:endChr m:val="⟩"/>
                        <m:ctrlPr>
                          <a:rPr lang="en-US" sz="2000" i="1">
                            <a:latin typeface="Cambria Math" panose="02040503050406030204" pitchFamily="18" charset="0"/>
                          </a:rPr>
                        </m:ctrlPr>
                      </m:dPr>
                      <m:e>
                        <m:r>
                          <a:rPr lang="en-US" sz="2000" i="1">
                            <a:latin typeface="Cambria Math" panose="02040503050406030204" pitchFamily="18" charset="0"/>
                          </a:rPr>
                          <m:t>𝐸</m:t>
                        </m:r>
                      </m:e>
                    </m:d>
                    <m:r>
                      <a:rPr lang="en-US" sz="2000" i="1">
                        <a:latin typeface="Cambria Math" panose="02040503050406030204" pitchFamily="18" charset="0"/>
                      </a:rPr>
                      <m:t>,</m:t>
                    </m:r>
                    <m:sSub>
                      <m:sSubPr>
                        <m:ctrlPr>
                          <a:rPr lang="en-US" sz="2000">
                            <a:solidFill>
                              <a:schemeClr val="tx1"/>
                            </a:solidFill>
                            <a:latin typeface="Cambria Math" panose="02040503050406030204" pitchFamily="18" charset="0"/>
                            <a:ea typeface="Cambria Math" panose="02040503050406030204" pitchFamily="18" charset="0"/>
                          </a:rPr>
                        </m:ctrlPr>
                      </m:sSubPr>
                      <m:e>
                        <m:r>
                          <m:rPr>
                            <m:sty m:val="p"/>
                          </m:rPr>
                          <a:rPr lang="en-US" sz="2000">
                            <a:solidFill>
                              <a:schemeClr val="tx1"/>
                            </a:solidFill>
                            <a:latin typeface="Cambria Math" panose="02040503050406030204" pitchFamily="18" charset="0"/>
                            <a:ea typeface="Cambria Math" panose="02040503050406030204" pitchFamily="18" charset="0"/>
                          </a:rPr>
                          <m:t>FX</m:t>
                        </m:r>
                      </m:e>
                      <m:sub>
                        <m:r>
                          <a:rPr lang="en-US" sz="2000" i="1">
                            <a:solidFill>
                              <a:schemeClr val="tx1"/>
                            </a:solidFill>
                            <a:latin typeface="Cambria Math" panose="02040503050406030204" pitchFamily="18" charset="0"/>
                            <a:ea typeface="Cambria Math" panose="02040503050406030204" pitchFamily="18" charset="0"/>
                          </a:rPr>
                          <m:t>𝐾</m:t>
                        </m:r>
                      </m:sub>
                    </m:sSub>
                    <m:d>
                      <m:dPr>
                        <m:begChr m:val="["/>
                        <m:endChr m:val="]"/>
                        <m:ctrlPr>
                          <a:rPr lang="en-US" sz="2000" b="0" i="1" smtClean="0">
                            <a:solidFill>
                              <a:schemeClr val="tx1"/>
                            </a:solidFill>
                            <a:latin typeface="Cambria Math" panose="02040503050406030204" pitchFamily="18" charset="0"/>
                            <a:ea typeface="Cambria Math" panose="02040503050406030204" pitchFamily="18" charset="0"/>
                          </a:rPr>
                        </m:ctrlPr>
                      </m:dPr>
                      <m:e>
                        <m:r>
                          <a:rPr lang="en-US" sz="2000" b="0" i="1" smtClean="0">
                            <a:solidFill>
                              <a:schemeClr val="tx1"/>
                            </a:solidFill>
                            <a:latin typeface="Cambria Math" panose="02040503050406030204" pitchFamily="18" charset="0"/>
                            <a:ea typeface="Cambria Math" panose="02040503050406030204" pitchFamily="18" charset="0"/>
                          </a:rPr>
                          <m:t>𝐸</m:t>
                        </m:r>
                      </m:e>
                    </m:d>
                    <m:r>
                      <a:rPr lang="en-US" sz="2000" i="1" smtClean="0">
                        <a:solidFill>
                          <a:schemeClr val="tx1"/>
                        </a:solidFill>
                        <a:latin typeface="Cambria Math" panose="02040503050406030204" pitchFamily="18" charset="0"/>
                        <a:ea typeface="Cambria Math" panose="02040503050406030204" pitchFamily="18" charset="0"/>
                      </a:rPr>
                      <m:t>,</m:t>
                    </m:r>
                    <m:d>
                      <m:dPr>
                        <m:begChr m:val="|"/>
                        <m:endChr m:val="⟩"/>
                        <m:ctrlPr>
                          <a:rPr lang="en-US" sz="2000" b="0" i="1" smtClean="0">
                            <a:solidFill>
                              <a:schemeClr val="tx1"/>
                            </a:solidFill>
                            <a:latin typeface="Cambria Math" panose="02040503050406030204" pitchFamily="18" charset="0"/>
                          </a:rPr>
                        </m:ctrlPr>
                      </m:dPr>
                      <m:e>
                        <m:r>
                          <a:rPr lang="en-US" sz="2000" b="0" i="1" smtClean="0">
                            <a:solidFill>
                              <a:schemeClr val="tx1"/>
                            </a:solidFill>
                            <a:latin typeface="Cambria Math" panose="02040503050406030204" pitchFamily="18" charset="0"/>
                          </a:rPr>
                          <m:t>𝐸</m:t>
                        </m:r>
                      </m:e>
                    </m:d>
                    <m:r>
                      <a:rPr lang="en-US" sz="2000" b="0" i="1" smtClean="0">
                        <a:solidFill>
                          <a:schemeClr val="tx1"/>
                        </a:solidFill>
                        <a:latin typeface="Cambria Math" panose="02040503050406030204" pitchFamily="18" charset="0"/>
                      </a:rPr>
                      <m:t>,</m:t>
                    </m:r>
                  </m:oMath>
                </a14:m>
                <a:r>
                  <a:rPr lang="en-US" sz="2000" i="1" dirty="0">
                    <a:solidFill>
                      <a:schemeClr val="tx1"/>
                    </a:solidFill>
                    <a:latin typeface="Cambria Math" panose="02040503050406030204" pitchFamily="18" charset="0"/>
                  </a:rPr>
                  <a:t> </a:t>
                </a:r>
                <a14:m>
                  <m:oMath xmlns:m="http://schemas.openxmlformats.org/officeDocument/2006/math">
                    <m:sSub>
                      <m:sSubPr>
                        <m:ctrlPr>
                          <a:rPr lang="en-US" sz="2000">
                            <a:solidFill>
                              <a:schemeClr val="tx1"/>
                            </a:solidFill>
                            <a:latin typeface="Cambria Math" panose="02040503050406030204" pitchFamily="18" charset="0"/>
                            <a:ea typeface="Cambria Math" panose="02040503050406030204" pitchFamily="18" charset="0"/>
                          </a:rPr>
                        </m:ctrlPr>
                      </m:sSubPr>
                      <m:e>
                        <m:r>
                          <m:rPr>
                            <m:sty m:val="p"/>
                          </m:rPr>
                          <a:rPr lang="en-US" sz="2000">
                            <a:solidFill>
                              <a:schemeClr val="tx1"/>
                            </a:solidFill>
                            <a:latin typeface="Cambria Math" panose="02040503050406030204" pitchFamily="18" charset="0"/>
                            <a:ea typeface="Cambria Math" panose="02040503050406030204" pitchFamily="18" charset="0"/>
                          </a:rPr>
                          <m:t>FX</m:t>
                        </m:r>
                      </m:e>
                      <m:sub>
                        <m:r>
                          <a:rPr lang="en-US" sz="2000" i="1">
                            <a:solidFill>
                              <a:schemeClr val="tx1"/>
                            </a:solidFill>
                            <a:latin typeface="Cambria Math" panose="02040503050406030204" pitchFamily="18" charset="0"/>
                            <a:ea typeface="Cambria Math" panose="02040503050406030204" pitchFamily="18" charset="0"/>
                          </a:rPr>
                          <m:t>𝐾</m:t>
                        </m:r>
                      </m:sub>
                    </m:sSub>
                    <m:d>
                      <m:dPr>
                        <m:begChr m:val="["/>
                        <m:endChr m:val="]"/>
                        <m:ctrlPr>
                          <a:rPr lang="en-US" sz="2000" i="1">
                            <a:solidFill>
                              <a:schemeClr val="tx1"/>
                            </a:solidFill>
                            <a:latin typeface="Cambria Math" panose="02040503050406030204" pitchFamily="18" charset="0"/>
                            <a:ea typeface="Cambria Math" panose="02040503050406030204" pitchFamily="18" charset="0"/>
                          </a:rPr>
                        </m:ctrlPr>
                      </m:dPr>
                      <m:e>
                        <m:r>
                          <a:rPr lang="en-US" sz="2000" i="1">
                            <a:solidFill>
                              <a:schemeClr val="tx1"/>
                            </a:solidFill>
                            <a:latin typeface="Cambria Math" panose="02040503050406030204" pitchFamily="18" charset="0"/>
                            <a:ea typeface="Cambria Math" panose="02040503050406030204" pitchFamily="18" charset="0"/>
                          </a:rPr>
                          <m:t>𝐸</m:t>
                        </m:r>
                      </m:e>
                    </m:d>
                    <m:r>
                      <a:rPr lang="en-US" sz="2000" i="1">
                        <a:solidFill>
                          <a:schemeClr val="tx1"/>
                        </a:solidFill>
                        <a:latin typeface="Cambria Math" panose="02040503050406030204" pitchFamily="18" charset="0"/>
                        <a:ea typeface="Cambria Math" panose="02040503050406030204" pitchFamily="18" charset="0"/>
                      </a:rPr>
                      <m:t>,</m:t>
                    </m:r>
                    <m:d>
                      <m:dPr>
                        <m:begChr m:val="|"/>
                        <m:endChr m:val="⟩"/>
                        <m:ctrlPr>
                          <a:rPr lang="en-US" sz="2000" i="1">
                            <a:solidFill>
                              <a:schemeClr val="tx1"/>
                            </a:solidFill>
                            <a:latin typeface="Cambria Math" panose="02040503050406030204" pitchFamily="18" charset="0"/>
                          </a:rPr>
                        </m:ctrlPr>
                      </m:dPr>
                      <m:e>
                        <m:r>
                          <a:rPr lang="en-US" sz="2000" i="1">
                            <a:solidFill>
                              <a:schemeClr val="tx1"/>
                            </a:solidFill>
                            <a:latin typeface="Cambria Math" panose="02040503050406030204" pitchFamily="18" charset="0"/>
                          </a:rPr>
                          <m:t>𝐸</m:t>
                        </m:r>
                      </m:e>
                    </m:d>
                  </m:oMath>
                </a14:m>
                <a:endParaRPr lang="en-US" sz="2000" i="1" dirty="0">
                  <a:solidFill>
                    <a:schemeClr val="tx1"/>
                  </a:solidFill>
                  <a:latin typeface="Cambria Math" panose="02040503050406030204" pitchFamily="18" charset="0"/>
                </a:endParaRPr>
              </a:p>
              <a:p>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m:t>
                        </m:r>
                        <m:r>
                          <a:rPr lang="en-US" sz="2000" i="1">
                            <a:latin typeface="Cambria Math" panose="02040503050406030204" pitchFamily="18" charset="0"/>
                          </a:rPr>
                          <m:t>𝑥</m:t>
                        </m:r>
                      </m:e>
                      <m:sub>
                        <m:r>
                          <a:rPr lang="en-US" sz="2000" i="1">
                            <a:latin typeface="Cambria Math" panose="02040503050406030204" pitchFamily="18" charset="0"/>
                          </a:rPr>
                          <m:t>1</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𝑦</m:t>
                        </m:r>
                      </m:e>
                      <m:sub>
                        <m:r>
                          <a:rPr lang="en-US" sz="2000" i="1">
                            <a:latin typeface="Cambria Math" panose="02040503050406030204" pitchFamily="18" charset="0"/>
                          </a:rPr>
                          <m:t>1</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m:t>
                        </m:r>
                        <m:r>
                          <a:rPr lang="en-US" sz="2000" i="1">
                            <a:latin typeface="Cambria Math" panose="02040503050406030204" pitchFamily="18" charset="0"/>
                          </a:rPr>
                          <m:t>𝑥</m:t>
                        </m:r>
                      </m:e>
                      <m:sub>
                        <m:r>
                          <a:rPr lang="en-US" sz="2000" i="1">
                            <a:latin typeface="Cambria Math" panose="02040503050406030204" pitchFamily="18" charset="0"/>
                          </a:rPr>
                          <m:t>1</m:t>
                        </m:r>
                      </m:sub>
                    </m:sSub>
                    <m:r>
                      <a:rPr lang="en-US" sz="2000" i="1">
                        <a:latin typeface="Cambria Math" panose="02040503050406030204" pitchFamily="18" charset="0"/>
                      </a:rPr>
                      <m:t>,</m:t>
                    </m:r>
                    <m:sSub>
                      <m:sSubPr>
                        <m:ctrlPr>
                          <a:rPr lang="en-US" sz="2000">
                            <a:latin typeface="Cambria Math" panose="02040503050406030204" pitchFamily="18" charset="0"/>
                            <a:ea typeface="Cambria Math" panose="02040503050406030204" pitchFamily="18" charset="0"/>
                          </a:rPr>
                        </m:ctrlPr>
                      </m:sSubPr>
                      <m:e>
                        <m:r>
                          <m:rPr>
                            <m:sty m:val="p"/>
                          </m:rPr>
                          <a:rPr lang="en-US" sz="2000">
                            <a:latin typeface="Cambria Math" panose="02040503050406030204" pitchFamily="18" charset="0"/>
                            <a:ea typeface="Cambria Math" panose="02040503050406030204" pitchFamily="18" charset="0"/>
                          </a:rPr>
                          <m:t>FX</m:t>
                        </m:r>
                      </m:e>
                      <m:sub>
                        <m:r>
                          <a:rPr lang="en-US" sz="2000" i="1">
                            <a:latin typeface="Cambria Math" panose="02040503050406030204" pitchFamily="18" charset="0"/>
                            <a:ea typeface="Cambria Math" panose="02040503050406030204" pitchFamily="18" charset="0"/>
                          </a:rPr>
                          <m:t>𝐾</m:t>
                        </m:r>
                      </m:sub>
                    </m:sSub>
                    <m:r>
                      <a:rPr lang="en-US" sz="2000" i="1" smtClean="0">
                        <a:latin typeface="Cambria Math" panose="02040503050406030204" pitchFamily="18" charset="0"/>
                        <a:ea typeface="Cambria Math" panose="02040503050406030204" pitchFamily="18" charset="0"/>
                      </a:rPr>
                      <m:t> </m:t>
                    </m:r>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𝑥</m:t>
                        </m:r>
                      </m:e>
                      <m:sub>
                        <m:r>
                          <a:rPr lang="en-US" sz="2000" i="1">
                            <a:latin typeface="Cambria Math" panose="02040503050406030204" pitchFamily="18" charset="0"/>
                          </a:rPr>
                          <m:t>1</m:t>
                        </m:r>
                      </m:sub>
                    </m:sSub>
                    <m:r>
                      <a:rPr lang="en-US" sz="2000" i="1">
                        <a:latin typeface="Cambria Math" panose="02040503050406030204" pitchFamily="18" charset="0"/>
                      </a:rPr>
                      <m:t>)</m:t>
                    </m:r>
                    <m:r>
                      <a:rPr lang="en-US" sz="2000" i="1" smtClean="0">
                        <a:latin typeface="Cambria Math" panose="02040503050406030204" pitchFamily="18" charset="0"/>
                      </a:rPr>
                      <m:t>)</m:t>
                    </m:r>
                  </m:oMath>
                </a14:m>
                <a:endParaRPr lang="en-US" sz="2000" i="1" dirty="0">
                  <a:latin typeface="Cambria Math" panose="02040503050406030204" pitchFamily="18" charset="0"/>
                </a:endParaRPr>
              </a:p>
              <a:p>
                <a14:m>
                  <m:oMath xmlns:m="http://schemas.openxmlformats.org/officeDocument/2006/math">
                    <m:sSub>
                      <m:sSubPr>
                        <m:ctrlPr>
                          <a:rPr lang="en-US" sz="2000" b="1" i="1">
                            <a:latin typeface="Cambria Math" panose="02040503050406030204" pitchFamily="18" charset="0"/>
                          </a:rPr>
                        </m:ctrlPr>
                      </m:sSubPr>
                      <m:e>
                        <m:r>
                          <a:rPr lang="en-US" sz="2000" b="1" i="1">
                            <a:latin typeface="Cambria Math" panose="02040503050406030204" pitchFamily="18" charset="0"/>
                          </a:rPr>
                          <m:t>𝐇</m:t>
                        </m:r>
                      </m:e>
                      <m:sub>
                        <m:r>
                          <a:rPr lang="en-US" altLang="zh-CN" sz="2000" b="0" i="1" smtClean="0">
                            <a:latin typeface="Cambria Math" panose="02040503050406030204" pitchFamily="18" charset="0"/>
                          </a:rPr>
                          <m:t>1</m:t>
                        </m:r>
                      </m:sub>
                    </m:sSub>
                    <m:r>
                      <a:rPr lang="en-US" sz="2000" i="1">
                        <a:latin typeface="Cambria Math" panose="02040503050406030204" pitchFamily="18" charset="0"/>
                      </a:rPr>
                      <m:t>: </m:t>
                    </m:r>
                    <m:d>
                      <m:dPr>
                        <m:begChr m:val="|"/>
                        <m:endChr m:val="⟩"/>
                        <m:ctrlPr>
                          <a:rPr lang="en-US" sz="2000" i="1">
                            <a:latin typeface="Cambria Math" panose="02040503050406030204" pitchFamily="18" charset="0"/>
                          </a:rPr>
                        </m:ctrlPr>
                      </m:dPr>
                      <m:e>
                        <m:r>
                          <a:rPr lang="en-US" sz="2000" i="1">
                            <a:latin typeface="Cambria Math" panose="02040503050406030204" pitchFamily="18" charset="0"/>
                          </a:rPr>
                          <m:t>𝐸</m:t>
                        </m:r>
                      </m:e>
                    </m:d>
                    <m:r>
                      <a:rPr lang="en-US" sz="2000" i="1">
                        <a:latin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𝑅</m:t>
                    </m:r>
                    <m:r>
                      <a:rPr lang="en-US" sz="2000" i="1">
                        <a:latin typeface="Cambria Math" panose="02040503050406030204" pitchFamily="18" charset="0"/>
                        <a:ea typeface="Cambria Math" panose="02040503050406030204" pitchFamily="18" charset="0"/>
                      </a:rPr>
                      <m:t>,</m:t>
                    </m:r>
                    <m:d>
                      <m:dPr>
                        <m:begChr m:val="|"/>
                        <m:endChr m:val="⟩"/>
                        <m:ctrlPr>
                          <a:rPr lang="en-US" sz="2000" i="1">
                            <a:latin typeface="Cambria Math" panose="02040503050406030204" pitchFamily="18" charset="0"/>
                          </a:rPr>
                        </m:ctrlPr>
                      </m:dPr>
                      <m:e>
                        <m:r>
                          <a:rPr lang="en-US" sz="2000" i="1">
                            <a:latin typeface="Cambria Math" panose="02040503050406030204" pitchFamily="18" charset="0"/>
                          </a:rPr>
                          <m:t>𝐸</m:t>
                        </m:r>
                      </m:e>
                    </m:d>
                    <m:r>
                      <a:rPr lang="en-US" sz="2000" i="1">
                        <a:latin typeface="Cambria Math" panose="02040503050406030204" pitchFamily="18" charset="0"/>
                      </a:rPr>
                      <m:t>,</m:t>
                    </m:r>
                    <m:sSub>
                      <m:sSubPr>
                        <m:ctrlPr>
                          <a:rPr lang="en-US" sz="2000">
                            <a:latin typeface="Cambria Math" panose="02040503050406030204" pitchFamily="18" charset="0"/>
                            <a:ea typeface="Cambria Math" panose="02040503050406030204" pitchFamily="18" charset="0"/>
                          </a:rPr>
                        </m:ctrlPr>
                      </m:sSubPr>
                      <m:e>
                        <m:r>
                          <m:rPr>
                            <m:sty m:val="p"/>
                          </m:rPr>
                          <a:rPr lang="en-US" sz="2000">
                            <a:latin typeface="Cambria Math" panose="02040503050406030204" pitchFamily="18" charset="0"/>
                            <a:ea typeface="Cambria Math" panose="02040503050406030204" pitchFamily="18" charset="0"/>
                          </a:rPr>
                          <m:t>FX</m:t>
                        </m:r>
                      </m:e>
                      <m:sub>
                        <m:r>
                          <a:rPr lang="en-US" sz="2000" i="1">
                            <a:latin typeface="Cambria Math" panose="02040503050406030204" pitchFamily="18" charset="0"/>
                            <a:ea typeface="Cambria Math" panose="02040503050406030204" pitchFamily="18" charset="0"/>
                          </a:rPr>
                          <m:t>𝐾</m:t>
                        </m:r>
                      </m:sub>
                    </m:sSub>
                    <m:d>
                      <m:dPr>
                        <m:begChr m:val="["/>
                        <m:endChr m:val="]"/>
                        <m:ctrlPr>
                          <a:rPr lang="en-US" sz="2000" b="0" i="1" smtClean="0">
                            <a:latin typeface="Cambria Math" panose="02040503050406030204" pitchFamily="18" charset="0"/>
                            <a:ea typeface="Cambria Math" panose="02040503050406030204" pitchFamily="18" charset="0"/>
                          </a:rPr>
                        </m:ctrlPr>
                      </m:dPr>
                      <m:e>
                        <m:sSup>
                          <m:sSupPr>
                            <m:ctrlPr>
                              <a:rPr lang="en-US" sz="2000" b="0" i="1" smtClean="0">
                                <a:latin typeface="Cambria Math" panose="02040503050406030204" pitchFamily="18" charset="0"/>
                                <a:ea typeface="Cambria Math" panose="02040503050406030204" pitchFamily="18" charset="0"/>
                              </a:rPr>
                            </m:ctrlPr>
                          </m:sSupPr>
                          <m:e>
                            <m:r>
                              <a:rPr lang="en-US" sz="2000" b="0" i="1" smtClean="0">
                                <a:latin typeface="Cambria Math" panose="02040503050406030204" pitchFamily="18" charset="0"/>
                                <a:ea typeface="Cambria Math" panose="02040503050406030204" pitchFamily="18" charset="0"/>
                              </a:rPr>
                              <m:t>𝐸</m:t>
                            </m:r>
                          </m:e>
                          <m:sup>
                            <m:r>
                              <a:rPr lang="en-US" sz="2000" b="0" i="1" smtClean="0">
                                <a:latin typeface="Cambria Math" panose="02040503050406030204" pitchFamily="18" charset="0"/>
                                <a:ea typeface="Cambria Math" panose="02040503050406030204" pitchFamily="18" charset="0"/>
                              </a:rPr>
                              <m:t>1</m:t>
                            </m:r>
                          </m:sup>
                        </m:sSup>
                      </m:e>
                    </m:d>
                    <m:r>
                      <a:rPr lang="en-US" sz="2000" i="1">
                        <a:latin typeface="Cambria Math" panose="02040503050406030204" pitchFamily="18" charset="0"/>
                        <a:ea typeface="Cambria Math" panose="02040503050406030204" pitchFamily="18" charset="0"/>
                      </a:rPr>
                      <m:t>,</m:t>
                    </m:r>
                    <m:d>
                      <m:dPr>
                        <m:begChr m:val="|"/>
                        <m:endChr m:val="⟩"/>
                        <m:ctrlPr>
                          <a:rPr lang="en-US" sz="2000" i="1">
                            <a:latin typeface="Cambria Math" panose="02040503050406030204" pitchFamily="18" charset="0"/>
                            <a:ea typeface="Cambria Math" panose="02040503050406030204" pitchFamily="18" charset="0"/>
                          </a:rPr>
                        </m:ctrlPr>
                      </m:dPr>
                      <m:e>
                        <m:sSup>
                          <m:sSupPr>
                            <m:ctrlPr>
                              <a:rPr lang="en-US" sz="2000" i="1">
                                <a:latin typeface="Cambria Math" panose="02040503050406030204" pitchFamily="18" charset="0"/>
                                <a:ea typeface="Cambria Math" panose="02040503050406030204" pitchFamily="18" charset="0"/>
                              </a:rPr>
                            </m:ctrlPr>
                          </m:sSupPr>
                          <m:e>
                            <m:r>
                              <a:rPr lang="en-US" sz="2000" i="1">
                                <a:latin typeface="Cambria Math" panose="02040503050406030204" pitchFamily="18" charset="0"/>
                                <a:ea typeface="Cambria Math" panose="02040503050406030204" pitchFamily="18" charset="0"/>
                              </a:rPr>
                              <m:t>𝐸</m:t>
                            </m:r>
                          </m:e>
                          <m:sup>
                            <m:r>
                              <a:rPr lang="en-US" sz="2000" i="1">
                                <a:latin typeface="Cambria Math" panose="02040503050406030204" pitchFamily="18" charset="0"/>
                                <a:ea typeface="Cambria Math" panose="02040503050406030204" pitchFamily="18" charset="0"/>
                              </a:rPr>
                              <m:t>1</m:t>
                            </m:r>
                          </m:sup>
                        </m:sSup>
                      </m:e>
                    </m:d>
                    <m:r>
                      <a:rPr lang="en-US" sz="2000" i="1">
                        <a:latin typeface="Cambria Math" panose="02040503050406030204" pitchFamily="18" charset="0"/>
                      </a:rPr>
                      <m:t>,</m:t>
                    </m:r>
                  </m:oMath>
                </a14:m>
                <a:r>
                  <a:rPr lang="en-US" sz="2000" i="1" dirty="0">
                    <a:latin typeface="Cambria Math" panose="02040503050406030204" pitchFamily="18" charset="0"/>
                  </a:rPr>
                  <a:t> </a:t>
                </a:r>
                <a14:m>
                  <m:oMath xmlns:m="http://schemas.openxmlformats.org/officeDocument/2006/math">
                    <m:sSub>
                      <m:sSubPr>
                        <m:ctrlPr>
                          <a:rPr lang="en-US" sz="2000">
                            <a:latin typeface="Cambria Math" panose="02040503050406030204" pitchFamily="18" charset="0"/>
                            <a:ea typeface="Cambria Math" panose="02040503050406030204" pitchFamily="18" charset="0"/>
                          </a:rPr>
                        </m:ctrlPr>
                      </m:sSubPr>
                      <m:e>
                        <m:r>
                          <m:rPr>
                            <m:sty m:val="p"/>
                          </m:rPr>
                          <a:rPr lang="en-US" sz="2000">
                            <a:latin typeface="Cambria Math" panose="02040503050406030204" pitchFamily="18" charset="0"/>
                            <a:ea typeface="Cambria Math" panose="02040503050406030204" pitchFamily="18" charset="0"/>
                          </a:rPr>
                          <m:t>FX</m:t>
                        </m:r>
                      </m:e>
                      <m:sub>
                        <m:r>
                          <a:rPr lang="en-US" sz="2000" i="1">
                            <a:latin typeface="Cambria Math" panose="02040503050406030204" pitchFamily="18" charset="0"/>
                            <a:ea typeface="Cambria Math" panose="02040503050406030204" pitchFamily="18" charset="0"/>
                          </a:rPr>
                          <m:t>𝐾</m:t>
                        </m:r>
                      </m:sub>
                    </m:sSub>
                    <m:d>
                      <m:dPr>
                        <m:begChr m:val="["/>
                        <m:endChr m:val="]"/>
                        <m:ctrlPr>
                          <a:rPr lang="en-US" sz="2000" i="1">
                            <a:latin typeface="Cambria Math" panose="02040503050406030204" pitchFamily="18" charset="0"/>
                            <a:ea typeface="Cambria Math" panose="02040503050406030204" pitchFamily="18" charset="0"/>
                          </a:rPr>
                        </m:ctrlPr>
                      </m:dPr>
                      <m:e>
                        <m:sSup>
                          <m:sSupPr>
                            <m:ctrlPr>
                              <a:rPr lang="en-US" sz="2000" i="1">
                                <a:latin typeface="Cambria Math" panose="02040503050406030204" pitchFamily="18" charset="0"/>
                                <a:ea typeface="Cambria Math" panose="02040503050406030204" pitchFamily="18" charset="0"/>
                              </a:rPr>
                            </m:ctrlPr>
                          </m:sSupPr>
                          <m:e>
                            <m:r>
                              <a:rPr lang="en-US" sz="2000" i="1">
                                <a:latin typeface="Cambria Math" panose="02040503050406030204" pitchFamily="18" charset="0"/>
                                <a:ea typeface="Cambria Math" panose="02040503050406030204" pitchFamily="18" charset="0"/>
                              </a:rPr>
                              <m:t>𝐸</m:t>
                            </m:r>
                          </m:e>
                          <m:sup>
                            <m:r>
                              <a:rPr lang="en-US" sz="2000" i="1">
                                <a:latin typeface="Cambria Math" panose="02040503050406030204" pitchFamily="18" charset="0"/>
                                <a:ea typeface="Cambria Math" panose="02040503050406030204" pitchFamily="18" charset="0"/>
                              </a:rPr>
                              <m:t>1</m:t>
                            </m:r>
                          </m:sup>
                        </m:sSup>
                      </m:e>
                    </m:d>
                    <m:r>
                      <a:rPr lang="en-US" sz="2000" i="1">
                        <a:latin typeface="Cambria Math" panose="02040503050406030204" pitchFamily="18" charset="0"/>
                        <a:ea typeface="Cambria Math" panose="02040503050406030204" pitchFamily="18" charset="0"/>
                      </a:rPr>
                      <m:t>,</m:t>
                    </m:r>
                    <m:d>
                      <m:dPr>
                        <m:begChr m:val="|"/>
                        <m:endChr m:val="⟩"/>
                        <m:ctrlPr>
                          <a:rPr lang="en-US" sz="2000" i="1">
                            <a:latin typeface="Cambria Math" panose="02040503050406030204" pitchFamily="18" charset="0"/>
                            <a:ea typeface="Cambria Math" panose="02040503050406030204" pitchFamily="18" charset="0"/>
                          </a:rPr>
                        </m:ctrlPr>
                      </m:dPr>
                      <m:e>
                        <m:sSup>
                          <m:sSupPr>
                            <m:ctrlPr>
                              <a:rPr lang="en-US" sz="2000" i="1">
                                <a:latin typeface="Cambria Math" panose="02040503050406030204" pitchFamily="18" charset="0"/>
                                <a:ea typeface="Cambria Math" panose="02040503050406030204" pitchFamily="18" charset="0"/>
                              </a:rPr>
                            </m:ctrlPr>
                          </m:sSupPr>
                          <m:e>
                            <m:r>
                              <a:rPr lang="en-US" sz="2000" i="1">
                                <a:latin typeface="Cambria Math" panose="02040503050406030204" pitchFamily="18" charset="0"/>
                                <a:ea typeface="Cambria Math" panose="02040503050406030204" pitchFamily="18" charset="0"/>
                              </a:rPr>
                              <m:t>𝐸</m:t>
                            </m:r>
                          </m:e>
                          <m:sup>
                            <m:r>
                              <a:rPr lang="en-US" sz="2000" i="1">
                                <a:latin typeface="Cambria Math" panose="02040503050406030204" pitchFamily="18" charset="0"/>
                                <a:ea typeface="Cambria Math" panose="02040503050406030204" pitchFamily="18" charset="0"/>
                              </a:rPr>
                              <m:t>1</m:t>
                            </m:r>
                          </m:sup>
                        </m:sSup>
                      </m:e>
                    </m:d>
                  </m:oMath>
                </a14:m>
                <a:endParaRPr lang="en-US" sz="2000" i="1" dirty="0">
                  <a:solidFill>
                    <a:schemeClr val="tx1"/>
                  </a:solidFill>
                  <a:latin typeface="Cambria Math" panose="02040503050406030204" pitchFamily="18" charset="0"/>
                </a:endParaRPr>
              </a:p>
              <a:p>
                <a14:m>
                  <m:oMath xmlns:m="http://schemas.openxmlformats.org/officeDocument/2006/math">
                    <m:sSub>
                      <m:sSubPr>
                        <m:ctrlPr>
                          <a:rPr lang="en-US" sz="2000" b="1" i="1">
                            <a:latin typeface="Cambria Math" panose="02040503050406030204" pitchFamily="18" charset="0"/>
                          </a:rPr>
                        </m:ctrlPr>
                      </m:sSubPr>
                      <m:e>
                        <m:r>
                          <a:rPr lang="en-US" sz="2000" b="1" i="1">
                            <a:latin typeface="Cambria Math" panose="02040503050406030204" pitchFamily="18" charset="0"/>
                          </a:rPr>
                          <m:t>𝐇</m:t>
                        </m:r>
                        <m:r>
                          <a:rPr lang="en-US" sz="2000" b="1" i="1" smtClean="0">
                            <a:latin typeface="Cambria Math" panose="02040503050406030204" pitchFamily="18" charset="0"/>
                          </a:rPr>
                          <m:t>′</m:t>
                        </m:r>
                      </m:e>
                      <m:sub>
                        <m:r>
                          <a:rPr lang="en-US" altLang="zh-CN" sz="2000" i="1">
                            <a:latin typeface="Cambria Math" panose="02040503050406030204" pitchFamily="18" charset="0"/>
                          </a:rPr>
                          <m:t>1</m:t>
                        </m:r>
                      </m:sub>
                    </m:sSub>
                    <m:r>
                      <a:rPr lang="en-US" sz="2000" i="1">
                        <a:latin typeface="Cambria Math" panose="02040503050406030204" pitchFamily="18" charset="0"/>
                      </a:rPr>
                      <m:t>: </m:t>
                    </m:r>
                    <m:d>
                      <m:dPr>
                        <m:begChr m:val="|"/>
                        <m:endChr m:val="⟩"/>
                        <m:ctrlPr>
                          <a:rPr lang="en-US" sz="2000" i="1">
                            <a:latin typeface="Cambria Math" panose="02040503050406030204" pitchFamily="18" charset="0"/>
                          </a:rPr>
                        </m:ctrlPr>
                      </m:dPr>
                      <m:e>
                        <m:r>
                          <a:rPr lang="en-US" sz="2000" i="1">
                            <a:latin typeface="Cambria Math" panose="02040503050406030204" pitchFamily="18" charset="0"/>
                          </a:rPr>
                          <m:t>𝐸</m:t>
                        </m:r>
                      </m:e>
                    </m:d>
                    <m:r>
                      <a:rPr lang="en-US" sz="2000" i="1">
                        <a:latin typeface="Cambria Math" panose="02040503050406030204" pitchFamily="18" charset="0"/>
                      </a:rPr>
                      <m:t>,</m:t>
                    </m:r>
                    <m:r>
                      <a:rPr lang="en-US" sz="2000" i="1">
                        <a:latin typeface="Cambria Math" panose="02040503050406030204" pitchFamily="18" charset="0"/>
                        <a:ea typeface="Cambria Math" panose="02040503050406030204" pitchFamily="18" charset="0"/>
                      </a:rPr>
                      <m:t>𝑅</m:t>
                    </m:r>
                    <m:r>
                      <a:rPr lang="en-US" sz="2000" i="1">
                        <a:latin typeface="Cambria Math" panose="02040503050406030204" pitchFamily="18" charset="0"/>
                        <a:ea typeface="Cambria Math" panose="02040503050406030204" pitchFamily="18" charset="0"/>
                      </a:rPr>
                      <m:t>,</m:t>
                    </m:r>
                    <m:d>
                      <m:dPr>
                        <m:begChr m:val="|"/>
                        <m:endChr m:val="⟩"/>
                        <m:ctrlPr>
                          <a:rPr lang="en-US" sz="2000" i="1">
                            <a:latin typeface="Cambria Math" panose="02040503050406030204" pitchFamily="18" charset="0"/>
                          </a:rPr>
                        </m:ctrlPr>
                      </m:dPr>
                      <m:e>
                        <m:r>
                          <a:rPr lang="en-US" sz="2000" i="1">
                            <a:latin typeface="Cambria Math" panose="02040503050406030204" pitchFamily="18" charset="0"/>
                          </a:rPr>
                          <m:t>𝐸</m:t>
                        </m:r>
                      </m:e>
                    </m:d>
                    <m:r>
                      <a:rPr lang="en-US" sz="2000" i="1">
                        <a:latin typeface="Cambria Math" panose="02040503050406030204" pitchFamily="18" charset="0"/>
                      </a:rPr>
                      <m:t>,</m:t>
                    </m:r>
                    <m:sSub>
                      <m:sSubPr>
                        <m:ctrlPr>
                          <a:rPr lang="en-US" sz="2000">
                            <a:latin typeface="Cambria Math" panose="02040503050406030204" pitchFamily="18" charset="0"/>
                            <a:ea typeface="Cambria Math" panose="02040503050406030204" pitchFamily="18" charset="0"/>
                          </a:rPr>
                        </m:ctrlPr>
                      </m:sSubPr>
                      <m:e>
                        <m:r>
                          <m:rPr>
                            <m:sty m:val="p"/>
                          </m:rPr>
                          <a:rPr lang="en-US" sz="2000">
                            <a:latin typeface="Cambria Math" panose="02040503050406030204" pitchFamily="18" charset="0"/>
                            <a:ea typeface="Cambria Math" panose="02040503050406030204" pitchFamily="18" charset="0"/>
                          </a:rPr>
                          <m:t>FX</m:t>
                        </m:r>
                      </m:e>
                      <m:sub>
                        <m:r>
                          <a:rPr lang="en-US" sz="2000" i="1">
                            <a:latin typeface="Cambria Math" panose="02040503050406030204" pitchFamily="18" charset="0"/>
                            <a:ea typeface="Cambria Math" panose="02040503050406030204" pitchFamily="18" charset="0"/>
                          </a:rPr>
                          <m:t>𝐾</m:t>
                        </m:r>
                      </m:sub>
                    </m:sSub>
                    <m:d>
                      <m:dPr>
                        <m:begChr m:val="["/>
                        <m:endChr m:val="]"/>
                        <m:ctrlPr>
                          <a:rPr lang="en-US" sz="2000" b="0" i="1" smtClean="0">
                            <a:latin typeface="Cambria Math" panose="02040503050406030204" pitchFamily="18" charset="0"/>
                            <a:ea typeface="Cambria Math" panose="02040503050406030204" pitchFamily="18" charset="0"/>
                          </a:rPr>
                        </m:ctrlPr>
                      </m:dPr>
                      <m:e>
                        <m:r>
                          <a:rPr lang="en-US" sz="2000" b="0" i="1" smtClean="0">
                            <a:latin typeface="Cambria Math" panose="02040503050406030204" pitchFamily="18" charset="0"/>
                            <a:ea typeface="Cambria Math" panose="02040503050406030204" pitchFamily="18" charset="0"/>
                          </a:rPr>
                          <m:t>𝐸</m:t>
                        </m:r>
                      </m:e>
                    </m:d>
                    <m:r>
                      <a:rPr lang="en-US" sz="2000" i="1">
                        <a:latin typeface="Cambria Math" panose="02040503050406030204" pitchFamily="18" charset="0"/>
                        <a:ea typeface="Cambria Math" panose="02040503050406030204" pitchFamily="18" charset="0"/>
                      </a:rPr>
                      <m:t>,</m:t>
                    </m:r>
                    <m:d>
                      <m:dPr>
                        <m:begChr m:val="|"/>
                        <m:endChr m:val="⟩"/>
                        <m:ctrlPr>
                          <a:rPr lang="en-US" sz="2000" b="0" i="1" smtClean="0">
                            <a:latin typeface="Cambria Math" panose="02040503050406030204" pitchFamily="18" charset="0"/>
                          </a:rPr>
                        </m:ctrlPr>
                      </m:dPr>
                      <m:e>
                        <m:r>
                          <a:rPr lang="en-US" sz="2000" b="0" i="1" smtClean="0">
                            <a:latin typeface="Cambria Math" panose="02040503050406030204" pitchFamily="18" charset="0"/>
                          </a:rPr>
                          <m:t>𝐸</m:t>
                        </m:r>
                      </m:e>
                    </m:d>
                    <m:r>
                      <a:rPr lang="en-US" sz="2000" i="1">
                        <a:latin typeface="Cambria Math" panose="02040503050406030204" pitchFamily="18" charset="0"/>
                      </a:rPr>
                      <m:t>,</m:t>
                    </m:r>
                  </m:oMath>
                </a14:m>
                <a:r>
                  <a:rPr lang="en-US" sz="2000" i="1" dirty="0">
                    <a:latin typeface="Cambria Math" panose="02040503050406030204" pitchFamily="18" charset="0"/>
                  </a:rPr>
                  <a:t> </a:t>
                </a:r>
                <a14:m>
                  <m:oMath xmlns:m="http://schemas.openxmlformats.org/officeDocument/2006/math">
                    <m:sSub>
                      <m:sSubPr>
                        <m:ctrlPr>
                          <a:rPr lang="en-US" sz="2000">
                            <a:latin typeface="Cambria Math" panose="02040503050406030204" pitchFamily="18" charset="0"/>
                            <a:ea typeface="Cambria Math" panose="02040503050406030204" pitchFamily="18" charset="0"/>
                          </a:rPr>
                        </m:ctrlPr>
                      </m:sSubPr>
                      <m:e>
                        <m:r>
                          <m:rPr>
                            <m:sty m:val="p"/>
                          </m:rPr>
                          <a:rPr lang="en-US" sz="2000">
                            <a:latin typeface="Cambria Math" panose="02040503050406030204" pitchFamily="18" charset="0"/>
                            <a:ea typeface="Cambria Math" panose="02040503050406030204" pitchFamily="18" charset="0"/>
                          </a:rPr>
                          <m:t>FX</m:t>
                        </m:r>
                      </m:e>
                      <m:sub>
                        <m:r>
                          <a:rPr lang="en-US" sz="2000" i="1">
                            <a:latin typeface="Cambria Math" panose="02040503050406030204" pitchFamily="18" charset="0"/>
                            <a:ea typeface="Cambria Math" panose="02040503050406030204" pitchFamily="18" charset="0"/>
                          </a:rPr>
                          <m:t>𝐾</m:t>
                        </m:r>
                      </m:sub>
                    </m:sSub>
                    <m:d>
                      <m:dPr>
                        <m:begChr m:val="["/>
                        <m:endChr m:val="]"/>
                        <m:ctrlPr>
                          <a:rPr lang="en-US" sz="2000" b="0" i="1" smtClean="0">
                            <a:latin typeface="Cambria Math" panose="02040503050406030204" pitchFamily="18" charset="0"/>
                            <a:ea typeface="Cambria Math" panose="02040503050406030204" pitchFamily="18" charset="0"/>
                          </a:rPr>
                        </m:ctrlPr>
                      </m:dPr>
                      <m:e>
                        <m:r>
                          <a:rPr lang="en-US" sz="2000" b="0" i="1" smtClean="0">
                            <a:latin typeface="Cambria Math" panose="02040503050406030204" pitchFamily="18" charset="0"/>
                            <a:ea typeface="Cambria Math" panose="02040503050406030204" pitchFamily="18" charset="0"/>
                          </a:rPr>
                          <m:t>𝐸</m:t>
                        </m:r>
                      </m:e>
                    </m:d>
                    <m:r>
                      <a:rPr lang="en-US" sz="2000" i="1">
                        <a:latin typeface="Cambria Math" panose="02040503050406030204" pitchFamily="18" charset="0"/>
                        <a:ea typeface="Cambria Math" panose="02040503050406030204" pitchFamily="18" charset="0"/>
                      </a:rPr>
                      <m:t>,</m:t>
                    </m:r>
                    <m:d>
                      <m:dPr>
                        <m:begChr m:val="|"/>
                        <m:endChr m:val="⟩"/>
                        <m:ctrlPr>
                          <a:rPr lang="en-US" sz="2000" b="0" i="1" smtClean="0">
                            <a:latin typeface="Cambria Math" panose="02040503050406030204" pitchFamily="18" charset="0"/>
                          </a:rPr>
                        </m:ctrlPr>
                      </m:dPr>
                      <m:e>
                        <m:r>
                          <a:rPr lang="en-US" sz="2000" b="0" i="1" smtClean="0">
                            <a:latin typeface="Cambria Math" panose="02040503050406030204" pitchFamily="18" charset="0"/>
                          </a:rPr>
                          <m:t>𝐸</m:t>
                        </m:r>
                      </m:e>
                    </m:d>
                  </m:oMath>
                </a14:m>
                <a:endParaRPr lang="en-US" sz="2000" i="1" dirty="0">
                  <a:solidFill>
                    <a:schemeClr val="tx1"/>
                  </a:solidFill>
                  <a:latin typeface="Cambria Math" panose="02040503050406030204" pitchFamily="18" charset="0"/>
                </a:endParaRPr>
              </a:p>
              <a:p>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m:t>
                        </m:r>
                        <m:r>
                          <a:rPr lang="en-US" sz="2000" i="1">
                            <a:latin typeface="Cambria Math" panose="02040503050406030204" pitchFamily="18" charset="0"/>
                          </a:rPr>
                          <m:t>𝑥</m:t>
                        </m:r>
                      </m:e>
                      <m:sub>
                        <m:r>
                          <a:rPr lang="en-US" sz="2000" i="1">
                            <a:latin typeface="Cambria Math" panose="02040503050406030204" pitchFamily="18" charset="0"/>
                          </a:rPr>
                          <m:t>1</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𝑦</m:t>
                        </m:r>
                      </m:e>
                      <m:sub>
                        <m:r>
                          <a:rPr lang="en-US" sz="2000" i="1">
                            <a:latin typeface="Cambria Math" panose="02040503050406030204" pitchFamily="18" charset="0"/>
                          </a:rPr>
                          <m:t>1</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m:t>
                        </m:r>
                        <m:r>
                          <a:rPr lang="en-US" sz="2000" i="1">
                            <a:latin typeface="Cambria Math" panose="02040503050406030204" pitchFamily="18" charset="0"/>
                          </a:rPr>
                          <m:t>𝑥</m:t>
                        </m:r>
                      </m:e>
                      <m:sub>
                        <m:r>
                          <a:rPr lang="en-US" sz="2000" i="1">
                            <a:latin typeface="Cambria Math" panose="02040503050406030204" pitchFamily="18" charset="0"/>
                          </a:rPr>
                          <m:t>1</m:t>
                        </m:r>
                      </m:sub>
                    </m:sSub>
                    <m:r>
                      <a:rPr lang="en-US" sz="2000" i="1">
                        <a:latin typeface="Cambria Math" panose="02040503050406030204" pitchFamily="18" charset="0"/>
                      </a:rPr>
                      <m:t>,</m:t>
                    </m:r>
                    <m:r>
                      <a:rPr lang="en-US" sz="2000" i="1">
                        <a:latin typeface="Cambria Math" panose="02040503050406030204" pitchFamily="18" charset="0"/>
                      </a:rPr>
                      <m:t>𝑅</m:t>
                    </m:r>
                    <m:r>
                      <a:rPr lang="en-US" sz="2000" i="1">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𝑥</m:t>
                        </m:r>
                      </m:e>
                      <m:sub>
                        <m:r>
                          <a:rPr lang="en-US" sz="2000" b="0" i="1" smtClean="0">
                            <a:latin typeface="Cambria Math" panose="02040503050406030204" pitchFamily="18" charset="0"/>
                          </a:rPr>
                          <m:t>1</m:t>
                        </m:r>
                      </m:sub>
                    </m:sSub>
                    <m:r>
                      <a:rPr lang="en-US" sz="2000" i="1">
                        <a:latin typeface="Cambria Math" panose="02040503050406030204" pitchFamily="18" charset="0"/>
                      </a:rPr>
                      <m:t>))</m:t>
                    </m:r>
                  </m:oMath>
                </a14:m>
                <a:endParaRPr lang="en-US" sz="2000" i="1" dirty="0">
                  <a:latin typeface="Cambria Math" panose="02040503050406030204" pitchFamily="18" charset="0"/>
                </a:endParaRPr>
              </a:p>
              <a:p>
                <a:r>
                  <a:rPr lang="en-US" sz="2000" dirty="0">
                    <a:solidFill>
                      <a:schemeClr val="tx1"/>
                    </a:solidFill>
                    <a:latin typeface="Cambria Math" panose="02040503050406030204" pitchFamily="18" charset="0"/>
                  </a:rPr>
                  <a:t>If in later steps, distinguisher gets to figure out </a:t>
                </a:r>
                <a14:m>
                  <m:oMath xmlns:m="http://schemas.openxmlformats.org/officeDocument/2006/math">
                    <m:r>
                      <a:rPr lang="en-US" sz="2000" b="0" i="1" smtClean="0">
                        <a:solidFill>
                          <a:schemeClr val="tx1"/>
                        </a:solidFill>
                        <a:latin typeface="Cambria Math" panose="02040503050406030204" pitchFamily="18" charset="0"/>
                      </a:rPr>
                      <m:t>𝐾</m:t>
                    </m:r>
                    <m:r>
                      <a:rPr lang="en-US" sz="2000" b="0" i="1" smtClean="0">
                        <a:solidFill>
                          <a:schemeClr val="tx1"/>
                        </a:solidFill>
                        <a:latin typeface="Cambria Math" panose="02040503050406030204" pitchFamily="18" charset="0"/>
                      </a:rPr>
                      <m:t>=(</m:t>
                    </m:r>
                    <m:sSub>
                      <m:sSubPr>
                        <m:ctrlPr>
                          <a:rPr lang="en-US" sz="2000" b="0" i="1" smtClean="0">
                            <a:solidFill>
                              <a:schemeClr val="tx1"/>
                            </a:solidFill>
                            <a:latin typeface="Cambria Math" panose="02040503050406030204" pitchFamily="18" charset="0"/>
                          </a:rPr>
                        </m:ctrlPr>
                      </m:sSubPr>
                      <m:e>
                        <m:r>
                          <a:rPr lang="en-US" sz="2000" b="0" i="1" smtClean="0">
                            <a:solidFill>
                              <a:schemeClr val="tx1"/>
                            </a:solidFill>
                            <a:latin typeface="Cambria Math" panose="02040503050406030204" pitchFamily="18" charset="0"/>
                          </a:rPr>
                          <m:t>𝑘</m:t>
                        </m:r>
                      </m:e>
                      <m:sub>
                        <m:r>
                          <a:rPr lang="en-US" sz="2000" b="0" i="1" smtClean="0">
                            <a:solidFill>
                              <a:schemeClr val="tx1"/>
                            </a:solidFill>
                            <a:latin typeface="Cambria Math" panose="02040503050406030204" pitchFamily="18" charset="0"/>
                          </a:rPr>
                          <m:t>0</m:t>
                        </m:r>
                      </m:sub>
                    </m:sSub>
                    <m:r>
                      <a:rPr lang="en-US" sz="2000" b="0" i="1" smtClean="0">
                        <a:solidFill>
                          <a:schemeClr val="tx1"/>
                        </a:solidFill>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𝑘</m:t>
                        </m:r>
                      </m:e>
                      <m:sub>
                        <m:r>
                          <a:rPr lang="en-US" sz="2000" b="0" i="1" smtClean="0">
                            <a:latin typeface="Cambria Math" panose="02040503050406030204" pitchFamily="18" charset="0"/>
                          </a:rPr>
                          <m:t>1</m:t>
                        </m:r>
                      </m:sub>
                    </m:sSub>
                    <m:r>
                      <a:rPr lang="en-US" sz="2000" b="0" i="1" smtClean="0">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𝑘</m:t>
                        </m:r>
                      </m:e>
                      <m:sub>
                        <m:r>
                          <a:rPr lang="en-US" sz="2000" b="0" i="1" smtClean="0">
                            <a:latin typeface="Cambria Math" panose="02040503050406030204" pitchFamily="18" charset="0"/>
                          </a:rPr>
                          <m:t>2</m:t>
                        </m:r>
                      </m:sub>
                    </m:sSub>
                    <m:r>
                      <a:rPr lang="en-US" sz="2000" b="0" i="1" smtClean="0">
                        <a:solidFill>
                          <a:schemeClr val="tx1"/>
                        </a:solidFill>
                        <a:latin typeface="Cambria Math" panose="02040503050406030204" pitchFamily="18" charset="0"/>
                      </a:rPr>
                      <m:t>)</m:t>
                    </m:r>
                  </m:oMath>
                </a14:m>
                <a:r>
                  <a:rPr lang="en-US" sz="2000" dirty="0">
                    <a:solidFill>
                      <a:schemeClr val="tx1"/>
                    </a:solidFill>
                    <a:latin typeface="Cambria Math" panose="02040503050406030204" pitchFamily="18" charset="0"/>
                  </a:rPr>
                  <a:t>, </a:t>
                </a:r>
              </a:p>
              <a:p>
                <a:pPr lvl="1"/>
                <a:r>
                  <a:rPr lang="en-US" sz="2000" dirty="0">
                    <a:solidFill>
                      <a:schemeClr val="accent5">
                        <a:lumMod val="60000"/>
                        <a:lumOff val="40000"/>
                      </a:schemeClr>
                    </a:solidFill>
                    <a:latin typeface="Cambria Math" panose="02040503050406030204" pitchFamily="18" charset="0"/>
                  </a:rPr>
                  <a:t>(this is not ruled out now as we have not proved the theorem)</a:t>
                </a:r>
              </a:p>
              <a:p>
                <a:r>
                  <a:rPr lang="en-US" sz="2000" dirty="0">
                    <a:solidFill>
                      <a:schemeClr val="tx1"/>
                    </a:solidFill>
                    <a:latin typeface="Cambria Math" panose="02040503050406030204" pitchFamily="18" charset="0"/>
                  </a:rPr>
                  <a:t>then it can query </a:t>
                </a:r>
                <a14:m>
                  <m:oMath xmlns:m="http://schemas.openxmlformats.org/officeDocument/2006/math">
                    <m:r>
                      <a:rPr lang="en-US" sz="2000" i="1">
                        <a:latin typeface="Cambria Math" panose="02040503050406030204" pitchFamily="18" charset="0"/>
                        <a:ea typeface="Cambria Math" panose="02040503050406030204" pitchFamily="18" charset="0"/>
                      </a:rPr>
                      <m:t>𝐸</m:t>
                    </m:r>
                  </m:oMath>
                </a14:m>
                <a:r>
                  <a:rPr lang="en-US" sz="2000" dirty="0">
                    <a:solidFill>
                      <a:schemeClr val="tx1"/>
                    </a:solidFill>
                    <a:latin typeface="Cambria Math" panose="02040503050406030204" pitchFamily="18" charset="0"/>
                  </a:rPr>
                  <a:t> with </a:t>
                </a:r>
                <a14:m>
                  <m:oMath xmlns:m="http://schemas.openxmlformats.org/officeDocument/2006/math">
                    <m:r>
                      <a:rPr lang="en-US" sz="2000" b="0" i="0" smtClean="0">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𝑘</m:t>
                        </m:r>
                      </m:e>
                      <m:sub>
                        <m:r>
                          <a:rPr lang="en-US" sz="2000" i="1">
                            <a:latin typeface="Cambria Math" panose="02040503050406030204" pitchFamily="18" charset="0"/>
                          </a:rPr>
                          <m:t>0</m:t>
                        </m:r>
                      </m:sub>
                    </m:sSub>
                    <m:r>
                      <a:rPr lang="en-US" sz="2000" b="0" i="1" smtClean="0">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𝑥</m:t>
                        </m:r>
                      </m:e>
                      <m:sub>
                        <m:r>
                          <a:rPr lang="en-US" sz="2000" i="1">
                            <a:latin typeface="Cambria Math" panose="02040503050406030204" pitchFamily="18" charset="0"/>
                          </a:rPr>
                          <m:t>1</m:t>
                        </m:r>
                      </m:sub>
                    </m:sSub>
                    <m:r>
                      <a:rPr lang="en-US" sz="2000" i="1" smtClean="0">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𝑘</m:t>
                        </m:r>
                      </m:e>
                      <m:sub>
                        <m:r>
                          <a:rPr lang="en-US" sz="2000" b="0" i="1" smtClean="0">
                            <a:latin typeface="Cambria Math" panose="02040503050406030204" pitchFamily="18" charset="0"/>
                          </a:rPr>
                          <m:t>1</m:t>
                        </m:r>
                      </m:sub>
                    </m:sSub>
                    <m:r>
                      <a:rPr lang="en-US" sz="2000" b="0" i="1" smtClean="0">
                        <a:latin typeface="Cambria Math" panose="02040503050406030204" pitchFamily="18" charset="0"/>
                      </a:rPr>
                      <m:t>)</m:t>
                    </m:r>
                  </m:oMath>
                </a14:m>
                <a:r>
                  <a:rPr lang="en-US" sz="2000" dirty="0">
                    <a:solidFill>
                      <a:schemeClr val="tx1"/>
                    </a:solidFill>
                    <a:latin typeface="Cambria Math" panose="02040503050406030204" pitchFamily="18" charset="0"/>
                  </a:rPr>
                  <a:t> and then compute </a:t>
                </a:r>
                <a14:m>
                  <m:oMath xmlns:m="http://schemas.openxmlformats.org/officeDocument/2006/math">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𝐸</m:t>
                        </m:r>
                      </m:e>
                      <m:sub>
                        <m:sSub>
                          <m:sSubPr>
                            <m:ctrlPr>
                              <a:rPr lang="en-US" sz="2000" i="1">
                                <a:latin typeface="Cambria Math" panose="02040503050406030204" pitchFamily="18" charset="0"/>
                              </a:rPr>
                            </m:ctrlPr>
                          </m:sSubPr>
                          <m:e>
                            <m:r>
                              <a:rPr lang="en-US" sz="2000" i="1">
                                <a:latin typeface="Cambria Math" panose="02040503050406030204" pitchFamily="18" charset="0"/>
                              </a:rPr>
                              <m:t>𝑘</m:t>
                            </m:r>
                          </m:e>
                          <m:sub>
                            <m:r>
                              <a:rPr lang="en-US" sz="2000" i="1">
                                <a:latin typeface="Cambria Math" panose="02040503050406030204" pitchFamily="18" charset="0"/>
                              </a:rPr>
                              <m:t>0</m:t>
                            </m:r>
                          </m:sub>
                        </m:sSub>
                      </m:sub>
                    </m:sSub>
                    <m:r>
                      <a:rPr lang="en-US" sz="2000" b="0" i="1" smtClean="0">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𝑥</m:t>
                        </m:r>
                      </m:e>
                      <m:sub>
                        <m:r>
                          <a:rPr lang="en-US" sz="2000" i="1">
                            <a:latin typeface="Cambria Math" panose="02040503050406030204" pitchFamily="18" charset="0"/>
                          </a:rPr>
                          <m:t>1</m:t>
                        </m:r>
                      </m:sub>
                    </m:sSub>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𝑘</m:t>
                        </m:r>
                      </m:e>
                      <m:sub>
                        <m:r>
                          <a:rPr lang="en-US" sz="2000" i="1">
                            <a:latin typeface="Cambria Math" panose="02040503050406030204" pitchFamily="18" charset="0"/>
                          </a:rPr>
                          <m:t>1</m:t>
                        </m:r>
                      </m:sub>
                    </m:sSub>
                    <m:r>
                      <a:rPr lang="en-US" sz="2000" b="0" i="1" smtClean="0">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𝑘</m:t>
                        </m:r>
                      </m:e>
                      <m:sub>
                        <m:r>
                          <a:rPr lang="en-US" sz="2000" b="0" i="1" smtClean="0">
                            <a:latin typeface="Cambria Math" panose="02040503050406030204" pitchFamily="18" charset="0"/>
                          </a:rPr>
                          <m:t>2</m:t>
                        </m:r>
                      </m:sub>
                    </m:sSub>
                  </m:oMath>
                </a14:m>
                <a:r>
                  <a:rPr lang="en-US" sz="2000" dirty="0">
                    <a:solidFill>
                      <a:schemeClr val="tx1"/>
                    </a:solidFill>
                    <a:latin typeface="Cambria Math" panose="02040503050406030204" pitchFamily="18" charset="0"/>
                  </a:rPr>
                  <a:t> .</a:t>
                </a:r>
              </a:p>
              <a:p>
                <a:r>
                  <a:rPr lang="en-US" sz="2000" dirty="0">
                    <a:latin typeface="Cambria Math" panose="02040503050406030204" pitchFamily="18" charset="0"/>
                  </a:rPr>
                  <a:t>This is equivalent with </a:t>
                </a:r>
                <a14:m>
                  <m:oMath xmlns:m="http://schemas.openxmlformats.org/officeDocument/2006/math">
                    <m:sSub>
                      <m:sSubPr>
                        <m:ctrlPr>
                          <a:rPr lang="en-US" sz="2000">
                            <a:latin typeface="Cambria Math" panose="02040503050406030204" pitchFamily="18" charset="0"/>
                            <a:ea typeface="Cambria Math" panose="02040503050406030204" pitchFamily="18" charset="0"/>
                          </a:rPr>
                        </m:ctrlPr>
                      </m:sSubPr>
                      <m:e>
                        <m:r>
                          <m:rPr>
                            <m:sty m:val="p"/>
                          </m:rPr>
                          <a:rPr lang="en-US" sz="2000">
                            <a:latin typeface="Cambria Math" panose="02040503050406030204" pitchFamily="18" charset="0"/>
                            <a:ea typeface="Cambria Math" panose="02040503050406030204" pitchFamily="18" charset="0"/>
                          </a:rPr>
                          <m:t>FX</m:t>
                        </m:r>
                      </m:e>
                      <m:sub>
                        <m:r>
                          <a:rPr lang="en-US" sz="2000" i="1">
                            <a:latin typeface="Cambria Math" panose="02040503050406030204" pitchFamily="18" charset="0"/>
                            <a:ea typeface="Cambria Math" panose="02040503050406030204" pitchFamily="18" charset="0"/>
                          </a:rPr>
                          <m:t>𝐾</m:t>
                        </m:r>
                      </m:sub>
                    </m:sSub>
                    <m:sSub>
                      <m:sSubPr>
                        <m:ctrlPr>
                          <a:rPr lang="en-US" sz="2000" i="1">
                            <a:latin typeface="Cambria Math" panose="02040503050406030204" pitchFamily="18" charset="0"/>
                          </a:rPr>
                        </m:ctrlPr>
                      </m:sSubPr>
                      <m:e>
                        <m:r>
                          <a:rPr lang="en-US" sz="2000" i="1">
                            <a:latin typeface="Cambria Math" panose="02040503050406030204" pitchFamily="18" charset="0"/>
                          </a:rPr>
                          <m:t>(</m:t>
                        </m:r>
                        <m:r>
                          <a:rPr lang="en-US" sz="2000" i="1">
                            <a:latin typeface="Cambria Math" panose="02040503050406030204" pitchFamily="18" charset="0"/>
                          </a:rPr>
                          <m:t>𝑥</m:t>
                        </m:r>
                      </m:e>
                      <m:sub>
                        <m:r>
                          <a:rPr lang="en-US" sz="2000" i="1">
                            <a:latin typeface="Cambria Math" panose="02040503050406030204" pitchFamily="18" charset="0"/>
                          </a:rPr>
                          <m:t>1</m:t>
                        </m:r>
                      </m:sub>
                    </m:sSub>
                    <m:r>
                      <a:rPr lang="en-US" sz="2000" b="0" i="1" smtClean="0">
                        <a:latin typeface="Cambria Math" panose="02040503050406030204" pitchFamily="18" charset="0"/>
                      </a:rPr>
                      <m:t>)</m:t>
                    </m:r>
                  </m:oMath>
                </a14:m>
                <a:r>
                  <a:rPr lang="en-US" sz="2000" dirty="0">
                    <a:solidFill>
                      <a:schemeClr val="tx1"/>
                    </a:solidFill>
                    <a:latin typeface="Cambria Math" panose="02040503050406030204" pitchFamily="18" charset="0"/>
                  </a:rPr>
                  <a:t>.</a:t>
                </a:r>
              </a:p>
              <a:p>
                <a:r>
                  <a:rPr lang="en-US" sz="2000" dirty="0">
                    <a:latin typeface="Cambria Math" panose="02040503050406030204" pitchFamily="18" charset="0"/>
                  </a:rPr>
                  <a:t>If in </a:t>
                </a:r>
                <a14:m>
                  <m:oMath xmlns:m="http://schemas.openxmlformats.org/officeDocument/2006/math">
                    <m:sSub>
                      <m:sSubPr>
                        <m:ctrlPr>
                          <a:rPr lang="en-US" sz="2000" b="1" i="1">
                            <a:latin typeface="Cambria Math" panose="02040503050406030204" pitchFamily="18" charset="0"/>
                          </a:rPr>
                        </m:ctrlPr>
                      </m:sSubPr>
                      <m:e>
                        <m:r>
                          <a:rPr lang="en-US" sz="2000" b="1" i="1">
                            <a:latin typeface="Cambria Math" panose="02040503050406030204" pitchFamily="18" charset="0"/>
                          </a:rPr>
                          <m:t>𝐇</m:t>
                        </m:r>
                        <m:r>
                          <a:rPr lang="en-US" sz="2000" b="1" i="1">
                            <a:latin typeface="Cambria Math" panose="02040503050406030204" pitchFamily="18" charset="0"/>
                          </a:rPr>
                          <m:t>′</m:t>
                        </m:r>
                      </m:e>
                      <m:sub>
                        <m:r>
                          <a:rPr lang="en-US" altLang="zh-CN" sz="2000" i="1">
                            <a:latin typeface="Cambria Math" panose="02040503050406030204" pitchFamily="18" charset="0"/>
                          </a:rPr>
                          <m:t>1</m:t>
                        </m:r>
                      </m:sub>
                    </m:sSub>
                  </m:oMath>
                </a14:m>
                <a:r>
                  <a:rPr lang="en-US" sz="2000" dirty="0">
                    <a:solidFill>
                      <a:schemeClr val="tx1"/>
                    </a:solidFill>
                    <a:latin typeface="Cambria Math" panose="02040503050406030204" pitchFamily="18" charset="0"/>
                  </a:rPr>
                  <a:t>, distinguisher will notice the </a:t>
                </a:r>
                <a14:m>
                  <m:oMath xmlns:m="http://schemas.openxmlformats.org/officeDocument/2006/math">
                    <m:sSub>
                      <m:sSubPr>
                        <m:ctrlPr>
                          <a:rPr lang="en-US" sz="2000">
                            <a:latin typeface="Cambria Math" panose="02040503050406030204" pitchFamily="18" charset="0"/>
                            <a:ea typeface="Cambria Math" panose="02040503050406030204" pitchFamily="18" charset="0"/>
                          </a:rPr>
                        </m:ctrlPr>
                      </m:sSubPr>
                      <m:e>
                        <m:r>
                          <m:rPr>
                            <m:sty m:val="p"/>
                          </m:rPr>
                          <a:rPr lang="en-US" sz="2000">
                            <a:latin typeface="Cambria Math" panose="02040503050406030204" pitchFamily="18" charset="0"/>
                            <a:ea typeface="Cambria Math" panose="02040503050406030204" pitchFamily="18" charset="0"/>
                          </a:rPr>
                          <m:t>FX</m:t>
                        </m:r>
                      </m:e>
                      <m:sub>
                        <m:r>
                          <a:rPr lang="en-US" sz="2000" i="1">
                            <a:latin typeface="Cambria Math" panose="02040503050406030204" pitchFamily="18" charset="0"/>
                            <a:ea typeface="Cambria Math" panose="02040503050406030204" pitchFamily="18" charset="0"/>
                          </a:rPr>
                          <m:t>𝐾</m:t>
                        </m:r>
                      </m:sub>
                    </m:sSub>
                    <m:sSub>
                      <m:sSubPr>
                        <m:ctrlPr>
                          <a:rPr lang="en-US" sz="2000" i="1">
                            <a:latin typeface="Cambria Math" panose="02040503050406030204" pitchFamily="18" charset="0"/>
                          </a:rPr>
                        </m:ctrlPr>
                      </m:sSubPr>
                      <m:e>
                        <m:r>
                          <a:rPr lang="en-US" sz="2000" i="1">
                            <a:latin typeface="Cambria Math" panose="02040503050406030204" pitchFamily="18" charset="0"/>
                          </a:rPr>
                          <m:t>(</m:t>
                        </m:r>
                        <m:r>
                          <a:rPr lang="en-US" sz="2000" i="1">
                            <a:latin typeface="Cambria Math" panose="02040503050406030204" pitchFamily="18" charset="0"/>
                          </a:rPr>
                          <m:t>𝑥</m:t>
                        </m:r>
                      </m:e>
                      <m:sub>
                        <m:r>
                          <a:rPr lang="en-US" sz="2000" i="1">
                            <a:latin typeface="Cambria Math" panose="02040503050406030204" pitchFamily="18" charset="0"/>
                          </a:rPr>
                          <m:t>1</m:t>
                        </m:r>
                      </m:sub>
                    </m:sSub>
                    <m:r>
                      <a:rPr lang="en-US" sz="2000" i="1">
                        <a:latin typeface="Cambria Math" panose="02040503050406030204" pitchFamily="18" charset="0"/>
                      </a:rPr>
                      <m:t>)</m:t>
                    </m:r>
                    <m:r>
                      <a:rPr lang="en-US" sz="2000" dirty="0">
                        <a:latin typeface="Cambria Math" panose="02040503050406030204" pitchFamily="18" charset="0"/>
                        <a:ea typeface="Cambria Math" panose="02040503050406030204" pitchFamily="18" charset="0"/>
                      </a:rPr>
                      <m:t>≠</m:t>
                    </m:r>
                  </m:oMath>
                </a14:m>
                <a:r>
                  <a:rPr lang="en-US" sz="2000" dirty="0"/>
                  <a: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𝑦</m:t>
                        </m:r>
                      </m:e>
                      <m:sub>
                        <m:r>
                          <a:rPr lang="en-US" sz="2000" i="1">
                            <a:latin typeface="Cambria Math" panose="02040503050406030204" pitchFamily="18" charset="0"/>
                          </a:rPr>
                          <m:t>1</m:t>
                        </m:r>
                      </m:sub>
                    </m:sSub>
                  </m:oMath>
                </a14:m>
                <a:r>
                  <a:rPr lang="en-US" sz="2000" dirty="0">
                    <a:solidFill>
                      <a:schemeClr val="tx1"/>
                    </a:solidFill>
                    <a:latin typeface="Cambria Math" panose="02040503050406030204" pitchFamily="18" charset="0"/>
                  </a:rPr>
                  <a:t>.  </a:t>
                </a:r>
                <a14:m>
                  <m:oMath xmlns:m="http://schemas.openxmlformats.org/officeDocument/2006/math">
                    <m:r>
                      <a:rPr lang="en-US" sz="2000" i="1" smtClean="0">
                        <a:solidFill>
                          <a:schemeClr val="tx1"/>
                        </a:solidFill>
                        <a:latin typeface="Cambria Math" panose="02040503050406030204" pitchFamily="18" charset="0"/>
                        <a:ea typeface="Cambria Math" panose="02040503050406030204" pitchFamily="18" charset="0"/>
                      </a:rPr>
                      <m:t>⇒</m:t>
                    </m:r>
                  </m:oMath>
                </a14:m>
                <a:r>
                  <a:rPr lang="en-US" sz="2000" dirty="0">
                    <a:solidFill>
                      <a:schemeClr val="tx1"/>
                    </a:solidFill>
                    <a:latin typeface="Cambria Math" panose="02040503050406030204" pitchFamily="18" charset="0"/>
                  </a:rPr>
                  <a:t> know it’s </a:t>
                </a:r>
                <a14:m>
                  <m:oMath xmlns:m="http://schemas.openxmlformats.org/officeDocument/2006/math">
                    <m:sSub>
                      <m:sSubPr>
                        <m:ctrlPr>
                          <a:rPr lang="en-US" sz="2000" b="1" i="1">
                            <a:latin typeface="Cambria Math" panose="02040503050406030204" pitchFamily="18" charset="0"/>
                          </a:rPr>
                        </m:ctrlPr>
                      </m:sSubPr>
                      <m:e>
                        <m:r>
                          <a:rPr lang="en-US" sz="2000" b="1" i="1">
                            <a:latin typeface="Cambria Math" panose="02040503050406030204" pitchFamily="18" charset="0"/>
                          </a:rPr>
                          <m:t>𝐇</m:t>
                        </m:r>
                        <m:r>
                          <a:rPr lang="en-US" sz="2000" b="1" i="1">
                            <a:latin typeface="Cambria Math" panose="02040503050406030204" pitchFamily="18" charset="0"/>
                          </a:rPr>
                          <m:t>′</m:t>
                        </m:r>
                      </m:e>
                      <m:sub>
                        <m:r>
                          <a:rPr lang="en-US" altLang="zh-CN" sz="2000" i="1">
                            <a:latin typeface="Cambria Math" panose="02040503050406030204" pitchFamily="18" charset="0"/>
                          </a:rPr>
                          <m:t>1</m:t>
                        </m:r>
                      </m:sub>
                    </m:sSub>
                  </m:oMath>
                </a14:m>
                <a:r>
                  <a:rPr lang="en-US" sz="2000" dirty="0">
                    <a:solidFill>
                      <a:schemeClr val="tx1"/>
                    </a:solidFill>
                    <a:latin typeface="Cambria Math" panose="02040503050406030204" pitchFamily="18" charset="0"/>
                  </a:rPr>
                  <a:t>.</a:t>
                </a:r>
              </a:p>
              <a:p>
                <a:r>
                  <a:rPr lang="en-US" sz="2000" dirty="0">
                    <a:latin typeface="Cambria Math" panose="02040503050406030204" pitchFamily="18" charset="0"/>
                  </a:rPr>
                  <a:t>If in </a:t>
                </a:r>
                <a14:m>
                  <m:oMath xmlns:m="http://schemas.openxmlformats.org/officeDocument/2006/math">
                    <m:sSub>
                      <m:sSubPr>
                        <m:ctrlPr>
                          <a:rPr lang="en-US" sz="2000" b="1" i="1">
                            <a:latin typeface="Cambria Math" panose="02040503050406030204" pitchFamily="18" charset="0"/>
                          </a:rPr>
                        </m:ctrlPr>
                      </m:sSubPr>
                      <m:e>
                        <m:r>
                          <a:rPr lang="en-US" sz="2000" b="1" i="1">
                            <a:latin typeface="Cambria Math" panose="02040503050406030204" pitchFamily="18" charset="0"/>
                          </a:rPr>
                          <m:t>𝐇</m:t>
                        </m:r>
                      </m:e>
                      <m:sub>
                        <m:r>
                          <a:rPr lang="en-US" altLang="zh-CN" sz="2000" i="1">
                            <a:latin typeface="Cambria Math" panose="02040503050406030204" pitchFamily="18" charset="0"/>
                          </a:rPr>
                          <m:t>1</m:t>
                        </m:r>
                      </m:sub>
                    </m:sSub>
                    <m:r>
                      <a:rPr lang="en-US" altLang="zh-CN" sz="2000" b="0" i="1" smtClean="0">
                        <a:latin typeface="Cambria Math" panose="02040503050406030204" pitchFamily="18" charset="0"/>
                      </a:rPr>
                      <m:t>,</m:t>
                    </m:r>
                  </m:oMath>
                </a14:m>
                <a:r>
                  <a:rPr lang="en-US" sz="2000" dirty="0">
                    <a:solidFill>
                      <a:schemeClr val="tx1"/>
                    </a:solidFill>
                    <a:latin typeface="Cambria Math" panose="02040503050406030204" pitchFamily="18" charset="0"/>
                  </a:rPr>
                  <a:t> </a:t>
                </a:r>
                <a14:m>
                  <m:oMath xmlns:m="http://schemas.openxmlformats.org/officeDocument/2006/math">
                    <m:sSup>
                      <m:sSupPr>
                        <m:ctrlPr>
                          <a:rPr lang="en-US" sz="2000" i="1">
                            <a:latin typeface="Cambria Math" panose="02040503050406030204" pitchFamily="18" charset="0"/>
                            <a:ea typeface="Cambria Math" panose="02040503050406030204" pitchFamily="18" charset="0"/>
                          </a:rPr>
                        </m:ctrlPr>
                      </m:sSupPr>
                      <m:e>
                        <m:r>
                          <a:rPr lang="en-US" sz="2000" i="1">
                            <a:latin typeface="Cambria Math" panose="02040503050406030204" pitchFamily="18" charset="0"/>
                            <a:ea typeface="Cambria Math" panose="02040503050406030204" pitchFamily="18" charset="0"/>
                          </a:rPr>
                          <m:t>𝐸</m:t>
                        </m:r>
                      </m:e>
                      <m:sup>
                        <m:r>
                          <a:rPr lang="en-US" sz="2000" i="1">
                            <a:latin typeface="Cambria Math" panose="02040503050406030204" pitchFamily="18" charset="0"/>
                            <a:ea typeface="Cambria Math" panose="02040503050406030204" pitchFamily="18" charset="0"/>
                          </a:rPr>
                          <m:t>1</m:t>
                        </m:r>
                      </m:sup>
                    </m:sSup>
                  </m:oMath>
                </a14:m>
                <a:r>
                  <a:rPr lang="en-US" sz="2000" dirty="0">
                    <a:ea typeface="Cambria Math" panose="020405030504060302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𝑥</m:t>
                        </m:r>
                      </m:e>
                      <m:sub>
                        <m:r>
                          <a:rPr lang="en-US" sz="2000" i="1">
                            <a:latin typeface="Cambria Math" panose="02040503050406030204" pitchFamily="18" charset="0"/>
                          </a:rPr>
                          <m:t>1</m:t>
                        </m:r>
                      </m:sub>
                    </m:sSub>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𝑘</m:t>
                        </m:r>
                      </m:e>
                      <m:sub>
                        <m:r>
                          <a:rPr lang="en-US" sz="2000" i="1">
                            <a:latin typeface="Cambria Math" panose="02040503050406030204" pitchFamily="18" charset="0"/>
                          </a:rPr>
                          <m:t>1</m:t>
                        </m:r>
                      </m:sub>
                    </m:sSub>
                    <m:r>
                      <a:rPr lang="en-US" sz="2000" i="1">
                        <a:latin typeface="Cambria Math" panose="02040503050406030204" pitchFamily="18" charset="0"/>
                        <a:ea typeface="Cambria Math" panose="02040503050406030204" pitchFamily="18" charset="0"/>
                      </a:rPr>
                      <m:t>)</m:t>
                    </m:r>
                  </m:oMath>
                </a14:m>
                <a:r>
                  <a:rPr lang="en-US" sz="2000" dirty="0">
                    <a:solidFill>
                      <a:schemeClr val="tx1"/>
                    </a:solidFill>
                    <a:latin typeface="Cambria Math" panose="02040503050406030204" pitchFamily="18" charset="0"/>
                  </a:rPr>
                  <a:t> :=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𝑦</m:t>
                        </m:r>
                      </m:e>
                      <m:sub>
                        <m:r>
                          <a:rPr lang="en-US" sz="2000" i="1">
                            <a:latin typeface="Cambria Math" panose="02040503050406030204" pitchFamily="18" charset="0"/>
                          </a:rPr>
                          <m:t>1</m:t>
                        </m:r>
                      </m:sub>
                    </m:sSub>
                  </m:oMath>
                </a14:m>
                <a:r>
                  <a:rPr lang="en-US" sz="2000" dirty="0">
                    <a:ea typeface="Cambria Math" panose="020405030504060302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𝑘</m:t>
                        </m:r>
                      </m:e>
                      <m:sub>
                        <m:r>
                          <a:rPr lang="en-US" sz="2000" b="0" i="1" smtClean="0">
                            <a:latin typeface="Cambria Math" panose="02040503050406030204" pitchFamily="18" charset="0"/>
                          </a:rPr>
                          <m:t>2</m:t>
                        </m:r>
                      </m:sub>
                    </m:sSub>
                  </m:oMath>
                </a14:m>
                <a:r>
                  <a:rPr lang="en-US" sz="2000" dirty="0">
                    <a:solidFill>
                      <a:schemeClr val="tx1"/>
                    </a:solidFill>
                    <a:latin typeface="Cambria Math" panose="02040503050406030204" pitchFamily="18" charset="0"/>
                  </a:rPr>
                  <a:t>. The computation gives back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𝑦</m:t>
                        </m:r>
                      </m:e>
                      <m:sub>
                        <m:r>
                          <a:rPr lang="en-US" sz="2000" i="1">
                            <a:latin typeface="Cambria Math" panose="02040503050406030204" pitchFamily="18" charset="0"/>
                          </a:rPr>
                          <m:t>1</m:t>
                        </m:r>
                      </m:sub>
                    </m:sSub>
                  </m:oMath>
                </a14:m>
                <a:r>
                  <a:rPr lang="en-US" sz="2000" dirty="0">
                    <a:solidFill>
                      <a:schemeClr val="tx1"/>
                    </a:solidFill>
                    <a:latin typeface="Cambria Math" panose="020405030504060302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rPr>
                      <m:t>⇒</m:t>
                    </m:r>
                  </m:oMath>
                </a14:m>
                <a:r>
                  <a:rPr lang="en-US" sz="2000" dirty="0">
                    <a:solidFill>
                      <a:schemeClr val="tx1"/>
                    </a:solidFill>
                    <a:latin typeface="Cambria Math" panose="02040503050406030204" pitchFamily="18" charset="0"/>
                  </a:rPr>
                  <a:t> </a:t>
                </a:r>
                <a14:m>
                  <m:oMath xmlns:m="http://schemas.openxmlformats.org/officeDocument/2006/math">
                    <m:sSub>
                      <m:sSubPr>
                        <m:ctrlPr>
                          <a:rPr lang="en-US" sz="2000" b="1" i="1">
                            <a:latin typeface="Cambria Math" panose="02040503050406030204" pitchFamily="18" charset="0"/>
                          </a:rPr>
                        </m:ctrlPr>
                      </m:sSubPr>
                      <m:e>
                        <m:r>
                          <a:rPr lang="en-US" sz="2000" b="1" i="1">
                            <a:latin typeface="Cambria Math" panose="02040503050406030204" pitchFamily="18" charset="0"/>
                          </a:rPr>
                          <m:t>𝐇</m:t>
                        </m:r>
                      </m:e>
                      <m:sub>
                        <m:r>
                          <a:rPr lang="en-US" sz="2000" i="1">
                            <a:latin typeface="Cambria Math" panose="02040503050406030204" pitchFamily="18" charset="0"/>
                          </a:rPr>
                          <m:t>0</m:t>
                        </m:r>
                      </m:sub>
                    </m:sSub>
                  </m:oMath>
                </a14:m>
                <a:r>
                  <a:rPr lang="en-US" sz="2000" dirty="0">
                    <a:latin typeface="Cambria Math" panose="02040503050406030204" pitchFamily="18" charset="0"/>
                  </a:rPr>
                  <a:t> and </a:t>
                </a:r>
                <a14:m>
                  <m:oMath xmlns:m="http://schemas.openxmlformats.org/officeDocument/2006/math">
                    <m:sSub>
                      <m:sSubPr>
                        <m:ctrlPr>
                          <a:rPr lang="en-US" sz="2000" b="1" i="1">
                            <a:latin typeface="Cambria Math" panose="02040503050406030204" pitchFamily="18" charset="0"/>
                          </a:rPr>
                        </m:ctrlPr>
                      </m:sSubPr>
                      <m:e>
                        <m:r>
                          <a:rPr lang="en-US" sz="2000" b="1" i="1">
                            <a:latin typeface="Cambria Math" panose="02040503050406030204" pitchFamily="18" charset="0"/>
                          </a:rPr>
                          <m:t>𝐇</m:t>
                        </m:r>
                      </m:e>
                      <m:sub>
                        <m:r>
                          <a:rPr lang="en-US" altLang="zh-CN" sz="2000" i="1">
                            <a:latin typeface="Cambria Math" panose="02040503050406030204" pitchFamily="18" charset="0"/>
                          </a:rPr>
                          <m:t>1</m:t>
                        </m:r>
                      </m:sub>
                    </m:sSub>
                  </m:oMath>
                </a14:m>
                <a:r>
                  <a:rPr lang="en-US" sz="2000" dirty="0">
                    <a:latin typeface="Cambria Math" panose="02040503050406030204" pitchFamily="18" charset="0"/>
                  </a:rPr>
                  <a:t> consistent.</a:t>
                </a:r>
              </a:p>
              <a:p>
                <a:pPr marL="0" indent="0">
                  <a:buNone/>
                </a:pPr>
                <a:endParaRPr lang="en-US" sz="2000" dirty="0">
                  <a:solidFill>
                    <a:schemeClr val="tx1"/>
                  </a:solidFill>
                  <a:latin typeface="Cambria Math" panose="02040503050406030204" pitchFamily="18" charset="0"/>
                </a:endParaRPr>
              </a:p>
            </p:txBody>
          </p:sp>
        </mc:Choice>
        <mc:Fallback xmlns="">
          <p:sp>
            <p:nvSpPr>
              <p:cNvPr id="5" name="Content Placeholder 4">
                <a:extLst>
                  <a:ext uri="{FF2B5EF4-FFF2-40B4-BE49-F238E27FC236}">
                    <a16:creationId xmlns:a16="http://schemas.microsoft.com/office/drawing/2014/main" id="{37376470-A658-BB45-C278-145CA1AC0B3A}"/>
                  </a:ext>
                </a:extLst>
              </p:cNvPr>
              <p:cNvSpPr txBox="1">
                <a:spLocks noGrp="1" noRot="1" noChangeAspect="1" noMove="1" noResize="1" noEditPoints="1" noAdjustHandles="1" noChangeArrowheads="1" noChangeShapeType="1" noTextEdit="1"/>
              </p:cNvSpPr>
              <p:nvPr>
                <p:ph idx="1"/>
              </p:nvPr>
            </p:nvSpPr>
            <p:spPr>
              <a:xfrm>
                <a:off x="838200" y="1651741"/>
                <a:ext cx="11797145" cy="4788170"/>
              </a:xfrm>
              <a:prstGeom prst="rect">
                <a:avLst/>
              </a:prstGeom>
              <a:blipFill>
                <a:blip r:embed="rId3"/>
                <a:stretch>
                  <a:fillRect l="-538" t="-1326"/>
                </a:stretch>
              </a:blipFill>
            </p:spPr>
            <p:txBody>
              <a:bodyPr/>
              <a:lstStyle/>
              <a:p>
                <a:r>
                  <a:rPr lang="en-US">
                    <a:noFill/>
                  </a:rPr>
                  <a:t> </a:t>
                </a:r>
              </a:p>
            </p:txBody>
          </p:sp>
        </mc:Fallback>
      </mc:AlternateContent>
    </p:spTree>
    <p:extLst>
      <p:ext uri="{BB962C8B-B14F-4D97-AF65-F5344CB8AC3E}">
        <p14:creationId xmlns:p14="http://schemas.microsoft.com/office/powerpoint/2010/main" val="533092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1BABC-DC2F-8BAC-145C-C5DE98073F32}"/>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Tweakable Block Ciphers (TBCs) </a:t>
            </a:r>
            <a:endParaRPr lang="en-US" dirty="0"/>
          </a:p>
        </p:txBody>
      </p:sp>
      <p:sp>
        <p:nvSpPr>
          <p:cNvPr id="3" name="Content Placeholder 2">
            <a:extLst>
              <a:ext uri="{FF2B5EF4-FFF2-40B4-BE49-F238E27FC236}">
                <a16:creationId xmlns:a16="http://schemas.microsoft.com/office/drawing/2014/main" id="{4DE9670B-DB5D-E232-6FC4-17C5EB1E9C54}"/>
              </a:ext>
            </a:extLst>
          </p:cNvPr>
          <p:cNvSpPr>
            <a:spLocks noGrp="1"/>
          </p:cNvSpPr>
          <p:nvPr>
            <p:ph idx="1"/>
          </p:nvPr>
        </p:nvSpPr>
        <p:spPr>
          <a:xfrm>
            <a:off x="743606" y="1690688"/>
            <a:ext cx="10515600" cy="4351338"/>
          </a:xfrm>
        </p:spPr>
        <p:txBody>
          <a:bodyPr>
            <a:normAutofit fontScale="85000" lnSpcReduction="20000"/>
          </a:bodyPr>
          <a:lstStyle/>
          <a:p>
            <a:pPr>
              <a:lnSpc>
                <a:spcPct val="120000"/>
              </a:lnSpc>
            </a:pPr>
            <a:r>
              <a:rPr lang="en-US" sz="3000" dirty="0">
                <a:latin typeface="Calibri" panose="020F0502020204030204" pitchFamily="34" charset="0"/>
                <a:cs typeface="Calibri" panose="020F0502020204030204" pitchFamily="34" charset="0"/>
              </a:rPr>
              <a:t>Tweakable Block Cipher (TBC) </a:t>
            </a:r>
          </a:p>
          <a:p>
            <a:pPr>
              <a:lnSpc>
                <a:spcPct val="120000"/>
              </a:lnSpc>
            </a:pPr>
            <a:endParaRPr lang="en-US" dirty="0">
              <a:latin typeface="Calibri" panose="020F0502020204030204" pitchFamily="34" charset="0"/>
              <a:cs typeface="Calibri" panose="020F0502020204030204" pitchFamily="34" charset="0"/>
            </a:endParaRPr>
          </a:p>
          <a:p>
            <a:pPr>
              <a:lnSpc>
                <a:spcPct val="120000"/>
              </a:lnSpc>
            </a:pPr>
            <a:endParaRPr lang="en-US" dirty="0">
              <a:latin typeface="Calibri" panose="020F0502020204030204" pitchFamily="34" charset="0"/>
              <a:cs typeface="Calibri" panose="020F0502020204030204" pitchFamily="34" charset="0"/>
            </a:endParaRPr>
          </a:p>
          <a:p>
            <a:pPr>
              <a:lnSpc>
                <a:spcPct val="120000"/>
              </a:lnSpc>
            </a:pPr>
            <a:endParaRPr lang="en-US" dirty="0">
              <a:latin typeface="Calibri" panose="020F0502020204030204" pitchFamily="34" charset="0"/>
              <a:cs typeface="Calibri" panose="020F0502020204030204" pitchFamily="34" charset="0"/>
            </a:endParaRPr>
          </a:p>
          <a:p>
            <a:pPr>
              <a:lnSpc>
                <a:spcPct val="120000"/>
              </a:lnSpc>
            </a:pPr>
            <a:r>
              <a:rPr lang="en-US" sz="3000" dirty="0">
                <a:latin typeface="Calibri" panose="020F0502020204030204" pitchFamily="34" charset="0"/>
                <a:cs typeface="Calibri" panose="020F0502020204030204" pitchFamily="34" charset="0"/>
              </a:rPr>
              <a:t>Example: LRW</a:t>
            </a:r>
          </a:p>
          <a:p>
            <a:pPr>
              <a:lnSpc>
                <a:spcPct val="120000"/>
              </a:lnSpc>
            </a:pPr>
            <a:endParaRPr lang="en-US" sz="3000" dirty="0">
              <a:latin typeface="Calibri" panose="020F0502020204030204" pitchFamily="34" charset="0"/>
              <a:cs typeface="Calibri" panose="020F0502020204030204" pitchFamily="34" charset="0"/>
            </a:endParaRPr>
          </a:p>
          <a:p>
            <a:pPr>
              <a:lnSpc>
                <a:spcPct val="120000"/>
              </a:lnSpc>
              <a:buFont typeface="System Font Regular"/>
              <a:buChar char=" "/>
            </a:pPr>
            <a:r>
              <a:rPr lang="en-US" sz="3000" dirty="0">
                <a:latin typeface="Calibri" panose="020F0502020204030204" pitchFamily="34" charset="0"/>
                <a:cs typeface="Calibri" panose="020F0502020204030204" pitchFamily="34" charset="0"/>
              </a:rPr>
              <a:t>Uses plain Block cipher as building block</a:t>
            </a:r>
          </a:p>
          <a:p>
            <a:pPr>
              <a:lnSpc>
                <a:spcPct val="150000"/>
              </a:lnSpc>
            </a:pPr>
            <a:r>
              <a:rPr lang="en-US" sz="3000" dirty="0">
                <a:latin typeface="Calibri" panose="020F0502020204030204" pitchFamily="34" charset="0"/>
                <a:cs typeface="Calibri" panose="020F0502020204030204" pitchFamily="34" charset="0"/>
              </a:rPr>
              <a:t>Application: Disk encryption/storage</a:t>
            </a:r>
            <a:endParaRPr lang="en-US" sz="3000" dirty="0"/>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B60E7F72-E546-FF06-6A3A-1896FE378A95}"/>
                  </a:ext>
                </a:extLst>
              </p:cNvPr>
              <p:cNvSpPr txBox="1"/>
              <p:nvPr/>
            </p:nvSpPr>
            <p:spPr>
              <a:xfrm>
                <a:off x="1384866" y="2182064"/>
                <a:ext cx="9422267" cy="1446550"/>
              </a:xfrm>
              <a:prstGeom prst="rect">
                <a:avLst/>
              </a:prstGeom>
              <a:solidFill>
                <a:schemeClr val="tx2">
                  <a:lumMod val="10000"/>
                  <a:lumOff val="90000"/>
                </a:schemeClr>
              </a:solidFill>
            </p:spPr>
            <p:txBody>
              <a:bodyPr wrap="square" rtlCol="0">
                <a:spAutoFit/>
              </a:bodyPr>
              <a:lstStyle/>
              <a:p>
                <a:pPr>
                  <a:lnSpc>
                    <a:spcPct val="120000"/>
                  </a:lnSpc>
                </a:pPr>
                <a:r>
                  <a:rPr lang="en-US" sz="2500" b="0" i="0" dirty="0">
                    <a:effectLst/>
                    <a:latin typeface="Calibri" panose="020F0502020204030204" pitchFamily="34" charset="0"/>
                    <a:cs typeface="Calibri" panose="020F0502020204030204" pitchFamily="34" charset="0"/>
                  </a:rPr>
                  <a:t>A function </a:t>
                </a:r>
                <a14:m>
                  <m:oMath xmlns:m="http://schemas.openxmlformats.org/officeDocument/2006/math">
                    <m:r>
                      <a:rPr lang="en-US" sz="2500" b="0" i="1" dirty="0" smtClean="0">
                        <a:effectLst/>
                        <a:latin typeface="Cambria Math" panose="02040503050406030204" pitchFamily="18" charset="0"/>
                      </a:rPr>
                      <m:t>𝐺</m:t>
                    </m:r>
                    <m:r>
                      <a:rPr lang="en-US" sz="2500" b="0" i="1" smtClean="0">
                        <a:effectLst/>
                        <a:latin typeface="Cambria Math" panose="02040503050406030204" pitchFamily="18" charset="0"/>
                      </a:rPr>
                      <m:t>:</m:t>
                    </m:r>
                    <m:sSup>
                      <m:sSupPr>
                        <m:ctrlPr>
                          <a:rPr lang="en-US" sz="2500" b="0" i="1" smtClean="0">
                            <a:effectLst/>
                            <a:latin typeface="Cambria Math" panose="02040503050406030204" pitchFamily="18" charset="0"/>
                          </a:rPr>
                        </m:ctrlPr>
                      </m:sSupPr>
                      <m:e>
                        <m:r>
                          <a:rPr lang="en-US" sz="2500" b="0" i="1" smtClean="0">
                            <a:effectLst/>
                            <a:latin typeface="Cambria Math" panose="02040503050406030204" pitchFamily="18" charset="0"/>
                          </a:rPr>
                          <m:t>{0,1}</m:t>
                        </m:r>
                      </m:e>
                      <m:sup>
                        <m:r>
                          <a:rPr lang="en-US" sz="2500" b="0" i="1" smtClean="0">
                            <a:effectLst/>
                            <a:latin typeface="Cambria Math" panose="02040503050406030204" pitchFamily="18" charset="0"/>
                          </a:rPr>
                          <m:t>𝑚</m:t>
                        </m:r>
                      </m:sup>
                    </m:sSup>
                    <m:r>
                      <a:rPr lang="en-US" sz="2500" b="0" i="1" smtClean="0">
                        <a:effectLst/>
                        <a:latin typeface="Cambria Math" panose="02040503050406030204" pitchFamily="18" charset="0"/>
                      </a:rPr>
                      <m:t> </m:t>
                    </m:r>
                    <m:r>
                      <a:rPr lang="en-US" sz="2500" b="0" i="1" smtClean="0">
                        <a:effectLst/>
                        <a:latin typeface="Cambria Math" panose="02040503050406030204" pitchFamily="18" charset="0"/>
                        <a:ea typeface="Cambria Math" panose="02040503050406030204" pitchFamily="18" charset="0"/>
                      </a:rPr>
                      <m:t>× </m:t>
                    </m:r>
                    <m:r>
                      <a:rPr lang="en-US" sz="2500" b="0" i="1" smtClean="0">
                        <a:effectLst/>
                        <a:latin typeface="Cambria Math" panose="02040503050406030204" pitchFamily="18" charset="0"/>
                        <a:ea typeface="Cambria Math" panose="02040503050406030204" pitchFamily="18" charset="0"/>
                      </a:rPr>
                      <m:t>𝒯</m:t>
                    </m:r>
                    <m:r>
                      <a:rPr lang="en-US" sz="2500" b="0" i="1" smtClean="0">
                        <a:effectLst/>
                        <a:latin typeface="Cambria Math" panose="02040503050406030204" pitchFamily="18" charset="0"/>
                        <a:ea typeface="Cambria Math" panose="02040503050406030204" pitchFamily="18" charset="0"/>
                      </a:rPr>
                      <m:t> × </m:t>
                    </m:r>
                    <m:sSup>
                      <m:sSupPr>
                        <m:ctrlPr>
                          <a:rPr lang="en-US" sz="2500" b="0" i="1" smtClean="0">
                            <a:effectLst/>
                            <a:latin typeface="Cambria Math" panose="02040503050406030204" pitchFamily="18" charset="0"/>
                          </a:rPr>
                        </m:ctrlPr>
                      </m:sSupPr>
                      <m:e>
                        <m:r>
                          <a:rPr lang="en-US" sz="2500" b="0" i="1" smtClean="0">
                            <a:effectLst/>
                            <a:latin typeface="Cambria Math" panose="02040503050406030204" pitchFamily="18" charset="0"/>
                          </a:rPr>
                          <m:t>{0,1}</m:t>
                        </m:r>
                      </m:e>
                      <m:sup>
                        <m:r>
                          <a:rPr lang="en-US" sz="2500" b="0" i="1" smtClean="0">
                            <a:effectLst/>
                            <a:latin typeface="Cambria Math" panose="02040503050406030204" pitchFamily="18" charset="0"/>
                          </a:rPr>
                          <m:t>𝑛</m:t>
                        </m:r>
                      </m:sup>
                    </m:sSup>
                    <m:r>
                      <a:rPr lang="en-US" sz="2500" b="0" i="1" smtClean="0">
                        <a:effectLst/>
                        <a:latin typeface="Cambria Math" panose="02040503050406030204" pitchFamily="18" charset="0"/>
                      </a:rPr>
                      <m:t> </m:t>
                    </m:r>
                    <m:r>
                      <a:rPr lang="en-US" sz="2500" b="0" i="1" smtClean="0">
                        <a:effectLst/>
                        <a:latin typeface="Cambria Math" panose="02040503050406030204" pitchFamily="18" charset="0"/>
                        <a:ea typeface="Cambria Math" panose="02040503050406030204" pitchFamily="18" charset="0"/>
                      </a:rPr>
                      <m:t>→</m:t>
                    </m:r>
                    <m:sSup>
                      <m:sSupPr>
                        <m:ctrlPr>
                          <a:rPr lang="en-US" sz="2500" b="0" i="1" smtClean="0">
                            <a:effectLst/>
                            <a:latin typeface="Cambria Math" panose="02040503050406030204" pitchFamily="18" charset="0"/>
                          </a:rPr>
                        </m:ctrlPr>
                      </m:sSupPr>
                      <m:e>
                        <m:r>
                          <a:rPr lang="en-US" sz="2500" b="0" i="1" smtClean="0">
                            <a:effectLst/>
                            <a:latin typeface="Cambria Math" panose="02040503050406030204" pitchFamily="18" charset="0"/>
                          </a:rPr>
                          <m:t>{0,1}</m:t>
                        </m:r>
                      </m:e>
                      <m:sup>
                        <m:r>
                          <a:rPr lang="en-US" sz="2500" b="0" i="1" smtClean="0">
                            <a:effectLst/>
                            <a:latin typeface="Cambria Math" panose="02040503050406030204" pitchFamily="18" charset="0"/>
                          </a:rPr>
                          <m:t>𝑛</m:t>
                        </m:r>
                      </m:sup>
                    </m:sSup>
                  </m:oMath>
                </a14:m>
                <a:r>
                  <a:rPr lang="en-US" sz="2500" b="0" i="0" dirty="0">
                    <a:effectLst/>
                    <a:latin typeface="Calibri" panose="020F0502020204030204" pitchFamily="34" charset="0"/>
                    <a:cs typeface="Calibri" panose="020F0502020204030204" pitchFamily="34" charset="0"/>
                  </a:rPr>
                  <a:t> is a tweakable block cipher if for random </a:t>
                </a:r>
                <a14:m>
                  <m:oMath xmlns:m="http://schemas.openxmlformats.org/officeDocument/2006/math">
                    <m:r>
                      <a:rPr lang="en-US" sz="2500" b="0" i="1" smtClean="0">
                        <a:effectLst/>
                        <a:latin typeface="Cambria Math" panose="02040503050406030204" pitchFamily="18" charset="0"/>
                        <a:cs typeface="Calibri" panose="020F0502020204030204" pitchFamily="34" charset="0"/>
                      </a:rPr>
                      <m:t>𝑘</m:t>
                    </m:r>
                  </m:oMath>
                </a14:m>
                <a:r>
                  <a:rPr lang="en-US" sz="2500" b="0" i="0" dirty="0">
                    <a:effectLst/>
                    <a:latin typeface="Calibri" panose="020F0502020204030204" pitchFamily="34" charset="0"/>
                    <a:cs typeface="Calibri" panose="020F0502020204030204" pitchFamily="34" charset="0"/>
                  </a:rPr>
                  <a:t>, the family </a:t>
                </a:r>
                <a14:m>
                  <m:oMath xmlns:m="http://schemas.openxmlformats.org/officeDocument/2006/math">
                    <m:sSub>
                      <m:sSubPr>
                        <m:ctrlPr>
                          <a:rPr lang="en-US" sz="2500" b="0" i="1" smtClean="0">
                            <a:effectLst/>
                            <a:latin typeface="Cambria Math" panose="02040503050406030204" pitchFamily="18" charset="0"/>
                            <a:cs typeface="Calibri" panose="020F0502020204030204" pitchFamily="34" charset="0"/>
                          </a:rPr>
                        </m:ctrlPr>
                      </m:sSubPr>
                      <m:e>
                        <m:d>
                          <m:dPr>
                            <m:begChr m:val="{"/>
                            <m:endChr m:val="}"/>
                            <m:ctrlPr>
                              <a:rPr lang="en-US" sz="2500" b="0" i="1" smtClean="0">
                                <a:effectLst/>
                                <a:latin typeface="Cambria Math" panose="02040503050406030204" pitchFamily="18" charset="0"/>
                                <a:cs typeface="Calibri" panose="020F0502020204030204" pitchFamily="34" charset="0"/>
                              </a:rPr>
                            </m:ctrlPr>
                          </m:dPr>
                          <m:e>
                            <m:sSub>
                              <m:sSubPr>
                                <m:ctrlPr>
                                  <a:rPr lang="en-US" sz="2500" b="0" i="1" smtClean="0">
                                    <a:effectLst/>
                                    <a:latin typeface="Cambria Math" panose="02040503050406030204" pitchFamily="18" charset="0"/>
                                    <a:cs typeface="Calibri" panose="020F0502020204030204" pitchFamily="34" charset="0"/>
                                  </a:rPr>
                                </m:ctrlPr>
                              </m:sSubPr>
                              <m:e>
                                <m:r>
                                  <a:rPr lang="en-US" sz="2500" b="0" i="1" smtClean="0">
                                    <a:effectLst/>
                                    <a:latin typeface="Cambria Math" panose="02040503050406030204" pitchFamily="18" charset="0"/>
                                    <a:cs typeface="Calibri" panose="020F0502020204030204" pitchFamily="34" charset="0"/>
                                  </a:rPr>
                                  <m:t>𝐺</m:t>
                                </m:r>
                              </m:e>
                              <m:sub>
                                <m:r>
                                  <a:rPr lang="en-US" sz="2500" b="0" i="1" smtClean="0">
                                    <a:effectLst/>
                                    <a:latin typeface="Cambria Math" panose="02040503050406030204" pitchFamily="18" charset="0"/>
                                    <a:cs typeface="Calibri" panose="020F0502020204030204" pitchFamily="34" charset="0"/>
                                  </a:rPr>
                                  <m:t>𝑘</m:t>
                                </m:r>
                              </m:sub>
                            </m:sSub>
                            <m:d>
                              <m:dPr>
                                <m:ctrlPr>
                                  <a:rPr lang="en-US" sz="2500" b="0" i="1" smtClean="0">
                                    <a:effectLst/>
                                    <a:latin typeface="Cambria Math" panose="02040503050406030204" pitchFamily="18" charset="0"/>
                                    <a:cs typeface="Calibri" panose="020F0502020204030204" pitchFamily="34" charset="0"/>
                                  </a:rPr>
                                </m:ctrlPr>
                              </m:dPr>
                              <m:e>
                                <m:r>
                                  <a:rPr lang="en-US" sz="2500" b="0" i="1" smtClean="0">
                                    <a:effectLst/>
                                    <a:latin typeface="Cambria Math" panose="02040503050406030204" pitchFamily="18" charset="0"/>
                                    <a:cs typeface="Calibri" panose="020F0502020204030204" pitchFamily="34" charset="0"/>
                                  </a:rPr>
                                  <m:t>𝜏</m:t>
                                </m:r>
                                <m:r>
                                  <a:rPr lang="en-US" sz="2500" b="0" i="1" smtClean="0">
                                    <a:effectLst/>
                                    <a:latin typeface="Cambria Math" panose="02040503050406030204" pitchFamily="18" charset="0"/>
                                    <a:cs typeface="Calibri" panose="020F0502020204030204" pitchFamily="34" charset="0"/>
                                  </a:rPr>
                                  <m:t>, ⋅</m:t>
                                </m:r>
                              </m:e>
                            </m:d>
                          </m:e>
                        </m:d>
                      </m:e>
                      <m:sub>
                        <m:r>
                          <a:rPr lang="en-US" sz="2500" b="0" i="1" smtClean="0">
                            <a:effectLst/>
                            <a:latin typeface="Cambria Math" panose="02040503050406030204" pitchFamily="18" charset="0"/>
                            <a:cs typeface="Calibri" panose="020F0502020204030204" pitchFamily="34" charset="0"/>
                          </a:rPr>
                          <m:t>𝜏</m:t>
                        </m:r>
                        <m:r>
                          <a:rPr lang="en-US" sz="2500" b="0" i="1" smtClean="0">
                            <a:effectLst/>
                            <a:latin typeface="Cambria Math" panose="02040503050406030204" pitchFamily="18" charset="0"/>
                            <a:cs typeface="Calibri" panose="020F0502020204030204" pitchFamily="34" charset="0"/>
                          </a:rPr>
                          <m:t>∈</m:t>
                        </m:r>
                        <m:r>
                          <a:rPr lang="en-US" sz="2500" i="1">
                            <a:latin typeface="Cambria Math" panose="02040503050406030204" pitchFamily="18" charset="0"/>
                            <a:ea typeface="Cambria Math" panose="02040503050406030204" pitchFamily="18" charset="0"/>
                          </a:rPr>
                          <m:t>𝒯</m:t>
                        </m:r>
                      </m:sub>
                    </m:sSub>
                  </m:oMath>
                </a14:m>
                <a:r>
                  <a:rPr lang="en-US" sz="2500" b="0" i="0" dirty="0">
                    <a:effectLst/>
                    <a:latin typeface="Calibri" panose="020F0502020204030204" pitchFamily="34" charset="0"/>
                    <a:cs typeface="Calibri" panose="020F0502020204030204" pitchFamily="34" charset="0"/>
                  </a:rPr>
                  <a:t> is query-indistinguishable from a family of independent random permutations.</a:t>
                </a:r>
              </a:p>
            </p:txBody>
          </p:sp>
        </mc:Choice>
        <mc:Fallback xmlns="">
          <p:sp>
            <p:nvSpPr>
              <p:cNvPr id="4" name="TextBox 3">
                <a:extLst>
                  <a:ext uri="{FF2B5EF4-FFF2-40B4-BE49-F238E27FC236}">
                    <a16:creationId xmlns:a16="http://schemas.microsoft.com/office/drawing/2014/main" id="{B60E7F72-E546-FF06-6A3A-1896FE378A95}"/>
                  </a:ext>
                </a:extLst>
              </p:cNvPr>
              <p:cNvSpPr txBox="1">
                <a:spLocks noRot="1" noChangeAspect="1" noMove="1" noResize="1" noEditPoints="1" noAdjustHandles="1" noChangeArrowheads="1" noChangeShapeType="1" noTextEdit="1"/>
              </p:cNvSpPr>
              <p:nvPr/>
            </p:nvSpPr>
            <p:spPr>
              <a:xfrm>
                <a:off x="1384866" y="2182064"/>
                <a:ext cx="9422267" cy="1446550"/>
              </a:xfrm>
              <a:prstGeom prst="rect">
                <a:avLst/>
              </a:prstGeom>
              <a:blipFill>
                <a:blip r:embed="rId3"/>
                <a:stretch>
                  <a:fillRect l="-1075" r="-1747" b="-956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7243A37-920D-B253-58D7-34F1607928C4}"/>
                  </a:ext>
                </a:extLst>
              </p:cNvPr>
              <p:cNvSpPr txBox="1"/>
              <p:nvPr/>
            </p:nvSpPr>
            <p:spPr>
              <a:xfrm>
                <a:off x="1384866" y="4146366"/>
                <a:ext cx="9422267" cy="607026"/>
              </a:xfrm>
              <a:prstGeom prst="rect">
                <a:avLst/>
              </a:prstGeom>
              <a:solidFill>
                <a:schemeClr val="tx2">
                  <a:lumMod val="10000"/>
                  <a:lumOff val="90000"/>
                </a:schemeClr>
              </a:solidFill>
            </p:spPr>
            <p:txBody>
              <a:bodyPr wrap="square" rtlCol="0">
                <a:spAutoFit/>
              </a:bodyPr>
              <a:lstStyle/>
              <a:p>
                <a:pPr/>
                <a14:m>
                  <m:oMathPara xmlns:m="http://schemas.openxmlformats.org/officeDocument/2006/math">
                    <m:oMath>
                      <m:sSubSup>
                        <m:sSubSupPr>
                          <m:ctrlPr>
                            <a:rPr lang="en-US" sz="2500" b="0" i="0" smtClean="0">
                              <a:latin typeface="Cambria Math" panose="02040503050406030204" pitchFamily="18" charset="0"/>
                            </a:rPr>
                          </m:ctrlPr>
                        </m:sSubSupPr>
                        <m:e>
                          <m:r>
                            <m:rPr>
                              <m:sty m:val="p"/>
                            </m:rPr>
                            <a:rPr lang="en-US" sz="2500" b="0" i="0" smtClean="0">
                              <a:latin typeface="Cambria Math" panose="02040503050406030204" pitchFamily="18" charset="0"/>
                            </a:rPr>
                            <m:t>LRW</m:t>
                          </m:r>
                        </m:e>
                        <m:sub>
                          <m:r>
                            <a:rPr lang="en-US" sz="2500" b="0" i="1" smtClean="0">
                              <a:latin typeface="Cambria Math" panose="02040503050406030204" pitchFamily="18" charset="0"/>
                            </a:rPr>
                            <m:t>𝑘</m:t>
                          </m:r>
                          <m:r>
                            <a:rPr lang="en-US" sz="2500" b="0" i="1" smtClean="0">
                              <a:latin typeface="Cambria Math" panose="02040503050406030204" pitchFamily="18" charset="0"/>
                            </a:rPr>
                            <m:t>,</m:t>
                          </m:r>
                          <m:sSup>
                            <m:sSupPr>
                              <m:ctrlPr>
                                <a:rPr lang="en-US" sz="2500" b="0" i="1" smtClean="0">
                                  <a:latin typeface="Cambria Math" panose="02040503050406030204" pitchFamily="18" charset="0"/>
                                </a:rPr>
                              </m:ctrlPr>
                            </m:sSupPr>
                            <m:e>
                              <m:r>
                                <a:rPr lang="en-US" sz="2500" b="0" i="1" smtClean="0">
                                  <a:latin typeface="Cambria Math" panose="02040503050406030204" pitchFamily="18" charset="0"/>
                                </a:rPr>
                                <m:t>𝑘</m:t>
                              </m:r>
                            </m:e>
                            <m:sup>
                              <m:r>
                                <a:rPr lang="en-US" sz="2500" b="0" i="1" smtClean="0">
                                  <a:latin typeface="Cambria Math" panose="02040503050406030204" pitchFamily="18" charset="0"/>
                                </a:rPr>
                                <m:t>′</m:t>
                              </m:r>
                            </m:sup>
                          </m:sSup>
                        </m:sub>
                        <m:sup>
                          <m:r>
                            <a:rPr lang="en-US" sz="2500" b="0" i="1" smtClean="0">
                              <a:latin typeface="Cambria Math" panose="02040503050406030204" pitchFamily="18" charset="0"/>
                            </a:rPr>
                            <m:t>𝐸</m:t>
                          </m:r>
                          <m:r>
                            <a:rPr lang="en-US" sz="2500" b="0" i="1" smtClean="0">
                              <a:latin typeface="Cambria Math" panose="02040503050406030204" pitchFamily="18" charset="0"/>
                            </a:rPr>
                            <m:t>,</m:t>
                          </m:r>
                          <m:r>
                            <a:rPr lang="en-US" sz="2500" b="0" i="1" smtClean="0">
                              <a:latin typeface="Cambria Math" panose="02040503050406030204" pitchFamily="18" charset="0"/>
                            </a:rPr>
                            <m:t>ℎ</m:t>
                          </m:r>
                        </m:sup>
                      </m:sSubSup>
                      <m:d>
                        <m:dPr>
                          <m:ctrlPr>
                            <a:rPr lang="en-US" sz="2500" b="0" i="1" smtClean="0">
                              <a:latin typeface="Cambria Math" panose="02040503050406030204" pitchFamily="18" charset="0"/>
                              <a:ea typeface="Cambria Math" panose="02040503050406030204" pitchFamily="18" charset="0"/>
                            </a:rPr>
                          </m:ctrlPr>
                        </m:dPr>
                        <m:e>
                          <m:r>
                            <a:rPr lang="en-US" sz="2500" b="0" i="1" smtClean="0">
                              <a:latin typeface="Cambria Math" panose="02040503050406030204" pitchFamily="18" charset="0"/>
                              <a:ea typeface="Cambria Math" panose="02040503050406030204" pitchFamily="18" charset="0"/>
                            </a:rPr>
                            <m:t>𝜏</m:t>
                          </m:r>
                          <m:r>
                            <a:rPr lang="en-US" sz="2500" b="0" i="1" smtClean="0">
                              <a:latin typeface="Cambria Math" panose="02040503050406030204" pitchFamily="18" charset="0"/>
                            </a:rPr>
                            <m:t>,</m:t>
                          </m:r>
                          <m:r>
                            <a:rPr lang="en-US" sz="2500" b="0" i="1" smtClean="0">
                              <a:latin typeface="Cambria Math" panose="02040503050406030204" pitchFamily="18" charset="0"/>
                            </a:rPr>
                            <m:t>𝑥</m:t>
                          </m:r>
                        </m:e>
                      </m:d>
                      <m:r>
                        <a:rPr lang="en-US" sz="2500" b="0" i="1" smtClean="0">
                          <a:latin typeface="Cambria Math" panose="02040503050406030204" pitchFamily="18" charset="0"/>
                        </a:rPr>
                        <m:t>=</m:t>
                      </m:r>
                      <m:sSub>
                        <m:sSubPr>
                          <m:ctrlPr>
                            <a:rPr lang="en-US" sz="2500" b="0" i="1" smtClean="0">
                              <a:latin typeface="Cambria Math" panose="02040503050406030204" pitchFamily="18" charset="0"/>
                            </a:rPr>
                          </m:ctrlPr>
                        </m:sSubPr>
                        <m:e>
                          <m:r>
                            <a:rPr lang="en-US" sz="2500" b="0" i="1" smtClean="0">
                              <a:latin typeface="Cambria Math" panose="02040503050406030204" pitchFamily="18" charset="0"/>
                            </a:rPr>
                            <m:t>𝐸</m:t>
                          </m:r>
                        </m:e>
                        <m:sub>
                          <m:r>
                            <a:rPr lang="en-US" sz="2500" b="0" i="1" smtClean="0">
                              <a:latin typeface="Cambria Math" panose="02040503050406030204" pitchFamily="18" charset="0"/>
                            </a:rPr>
                            <m:t>𝑘</m:t>
                          </m:r>
                        </m:sub>
                      </m:sSub>
                      <m:r>
                        <a:rPr lang="en-US" sz="2500" b="0" i="1" smtClean="0">
                          <a:latin typeface="Cambria Math" panose="02040503050406030204" pitchFamily="18" charset="0"/>
                        </a:rPr>
                        <m:t>(</m:t>
                      </m:r>
                      <m:r>
                        <a:rPr lang="en-US" sz="2500" b="0" i="1" smtClean="0">
                          <a:latin typeface="Cambria Math" panose="02040503050406030204" pitchFamily="18" charset="0"/>
                        </a:rPr>
                        <m:t>𝑥</m:t>
                      </m:r>
                      <m:r>
                        <m:rPr>
                          <m:nor/>
                        </m:rPr>
                        <a:rPr lang="en-US" sz="2500" b="0" i="0" smtClean="0">
                          <a:latin typeface="Cambria Math" panose="02040503050406030204" pitchFamily="18" charset="0"/>
                        </a:rPr>
                        <m:t> </m:t>
                      </m:r>
                      <m:r>
                        <m:rPr>
                          <m:nor/>
                        </m:rPr>
                        <a:rPr lang="en-US" sz="2500" i="0">
                          <a:latin typeface="Cambria Math" panose="02040503050406030204" pitchFamily="18" charset="0"/>
                          <a:ea typeface="Cambria Math" panose="02040503050406030204" pitchFamily="18" charset="0"/>
                        </a:rPr>
                        <m:t>⊕</m:t>
                      </m:r>
                      <m:r>
                        <a:rPr lang="en-US" sz="2500" b="0" i="1" smtClean="0">
                          <a:latin typeface="Cambria Math" panose="02040503050406030204" pitchFamily="18" charset="0"/>
                          <a:ea typeface="Cambria Math" panose="02040503050406030204" pitchFamily="18" charset="0"/>
                        </a:rPr>
                        <m:t> </m:t>
                      </m:r>
                      <m:sSub>
                        <m:sSubPr>
                          <m:ctrlPr>
                            <a:rPr lang="en-US" sz="2500" b="0" i="1" smtClean="0">
                              <a:latin typeface="Cambria Math" panose="02040503050406030204" pitchFamily="18" charset="0"/>
                              <a:ea typeface="Cambria Math" panose="02040503050406030204" pitchFamily="18" charset="0"/>
                            </a:rPr>
                          </m:ctrlPr>
                        </m:sSubPr>
                        <m:e>
                          <m:r>
                            <a:rPr lang="en-US" sz="2500" b="0" i="1" smtClean="0">
                              <a:latin typeface="Cambria Math" panose="02040503050406030204" pitchFamily="18" charset="0"/>
                              <a:ea typeface="Cambria Math" panose="02040503050406030204" pitchFamily="18" charset="0"/>
                            </a:rPr>
                            <m:t>ℎ</m:t>
                          </m:r>
                        </m:e>
                        <m:sub>
                          <m:sSup>
                            <m:sSupPr>
                              <m:ctrlPr>
                                <a:rPr lang="en-US" sz="2500" b="0" i="1" smtClean="0">
                                  <a:latin typeface="Cambria Math" panose="02040503050406030204" pitchFamily="18" charset="0"/>
                                  <a:ea typeface="Cambria Math" panose="02040503050406030204" pitchFamily="18" charset="0"/>
                                </a:rPr>
                              </m:ctrlPr>
                            </m:sSupPr>
                            <m:e>
                              <m:r>
                                <a:rPr lang="en-US" sz="2500" b="0" i="1" smtClean="0">
                                  <a:latin typeface="Cambria Math" panose="02040503050406030204" pitchFamily="18" charset="0"/>
                                  <a:ea typeface="Cambria Math" panose="02040503050406030204" pitchFamily="18" charset="0"/>
                                </a:rPr>
                                <m:t>𝑘</m:t>
                              </m:r>
                            </m:e>
                            <m:sup>
                              <m:r>
                                <a:rPr lang="en-US" sz="2500" b="0" i="1" smtClean="0">
                                  <a:latin typeface="Cambria Math" panose="02040503050406030204" pitchFamily="18" charset="0"/>
                                  <a:ea typeface="Cambria Math" panose="02040503050406030204" pitchFamily="18" charset="0"/>
                                </a:rPr>
                                <m:t>′</m:t>
                              </m:r>
                            </m:sup>
                          </m:sSup>
                        </m:sub>
                      </m:sSub>
                      <m:r>
                        <a:rPr lang="en-US" sz="2500" b="0" i="1" smtClean="0">
                          <a:latin typeface="Cambria Math" panose="02040503050406030204" pitchFamily="18" charset="0"/>
                          <a:ea typeface="Cambria Math" panose="02040503050406030204" pitchFamily="18" charset="0"/>
                        </a:rPr>
                        <m:t>(</m:t>
                      </m:r>
                      <m:r>
                        <a:rPr lang="en-US" sz="2500" i="1">
                          <a:latin typeface="Cambria Math" panose="02040503050406030204" pitchFamily="18" charset="0"/>
                          <a:ea typeface="Cambria Math" panose="02040503050406030204" pitchFamily="18" charset="0"/>
                        </a:rPr>
                        <m:t>𝜏</m:t>
                      </m:r>
                      <m:r>
                        <a:rPr lang="en-US" sz="2500" b="0" i="1" smtClean="0">
                          <a:latin typeface="Cambria Math" panose="02040503050406030204" pitchFamily="18" charset="0"/>
                          <a:ea typeface="Cambria Math" panose="02040503050406030204" pitchFamily="18" charset="0"/>
                        </a:rPr>
                        <m:t>))</m:t>
                      </m:r>
                      <m:r>
                        <m:rPr>
                          <m:nor/>
                        </m:rPr>
                        <a:rPr lang="en-US" sz="2500" i="0" smtClean="0">
                          <a:latin typeface="Cambria Math" panose="02040503050406030204" pitchFamily="18" charset="0"/>
                          <a:ea typeface="Cambria Math" panose="02040503050406030204" pitchFamily="18" charset="0"/>
                        </a:rPr>
                        <m:t>⊕</m:t>
                      </m:r>
                      <m:r>
                        <a:rPr lang="en-US" sz="2500" b="0" i="1" smtClean="0">
                          <a:latin typeface="Cambria Math" panose="02040503050406030204" pitchFamily="18" charset="0"/>
                          <a:ea typeface="Cambria Math" panose="02040503050406030204" pitchFamily="18" charset="0"/>
                        </a:rPr>
                        <m:t> </m:t>
                      </m:r>
                      <m:sSub>
                        <m:sSubPr>
                          <m:ctrlPr>
                            <a:rPr lang="en-US" sz="2500" b="0" i="1" smtClean="0">
                              <a:latin typeface="Cambria Math" panose="02040503050406030204" pitchFamily="18" charset="0"/>
                              <a:ea typeface="Cambria Math" panose="02040503050406030204" pitchFamily="18" charset="0"/>
                            </a:rPr>
                          </m:ctrlPr>
                        </m:sSubPr>
                        <m:e>
                          <m:r>
                            <a:rPr lang="en-US" sz="2500" b="0" i="1" smtClean="0">
                              <a:latin typeface="Cambria Math" panose="02040503050406030204" pitchFamily="18" charset="0"/>
                              <a:ea typeface="Cambria Math" panose="02040503050406030204" pitchFamily="18" charset="0"/>
                            </a:rPr>
                            <m:t>ℎ</m:t>
                          </m:r>
                        </m:e>
                        <m:sub>
                          <m:sSup>
                            <m:sSupPr>
                              <m:ctrlPr>
                                <a:rPr lang="en-US" sz="2500" b="0" i="1" smtClean="0">
                                  <a:latin typeface="Cambria Math" panose="02040503050406030204" pitchFamily="18" charset="0"/>
                                  <a:ea typeface="Cambria Math" panose="02040503050406030204" pitchFamily="18" charset="0"/>
                                </a:rPr>
                              </m:ctrlPr>
                            </m:sSupPr>
                            <m:e>
                              <m:r>
                                <a:rPr lang="en-US" sz="2500" b="0" i="1" smtClean="0">
                                  <a:latin typeface="Cambria Math" panose="02040503050406030204" pitchFamily="18" charset="0"/>
                                  <a:ea typeface="Cambria Math" panose="02040503050406030204" pitchFamily="18" charset="0"/>
                                </a:rPr>
                                <m:t>𝑘</m:t>
                              </m:r>
                            </m:e>
                            <m:sup>
                              <m:r>
                                <a:rPr lang="en-US" sz="2500" b="0" i="1" smtClean="0">
                                  <a:latin typeface="Cambria Math" panose="02040503050406030204" pitchFamily="18" charset="0"/>
                                  <a:ea typeface="Cambria Math" panose="02040503050406030204" pitchFamily="18" charset="0"/>
                                </a:rPr>
                                <m:t>′</m:t>
                              </m:r>
                            </m:sup>
                          </m:sSup>
                        </m:sub>
                      </m:sSub>
                      <m:r>
                        <a:rPr lang="en-US" sz="2500" b="0" i="1" smtClean="0">
                          <a:latin typeface="Cambria Math" panose="02040503050406030204" pitchFamily="18" charset="0"/>
                          <a:ea typeface="Cambria Math" panose="02040503050406030204" pitchFamily="18" charset="0"/>
                        </a:rPr>
                        <m:t>(</m:t>
                      </m:r>
                      <m:r>
                        <a:rPr lang="en-US" sz="2500" i="1">
                          <a:latin typeface="Cambria Math" panose="02040503050406030204" pitchFamily="18" charset="0"/>
                          <a:ea typeface="Cambria Math" panose="02040503050406030204" pitchFamily="18" charset="0"/>
                        </a:rPr>
                        <m:t>𝜏</m:t>
                      </m:r>
                      <m:r>
                        <a:rPr lang="en-US" sz="2500" b="0" i="1" smtClean="0">
                          <a:latin typeface="Cambria Math" panose="02040503050406030204" pitchFamily="18" charset="0"/>
                          <a:ea typeface="Cambria Math" panose="02040503050406030204" pitchFamily="18" charset="0"/>
                        </a:rPr>
                        <m:t>)</m:t>
                      </m:r>
                    </m:oMath>
                  </m:oMathPara>
                </a14:m>
                <a:endParaRPr lang="en-US" sz="2500" dirty="0"/>
              </a:p>
            </p:txBody>
          </p:sp>
        </mc:Choice>
        <mc:Fallback xmlns="">
          <p:sp>
            <p:nvSpPr>
              <p:cNvPr id="6" name="TextBox 5">
                <a:extLst>
                  <a:ext uri="{FF2B5EF4-FFF2-40B4-BE49-F238E27FC236}">
                    <a16:creationId xmlns:a16="http://schemas.microsoft.com/office/drawing/2014/main" id="{07243A37-920D-B253-58D7-34F1607928C4}"/>
                  </a:ext>
                </a:extLst>
              </p:cNvPr>
              <p:cNvSpPr txBox="1">
                <a:spLocks noRot="1" noChangeAspect="1" noMove="1" noResize="1" noEditPoints="1" noAdjustHandles="1" noChangeArrowheads="1" noChangeShapeType="1" noTextEdit="1"/>
              </p:cNvSpPr>
              <p:nvPr/>
            </p:nvSpPr>
            <p:spPr>
              <a:xfrm>
                <a:off x="1384866" y="4146366"/>
                <a:ext cx="9422267" cy="607026"/>
              </a:xfrm>
              <a:prstGeom prst="rect">
                <a:avLst/>
              </a:prstGeom>
              <a:blipFill>
                <a:blip r:embed="rId4"/>
                <a:stretch>
                  <a:fillRect b="-4082"/>
                </a:stretch>
              </a:blipFill>
            </p:spPr>
            <p:txBody>
              <a:bodyPr/>
              <a:lstStyle/>
              <a:p>
                <a:r>
                  <a:rPr lang="en-US">
                    <a:noFill/>
                  </a:rPr>
                  <a:t> </a:t>
                </a:r>
              </a:p>
            </p:txBody>
          </p:sp>
        </mc:Fallback>
      </mc:AlternateContent>
      <p:sp>
        <p:nvSpPr>
          <p:cNvPr id="7" name="Slide Number Placeholder 6">
            <a:extLst>
              <a:ext uri="{FF2B5EF4-FFF2-40B4-BE49-F238E27FC236}">
                <a16:creationId xmlns:a16="http://schemas.microsoft.com/office/drawing/2014/main" id="{ECA56D2B-8B92-AF2D-43E2-B359AAAB26D2}"/>
              </a:ext>
            </a:extLst>
          </p:cNvPr>
          <p:cNvSpPr>
            <a:spLocks noGrp="1"/>
          </p:cNvSpPr>
          <p:nvPr>
            <p:ph type="sldNum" sz="quarter" idx="12"/>
          </p:nvPr>
        </p:nvSpPr>
        <p:spPr/>
        <p:txBody>
          <a:bodyPr/>
          <a:lstStyle/>
          <a:p>
            <a:fld id="{29CA9D21-7259-944D-81B9-B1838266EDDF}" type="slidenum">
              <a:rPr lang="en-US" smtClean="0"/>
              <a:t>4</a:t>
            </a:fld>
            <a:endParaRPr lang="en-US"/>
          </a:p>
        </p:txBody>
      </p:sp>
      <p:cxnSp>
        <p:nvCxnSpPr>
          <p:cNvPr id="8" name="Straight Arrow Connector 7">
            <a:extLst>
              <a:ext uri="{FF2B5EF4-FFF2-40B4-BE49-F238E27FC236}">
                <a16:creationId xmlns:a16="http://schemas.microsoft.com/office/drawing/2014/main" id="{3D58F447-2C09-68FC-07CD-8F3D7524144A}"/>
              </a:ext>
            </a:extLst>
          </p:cNvPr>
          <p:cNvCxnSpPr>
            <a:cxnSpLocks/>
          </p:cNvCxnSpPr>
          <p:nvPr/>
        </p:nvCxnSpPr>
        <p:spPr>
          <a:xfrm flipH="1" flipV="1">
            <a:off x="7016759" y="4777255"/>
            <a:ext cx="1200150" cy="92868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69091BA8-1A8E-5B71-2CC8-903E23004521}"/>
              </a:ext>
            </a:extLst>
          </p:cNvPr>
          <p:cNvCxnSpPr>
            <a:cxnSpLocks/>
          </p:cNvCxnSpPr>
          <p:nvPr/>
        </p:nvCxnSpPr>
        <p:spPr>
          <a:xfrm flipV="1">
            <a:off x="8216909" y="4777255"/>
            <a:ext cx="0" cy="90011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0A2F034A-73EE-310D-95D0-16AA6E5E5E22}"/>
              </a:ext>
            </a:extLst>
          </p:cNvPr>
          <p:cNvSpPr txBox="1"/>
          <p:nvPr/>
        </p:nvSpPr>
        <p:spPr>
          <a:xfrm>
            <a:off x="7157218" y="5746904"/>
            <a:ext cx="2526974" cy="369332"/>
          </a:xfrm>
          <a:prstGeom prst="rect">
            <a:avLst/>
          </a:prstGeom>
          <a:noFill/>
        </p:spPr>
        <p:txBody>
          <a:bodyPr wrap="none" rtlCol="0">
            <a:spAutoFit/>
          </a:bodyPr>
          <a:lstStyle/>
          <a:p>
            <a:r>
              <a:rPr lang="en-DK" dirty="0"/>
              <a:t>Universal hash function</a:t>
            </a:r>
          </a:p>
        </p:txBody>
      </p:sp>
    </p:spTree>
    <p:extLst>
      <p:ext uri="{BB962C8B-B14F-4D97-AF65-F5344CB8AC3E}">
        <p14:creationId xmlns:p14="http://schemas.microsoft.com/office/powerpoint/2010/main" val="27460251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19A89-5DC8-7DC4-FECC-4BF04DBDC271}"/>
              </a:ext>
            </a:extLst>
          </p:cNvPr>
          <p:cNvSpPr>
            <a:spLocks noGrp="1"/>
          </p:cNvSpPr>
          <p:nvPr>
            <p:ph type="title"/>
          </p:nvPr>
        </p:nvSpPr>
        <p:spPr/>
        <p:txBody>
          <a:bodyPr/>
          <a:lstStyle/>
          <a:p>
            <a:r>
              <a:rPr lang="en-US" dirty="0"/>
              <a:t>Resampling Lemma Matching Attack</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9B563BB-8E4B-5014-D501-44FD78486565}"/>
                  </a:ext>
                </a:extLst>
              </p:cNvPr>
              <p:cNvSpPr>
                <a:spLocks noGrp="1"/>
              </p:cNvSpPr>
              <p:nvPr>
                <p:ph idx="1"/>
              </p:nvPr>
            </p:nvSpPr>
            <p:spPr>
              <a:xfrm>
                <a:off x="838200" y="1618837"/>
                <a:ext cx="10515600" cy="4351338"/>
              </a:xfrm>
            </p:spPr>
            <p:txBody>
              <a:bodyPr>
                <a:normAutofit fontScale="85000" lnSpcReduction="20000"/>
              </a:bodyPr>
              <a:lstStyle/>
              <a:p>
                <a:r>
                  <a:rPr lang="en-US" b="1" dirty="0"/>
                  <a:t>Step A: “Touch everything at once”</a:t>
                </a:r>
              </a:p>
              <a:p>
                <a:pPr lvl="1"/>
                <a:r>
                  <a:rPr lang="en-US" dirty="0"/>
                  <a:t>Query the oracle on a </a:t>
                </a:r>
                <a:r>
                  <a:rPr lang="en-US" b="1" dirty="0"/>
                  <a:t>uniform superposition of all inputs</a:t>
                </a:r>
                <a:r>
                  <a:rPr lang="en-US" dirty="0"/>
                  <a:t> </a:t>
                </a:r>
              </a:p>
              <a:p>
                <a:pPr lvl="1"/>
                <a:r>
                  <a:rPr lang="en-US" dirty="0"/>
                  <a:t>So every input (including the resampled ones) gets a tiny amplitude</a:t>
                </a:r>
              </a:p>
              <a:p>
                <a:r>
                  <a:rPr lang="en-US" b="1" dirty="0"/>
                  <a:t>Step B: “Move amplitude around”</a:t>
                </a:r>
              </a:p>
              <a:p>
                <a:pPr lvl="1"/>
                <a:r>
                  <a:rPr lang="en-US" dirty="0"/>
                  <a:t>Apply a </a:t>
                </a:r>
                <a:r>
                  <a:rPr lang="en-US" b="1" dirty="0"/>
                  <a:t>cyclic shift </a:t>
                </a:r>
                <a14:m>
                  <m:oMath xmlns:m="http://schemas.openxmlformats.org/officeDocument/2006/math">
                    <m:r>
                      <a:rPr lang="en-US" i="1">
                        <a:latin typeface="Cambria Math" panose="02040503050406030204" pitchFamily="18" charset="0"/>
                      </a:rPr>
                      <m:t>𝜎</m:t>
                    </m:r>
                  </m:oMath>
                </a14:m>
                <a:r>
                  <a:rPr lang="en-US" dirty="0"/>
                  <a:t> to the input register and then query again </a:t>
                </a:r>
              </a:p>
              <a:p>
                <a:pPr lvl="1"/>
                <a:r>
                  <a:rPr lang="en-US" dirty="0"/>
                  <a:t>Repeat this process ~</a:t>
                </a:r>
                <a14:m>
                  <m:oMath xmlns:m="http://schemas.openxmlformats.org/officeDocument/2006/math">
                    <m:sSub>
                      <m:sSubPr>
                        <m:ctrlPr>
                          <a:rPr lang="en-US" altLang="zh-CN" i="1">
                            <a:latin typeface="Cambria Math" panose="02040503050406030204" pitchFamily="18" charset="0"/>
                            <a:ea typeface="Cambria Math" panose="02040503050406030204" pitchFamily="18" charset="0"/>
                          </a:rPr>
                        </m:ctrlPr>
                      </m:sSubPr>
                      <m:e>
                        <m:r>
                          <a:rPr lang="en-US" altLang="zh-CN" i="1">
                            <a:latin typeface="Cambria Math" panose="02040503050406030204" pitchFamily="18" charset="0"/>
                            <a:ea typeface="Cambria Math" panose="02040503050406030204" pitchFamily="18" charset="0"/>
                          </a:rPr>
                          <m:t>𝑞</m:t>
                        </m:r>
                      </m:e>
                      <m:sub>
                        <m:r>
                          <a:rPr lang="en-US" altLang="zh-CN" i="1">
                            <a:latin typeface="Cambria Math" panose="02040503050406030204" pitchFamily="18" charset="0"/>
                            <a:ea typeface="Cambria Math" panose="02040503050406030204" pitchFamily="18" charset="0"/>
                          </a:rPr>
                          <m:t>0</m:t>
                        </m:r>
                      </m:sub>
                    </m:sSub>
                  </m:oMath>
                </a14:m>
                <a:r>
                  <a:rPr lang="en-US" dirty="0"/>
                  <a:t>times</a:t>
                </a:r>
              </a:p>
              <a:p>
                <a:r>
                  <a:rPr lang="en-US" b="1" dirty="0"/>
                  <a:t>Step C: Reverse the process</a:t>
                </a:r>
              </a:p>
              <a:p>
                <a:pPr lvl="1"/>
                <a:r>
                  <a:rPr lang="en-US" dirty="0"/>
                  <a:t>After resampling happens: undo the cyclic shifts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𝜎</m:t>
                        </m:r>
                      </m:e>
                      <m:sup>
                        <m:r>
                          <a:rPr lang="en-US" b="0" i="1" smtClean="0">
                            <a:latin typeface="Cambria Math" panose="02040503050406030204" pitchFamily="18" charset="0"/>
                          </a:rPr>
                          <m:t>−1</m:t>
                        </m:r>
                      </m:sup>
                    </m:sSup>
                    <m:r>
                      <a:rPr lang="en-US" i="1">
                        <a:latin typeface="Cambria Math" panose="02040503050406030204" pitchFamily="18" charset="0"/>
                      </a:rPr>
                      <m:t> </m:t>
                    </m:r>
                  </m:oMath>
                </a14:m>
                <a:r>
                  <a:rPr lang="en-US" dirty="0"/>
                  <a:t>and query the modified oracle</a:t>
                </a:r>
              </a:p>
              <a:p>
                <a:pPr lvl="1"/>
                <a:r>
                  <a:rPr lang="en-US" dirty="0"/>
                  <a:t>If no resampling: identity; Otherwise, that tiny amplitude sitting on that point gets </a:t>
                </a:r>
                <a:r>
                  <a:rPr lang="en-US" b="1" dirty="0"/>
                  <a:t>slightly “wrong” </a:t>
                </a:r>
                <a14:m>
                  <m:oMath xmlns:m="http://schemas.openxmlformats.org/officeDocument/2006/math">
                    <m:r>
                      <a:rPr lang="en-US" b="1" i="1" dirty="0" smtClean="0">
                        <a:latin typeface="Cambria Math" panose="02040503050406030204" pitchFamily="18" charset="0"/>
                        <a:ea typeface="Cambria Math" panose="02040503050406030204" pitchFamily="18" charset="0"/>
                      </a:rPr>
                      <m:t>→</m:t>
                    </m:r>
                  </m:oMath>
                </a14:m>
                <a:r>
                  <a:rPr lang="en-US" dirty="0">
                    <a:solidFill>
                      <a:schemeClr val="accent5">
                        <a:lumMod val="60000"/>
                        <a:lumOff val="40000"/>
                      </a:schemeClr>
                    </a:solidFill>
                  </a:rPr>
                  <a:t> Each round introduces a tiny inconsistency</a:t>
                </a:r>
              </a:p>
              <a:p>
                <a:pPr marL="0" indent="0">
                  <a:buNone/>
                </a:pPr>
                <a:r>
                  <a:rPr lang="en-US" b="1" dirty="0"/>
                  <a:t>Amplification effect</a:t>
                </a:r>
              </a:p>
              <a:p>
                <a:pPr lvl="1"/>
                <a:r>
                  <a:rPr lang="en-US" sz="2500" dirty="0"/>
                  <a:t>Each query only picks up about </a:t>
                </a:r>
                <a14:m>
                  <m:oMath xmlns:m="http://schemas.openxmlformats.org/officeDocument/2006/math">
                    <m:sSup>
                      <m:sSupPr>
                        <m:ctrlPr>
                          <a:rPr lang="en-US" altLang="zh-CN" sz="2500">
                            <a:latin typeface="Cambria Math" panose="02040503050406030204" pitchFamily="18" charset="0"/>
                          </a:rPr>
                        </m:ctrlPr>
                      </m:sSupPr>
                      <m:e>
                        <m:r>
                          <a:rPr lang="en-US" altLang="zh-CN" sz="2500">
                            <a:latin typeface="Cambria Math" panose="02040503050406030204" pitchFamily="18" charset="0"/>
                          </a:rPr>
                          <m:t>2</m:t>
                        </m:r>
                      </m:e>
                      <m:sup>
                        <m:r>
                          <a:rPr lang="en-US" altLang="zh-CN" sz="2500">
                            <a:latin typeface="Cambria Math" panose="02040503050406030204" pitchFamily="18" charset="0"/>
                          </a:rPr>
                          <m:t>𝑛</m:t>
                        </m:r>
                      </m:sup>
                    </m:sSup>
                    <m:r>
                      <a:rPr lang="en-US" altLang="zh-CN" sz="2500">
                        <a:latin typeface="Cambria Math" panose="02040503050406030204" pitchFamily="18" charset="0"/>
                      </a:rPr>
                      <m:t>𝜀</m:t>
                    </m:r>
                  </m:oMath>
                </a14:m>
                <a:r>
                  <a:rPr lang="en-US" sz="2500" dirty="0"/>
                  <a:t> singnal</a:t>
                </a:r>
              </a:p>
              <a:p>
                <a:pPr lvl="1"/>
                <a:r>
                  <a:rPr lang="en-US" sz="2500" dirty="0"/>
                  <a:t>Across </a:t>
                </a:r>
                <a14:m>
                  <m:oMath xmlns:m="http://schemas.openxmlformats.org/officeDocument/2006/math">
                    <m:sSub>
                      <m:sSubPr>
                        <m:ctrlPr>
                          <a:rPr lang="en-US" altLang="zh-CN" sz="2500">
                            <a:latin typeface="Cambria Math" panose="02040503050406030204" pitchFamily="18" charset="0"/>
                          </a:rPr>
                        </m:ctrlPr>
                      </m:sSubPr>
                      <m:e>
                        <m:r>
                          <a:rPr lang="en-US" altLang="zh-CN" sz="2500">
                            <a:latin typeface="Cambria Math" panose="02040503050406030204" pitchFamily="18" charset="0"/>
                          </a:rPr>
                          <m:t>𝑞</m:t>
                        </m:r>
                      </m:e>
                      <m:sub>
                        <m:r>
                          <a:rPr lang="en-US" altLang="zh-CN" sz="2500">
                            <a:latin typeface="Cambria Math" panose="02040503050406030204" pitchFamily="18" charset="0"/>
                          </a:rPr>
                          <m:t>0</m:t>
                        </m:r>
                      </m:sub>
                    </m:sSub>
                  </m:oMath>
                </a14:m>
                <a:r>
                  <a:rPr lang="en-US" sz="2500" dirty="0"/>
                  <a:t> rounds, the errors add up coherently (quantum interference)</a:t>
                </a:r>
              </a:p>
              <a:p>
                <a:pPr lvl="1"/>
                <a:r>
                  <a:rPr lang="en-US" sz="2500" dirty="0"/>
                  <a:t>So the total effect becomes </a:t>
                </a:r>
                <a14:m>
                  <m:oMath xmlns:m="http://schemas.openxmlformats.org/officeDocument/2006/math">
                    <m:rad>
                      <m:radPr>
                        <m:degHide m:val="on"/>
                        <m:ctrlPr>
                          <a:rPr lang="en-US" altLang="zh-CN" sz="2500" i="1">
                            <a:latin typeface="Cambria Math" panose="02040503050406030204" pitchFamily="18" charset="0"/>
                          </a:rPr>
                        </m:ctrlPr>
                      </m:radPr>
                      <m:deg/>
                      <m:e>
                        <m:sSup>
                          <m:sSupPr>
                            <m:ctrlPr>
                              <a:rPr lang="en-US" altLang="zh-CN" sz="2500">
                                <a:latin typeface="Cambria Math" panose="02040503050406030204" pitchFamily="18" charset="0"/>
                              </a:rPr>
                            </m:ctrlPr>
                          </m:sSupPr>
                          <m:e>
                            <m:r>
                              <a:rPr lang="en-US" altLang="zh-CN" sz="2500">
                                <a:latin typeface="Cambria Math" panose="02040503050406030204" pitchFamily="18" charset="0"/>
                              </a:rPr>
                              <m:t>2</m:t>
                            </m:r>
                          </m:e>
                          <m:sup>
                            <m:r>
                              <a:rPr lang="en-US" altLang="zh-CN" sz="2500">
                                <a:latin typeface="Cambria Math" panose="02040503050406030204" pitchFamily="18" charset="0"/>
                              </a:rPr>
                              <m:t>𝑛</m:t>
                            </m:r>
                          </m:sup>
                        </m:sSup>
                        <m:r>
                          <a:rPr lang="en-US" altLang="zh-CN" sz="2500">
                            <a:latin typeface="Cambria Math" panose="02040503050406030204" pitchFamily="18" charset="0"/>
                          </a:rPr>
                          <m:t> </m:t>
                        </m:r>
                        <m:sSub>
                          <m:sSubPr>
                            <m:ctrlPr>
                              <a:rPr lang="en-US" altLang="zh-CN" sz="2500">
                                <a:latin typeface="Cambria Math" panose="02040503050406030204" pitchFamily="18" charset="0"/>
                              </a:rPr>
                            </m:ctrlPr>
                          </m:sSubPr>
                          <m:e>
                            <m:r>
                              <a:rPr lang="en-US" altLang="zh-CN" sz="2500">
                                <a:latin typeface="Cambria Math" panose="02040503050406030204" pitchFamily="18" charset="0"/>
                              </a:rPr>
                              <m:t>𝑞</m:t>
                            </m:r>
                          </m:e>
                          <m:sub>
                            <m:r>
                              <a:rPr lang="en-US" altLang="zh-CN" sz="2500">
                                <a:latin typeface="Cambria Math" panose="02040503050406030204" pitchFamily="18" charset="0"/>
                              </a:rPr>
                              <m:t>0</m:t>
                            </m:r>
                          </m:sub>
                        </m:sSub>
                        <m:r>
                          <a:rPr lang="en-US" altLang="zh-CN" sz="2500">
                            <a:latin typeface="Cambria Math" panose="02040503050406030204" pitchFamily="18" charset="0"/>
                          </a:rPr>
                          <m:t> </m:t>
                        </m:r>
                        <m:r>
                          <a:rPr lang="en-US" altLang="zh-CN" sz="2500">
                            <a:latin typeface="Cambria Math" panose="02040503050406030204" pitchFamily="18" charset="0"/>
                          </a:rPr>
                          <m:t>𝜀</m:t>
                        </m:r>
                      </m:e>
                    </m:rad>
                  </m:oMath>
                </a14:m>
                <a:r>
                  <a:rPr lang="en-US" sz="2500" dirty="0"/>
                  <a:t> </a:t>
                </a:r>
              </a:p>
              <a:p>
                <a:endParaRPr lang="en-US" dirty="0">
                  <a:solidFill>
                    <a:schemeClr val="accent5">
                      <a:lumMod val="60000"/>
                      <a:lumOff val="40000"/>
                    </a:schemeClr>
                  </a:solidFill>
                </a:endParaRPr>
              </a:p>
              <a:p>
                <a:endParaRPr lang="en-US" dirty="0"/>
              </a:p>
              <a:p>
                <a:endParaRPr lang="en-US" dirty="0"/>
              </a:p>
            </p:txBody>
          </p:sp>
        </mc:Choice>
        <mc:Fallback xmlns="">
          <p:sp>
            <p:nvSpPr>
              <p:cNvPr id="3" name="Content Placeholder 2">
                <a:extLst>
                  <a:ext uri="{FF2B5EF4-FFF2-40B4-BE49-F238E27FC236}">
                    <a16:creationId xmlns:a16="http://schemas.microsoft.com/office/drawing/2014/main" id="{89B563BB-8E4B-5014-D501-44FD78486565}"/>
                  </a:ext>
                </a:extLst>
              </p:cNvPr>
              <p:cNvSpPr>
                <a:spLocks noGrp="1" noRot="1" noChangeAspect="1" noMove="1" noResize="1" noEditPoints="1" noAdjustHandles="1" noChangeArrowheads="1" noChangeShapeType="1" noTextEdit="1"/>
              </p:cNvSpPr>
              <p:nvPr>
                <p:ph idx="1"/>
              </p:nvPr>
            </p:nvSpPr>
            <p:spPr>
              <a:xfrm>
                <a:off x="838200" y="1618837"/>
                <a:ext cx="10515600" cy="4351338"/>
              </a:xfrm>
              <a:blipFill>
                <a:blip r:embed="rId2"/>
                <a:stretch>
                  <a:fillRect l="-965" t="-3207" b="-145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738F9CC5-4C68-5EBF-54E3-60303603C7B0}"/>
              </a:ext>
            </a:extLst>
          </p:cNvPr>
          <p:cNvSpPr>
            <a:spLocks noGrp="1"/>
          </p:cNvSpPr>
          <p:nvPr>
            <p:ph type="sldNum" sz="quarter" idx="12"/>
          </p:nvPr>
        </p:nvSpPr>
        <p:spPr/>
        <p:txBody>
          <a:bodyPr/>
          <a:lstStyle/>
          <a:p>
            <a:fld id="{29CA9D21-7259-944D-81B9-B1838266EDDF}" type="slidenum">
              <a:rPr lang="en-US" smtClean="0"/>
              <a:t>40</a:t>
            </a:fld>
            <a:endParaRPr lang="en-US"/>
          </a:p>
        </p:txBody>
      </p:sp>
    </p:spTree>
    <p:extLst>
      <p:ext uri="{BB962C8B-B14F-4D97-AF65-F5344CB8AC3E}">
        <p14:creationId xmlns:p14="http://schemas.microsoft.com/office/powerpoint/2010/main" val="9297867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D6DF5-A696-7883-CD03-70BBFEA0D2FC}"/>
              </a:ext>
            </a:extLst>
          </p:cNvPr>
          <p:cNvSpPr>
            <a:spLocks noGrp="1"/>
          </p:cNvSpPr>
          <p:nvPr>
            <p:ph type="title"/>
          </p:nvPr>
        </p:nvSpPr>
        <p:spPr/>
        <p:txBody>
          <a:bodyPr/>
          <a:lstStyle/>
          <a:p>
            <a:r>
              <a:rPr lang="en-US" dirty="0"/>
              <a:t>How Resampling Lemma is Proved</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9B8D44D-57BB-1EFD-3115-B2689DB88755}"/>
                  </a:ext>
                </a:extLst>
              </p:cNvPr>
              <p:cNvSpPr>
                <a:spLocks noGrp="1"/>
              </p:cNvSpPr>
              <p:nvPr>
                <p:ph idx="1"/>
              </p:nvPr>
            </p:nvSpPr>
            <p:spPr/>
            <p:txBody>
              <a:bodyPr>
                <a:normAutofit lnSpcReduction="10000"/>
              </a:bodyPr>
              <a:lstStyle/>
              <a:p>
                <a:r>
                  <a:rPr lang="en-US" dirty="0"/>
                  <a:t>Step 1: Track adversary state after Phase 1</a:t>
                </a:r>
              </a:p>
              <a:p>
                <a:pPr lvl="1"/>
                <a14:m>
                  <m:oMath xmlns:m="http://schemas.openxmlformats.org/officeDocument/2006/math">
                    <m:d>
                      <m:dPr>
                        <m:begChr m:val="|"/>
                        <m:endChr m:val="⟩"/>
                        <m:ctrlPr>
                          <a:rPr lang="en-US" i="1">
                            <a:latin typeface="Cambria Math" panose="02040503050406030204" pitchFamily="18" charset="0"/>
                          </a:rPr>
                        </m:ctrlPr>
                      </m:dPr>
                      <m:e>
                        <m:r>
                          <a:rPr lang="en-US" i="1">
                            <a:latin typeface="Cambria Math" panose="02040503050406030204" pitchFamily="18" charset="0"/>
                          </a:rPr>
                          <m:t>𝜓</m:t>
                        </m:r>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𝑈</m:t>
                        </m:r>
                      </m:e>
                      <m:sub>
                        <m:r>
                          <a:rPr lang="en-US" i="1">
                            <a:latin typeface="Cambria Math" panose="02040503050406030204" pitchFamily="18" charset="0"/>
                          </a:rPr>
                          <m:t>𝑞</m:t>
                        </m:r>
                      </m:sub>
                    </m:sSub>
                    <m:sSub>
                      <m:sSubPr>
                        <m:ctrlPr>
                          <a:rPr lang="en-US" i="1">
                            <a:latin typeface="Cambria Math" panose="02040503050406030204" pitchFamily="18" charset="0"/>
                          </a:rPr>
                        </m:ctrlPr>
                      </m:sSubPr>
                      <m:e>
                        <m:r>
                          <a:rPr lang="en-US" i="1">
                            <a:latin typeface="Cambria Math" panose="02040503050406030204" pitchFamily="18" charset="0"/>
                          </a:rPr>
                          <m:t>𝑂</m:t>
                        </m:r>
                      </m:e>
                      <m:sub>
                        <m:r>
                          <a:rPr lang="en-US" i="1">
                            <a:latin typeface="Cambria Math" panose="02040503050406030204" pitchFamily="18" charset="0"/>
                          </a:rPr>
                          <m:t>𝑞</m:t>
                        </m:r>
                      </m:sub>
                    </m:sSub>
                    <m:r>
                      <a:rPr lang="en-US">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𝑈</m:t>
                        </m:r>
                      </m:e>
                      <m:sub>
                        <m:r>
                          <a:rPr lang="en-US" i="1">
                            <a:latin typeface="Cambria Math" panose="02040503050406030204" pitchFamily="18" charset="0"/>
                          </a:rPr>
                          <m:t>1</m:t>
                        </m:r>
                      </m:sub>
                    </m:sSub>
                    <m:sSub>
                      <m:sSubPr>
                        <m:ctrlPr>
                          <a:rPr lang="en-US" i="1">
                            <a:latin typeface="Cambria Math" panose="02040503050406030204" pitchFamily="18" charset="0"/>
                          </a:rPr>
                        </m:ctrlPr>
                      </m:sSubPr>
                      <m:e>
                        <m:r>
                          <a:rPr lang="en-US" i="1">
                            <a:latin typeface="Cambria Math" panose="02040503050406030204" pitchFamily="18" charset="0"/>
                          </a:rPr>
                          <m:t>𝑂</m:t>
                        </m:r>
                      </m:e>
                      <m:sub>
                        <m:r>
                          <a:rPr lang="en-US" i="1">
                            <a:latin typeface="Cambria Math" panose="02040503050406030204" pitchFamily="18" charset="0"/>
                          </a:rPr>
                          <m:t>1</m:t>
                        </m:r>
                      </m:sub>
                    </m:sSub>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𝜓</m:t>
                            </m:r>
                          </m:e>
                          <m:sub>
                            <m:r>
                              <a:rPr lang="en-US" i="1">
                                <a:latin typeface="Cambria Math" panose="02040503050406030204" pitchFamily="18" charset="0"/>
                              </a:rPr>
                              <m:t>0</m:t>
                            </m:r>
                          </m:sub>
                        </m:sSub>
                      </m:e>
                    </m:d>
                  </m:oMath>
                </a14:m>
                <a:endParaRPr lang="en-US" dirty="0"/>
              </a:p>
              <a:p>
                <a:pPr lvl="1"/>
                <a:r>
                  <a:rPr lang="en-US" dirty="0"/>
                  <a:t>After querying a point, the state becomes entangled with the oracle value.</a:t>
                </a:r>
              </a:p>
              <a:p>
                <a:r>
                  <a:rPr lang="en-US" dirty="0"/>
                  <a:t>Step 2: Decompose the state </a:t>
                </a:r>
              </a:p>
              <a:p>
                <a:pPr lvl="1"/>
                <a14:m>
                  <m:oMath xmlns:m="http://schemas.openxmlformats.org/officeDocument/2006/math">
                    <m:d>
                      <m:dPr>
                        <m:begChr m:val="|"/>
                        <m:endChr m:val="⟩"/>
                        <m:ctrlPr>
                          <a:rPr lang="en-US" i="1">
                            <a:latin typeface="Cambria Math" panose="02040503050406030204" pitchFamily="18" charset="0"/>
                          </a:rPr>
                        </m:ctrlPr>
                      </m:dPr>
                      <m:e>
                        <m:r>
                          <a:rPr lang="en-US" i="1">
                            <a:latin typeface="Cambria Math" panose="02040503050406030204" pitchFamily="18" charset="0"/>
                          </a:rPr>
                          <m:t>𝜓</m:t>
                        </m:r>
                      </m:e>
                    </m:d>
                    <m:r>
                      <a:rPr lang="en-US" i="1">
                        <a:latin typeface="Cambria Math" panose="02040503050406030204" pitchFamily="18" charset="0"/>
                      </a:rPr>
                      <m:t>=</m:t>
                    </m:r>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𝜓</m:t>
                            </m:r>
                          </m:e>
                          <m:sub>
                            <m:r>
                              <m:rPr>
                                <m:sty m:val="p"/>
                              </m:rPr>
                              <a:rPr lang="en-US" b="0" i="0" smtClean="0">
                                <a:latin typeface="Cambria Math" panose="02040503050406030204" pitchFamily="18" charset="0"/>
                              </a:rPr>
                              <m:t>good</m:t>
                            </m:r>
                          </m:sub>
                        </m:sSub>
                      </m:e>
                    </m:d>
                    <m:r>
                      <a:rPr lang="en-US" b="0" i="1" smtClean="0">
                        <a:latin typeface="Cambria Math" panose="02040503050406030204" pitchFamily="18" charset="0"/>
                      </a:rPr>
                      <m:t>+</m:t>
                    </m:r>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𝜓</m:t>
                            </m:r>
                          </m:e>
                          <m:sub>
                            <m:r>
                              <m:rPr>
                                <m:sty m:val="p"/>
                              </m:rPr>
                              <a:rPr lang="en-US" b="0" i="0" smtClean="0">
                                <a:latin typeface="Cambria Math" panose="02040503050406030204" pitchFamily="18" charset="0"/>
                              </a:rPr>
                              <m:t>ba</m:t>
                            </m:r>
                            <m:r>
                              <m:rPr>
                                <m:sty m:val="p"/>
                              </m:rPr>
                              <a:rPr lang="en-US">
                                <a:latin typeface="Cambria Math" panose="02040503050406030204" pitchFamily="18" charset="0"/>
                              </a:rPr>
                              <m:t>d</m:t>
                            </m:r>
                          </m:sub>
                        </m:sSub>
                      </m:e>
                    </m:d>
                  </m:oMath>
                </a14:m>
                <a:endParaRPr lang="en-US" dirty="0"/>
              </a:p>
              <a:p>
                <a:pPr lvl="1"/>
                <a:r>
                  <a:rPr lang="en-US" dirty="0">
                    <a:solidFill>
                      <a:schemeClr val="accent5">
                        <a:lumMod val="60000"/>
                        <a:lumOff val="40000"/>
                      </a:schemeClr>
                    </a:solidFill>
                  </a:rPr>
                  <a:t>Good part: </a:t>
                </a:r>
                <a:r>
                  <a:rPr lang="en-US" dirty="0"/>
                  <a:t>No amplitude on </a:t>
                </a:r>
                <a14:m>
                  <m:oMath xmlns:m="http://schemas.openxmlformats.org/officeDocument/2006/math">
                    <m:r>
                      <a:rPr lang="en-US" b="0" i="0" smtClean="0">
                        <a:latin typeface="Cambria Math" panose="02040503050406030204" pitchFamily="18" charset="0"/>
                      </a:rPr>
                      <m:t>(</m:t>
                    </m:r>
                    <m:sSub>
                      <m:sSubPr>
                        <m:ctrlPr>
                          <a:rPr lang="ar-AE" i="1">
                            <a:latin typeface="Cambria Math" panose="02040503050406030204" pitchFamily="18" charset="0"/>
                          </a:rPr>
                        </m:ctrlPr>
                      </m:sSubPr>
                      <m:e>
                        <m:r>
                          <a:rPr lang="ar-AE" i="1">
                            <a:latin typeface="Cambria Math" panose="02040503050406030204" pitchFamily="18" charset="0"/>
                          </a:rPr>
                          <m:t>𝑘</m:t>
                        </m:r>
                      </m:e>
                      <m:sub>
                        <m:r>
                          <a:rPr lang="ar-AE">
                            <a:latin typeface="Cambria Math" panose="02040503050406030204" pitchFamily="18" charset="0"/>
                          </a:rPr>
                          <m:t>0</m:t>
                        </m:r>
                      </m:sub>
                    </m:sSub>
                    <m:r>
                      <a:rPr lang="en-US" i="1">
                        <a:latin typeface="Cambria Math" panose="02040503050406030204" pitchFamily="18" charset="0"/>
                      </a:rPr>
                      <m:t>,</m:t>
                    </m:r>
                    <m:sSub>
                      <m:sSubPr>
                        <m:ctrlPr>
                          <a:rPr lang="ar-AE" i="1">
                            <a:latin typeface="Cambria Math" panose="02040503050406030204" pitchFamily="18" charset="0"/>
                          </a:rPr>
                        </m:ctrlPr>
                      </m:sSubPr>
                      <m:e>
                        <m:r>
                          <a:rPr lang="ar-AE" i="1">
                            <a:latin typeface="Cambria Math" panose="02040503050406030204" pitchFamily="18" charset="0"/>
                          </a:rPr>
                          <m:t>𝑠</m:t>
                        </m:r>
                      </m:e>
                      <m:sub>
                        <m:r>
                          <a:rPr lang="ar-AE">
                            <a:latin typeface="Cambria Math" panose="02040503050406030204" pitchFamily="18" charset="0"/>
                          </a:rPr>
                          <m:t>0</m:t>
                        </m:r>
                      </m:sub>
                    </m:sSub>
                    <m:r>
                      <a:rPr lang="en-US" b="0" i="0" smtClean="0">
                        <a:latin typeface="Cambria Math" panose="02040503050406030204" pitchFamily="18" charset="0"/>
                      </a:rPr>
                      <m:t>)</m:t>
                    </m:r>
                    <m:r>
                      <a:rPr lang="ar-AE">
                        <a:latin typeface="Cambria Math" panose="02040503050406030204" pitchFamily="18" charset="0"/>
                      </a:rPr>
                      <m:t>,</m:t>
                    </m:r>
                    <m:r>
                      <a:rPr lang="en-US">
                        <a:latin typeface="Cambria Math" panose="02040503050406030204" pitchFamily="18" charset="0"/>
                      </a:rPr>
                      <m:t>(</m:t>
                    </m:r>
                    <m:sSub>
                      <m:sSubPr>
                        <m:ctrlPr>
                          <a:rPr lang="ar-AE" i="1">
                            <a:latin typeface="Cambria Math" panose="02040503050406030204" pitchFamily="18" charset="0"/>
                          </a:rPr>
                        </m:ctrlPr>
                      </m:sSubPr>
                      <m:e>
                        <m:r>
                          <a:rPr lang="ar-AE" i="1">
                            <a:latin typeface="Cambria Math" panose="02040503050406030204" pitchFamily="18" charset="0"/>
                          </a:rPr>
                          <m:t>𝑘</m:t>
                        </m:r>
                      </m:e>
                      <m:sub>
                        <m:r>
                          <a:rPr lang="en-US" b="0" i="0" smtClean="0">
                            <a:latin typeface="Cambria Math" panose="02040503050406030204" pitchFamily="18" charset="0"/>
                          </a:rPr>
                          <m:t>0</m:t>
                        </m:r>
                      </m:sub>
                    </m:sSub>
                    <m:r>
                      <a:rPr lang="en-US" i="1">
                        <a:latin typeface="Cambria Math" panose="02040503050406030204" pitchFamily="18" charset="0"/>
                      </a:rPr>
                      <m:t>,</m:t>
                    </m:r>
                    <m:sSub>
                      <m:sSubPr>
                        <m:ctrlPr>
                          <a:rPr lang="ar-AE" i="1">
                            <a:latin typeface="Cambria Math" panose="02040503050406030204" pitchFamily="18" charset="0"/>
                          </a:rPr>
                        </m:ctrlPr>
                      </m:sSubPr>
                      <m:e>
                        <m:r>
                          <a:rPr lang="ar-AE" i="1">
                            <a:latin typeface="Cambria Math" panose="02040503050406030204" pitchFamily="18" charset="0"/>
                          </a:rPr>
                          <m:t>𝑠</m:t>
                        </m:r>
                      </m:e>
                      <m:sub>
                        <m:r>
                          <a:rPr lang="en-US" b="0" i="0" smtClean="0">
                            <a:latin typeface="Cambria Math" panose="02040503050406030204" pitchFamily="18" charset="0"/>
                          </a:rPr>
                          <m:t>1</m:t>
                        </m:r>
                      </m:sub>
                    </m:sSub>
                    <m:r>
                      <a:rPr lang="en-US">
                        <a:latin typeface="Cambria Math" panose="02040503050406030204" pitchFamily="18" charset="0"/>
                      </a:rPr>
                      <m:t>)</m:t>
                    </m:r>
                  </m:oMath>
                </a14:m>
                <a:r>
                  <a:rPr lang="en-US" dirty="0"/>
                  <a:t> ⇒ invariant under swap </a:t>
                </a:r>
              </a:p>
              <a:p>
                <a:pPr lvl="1"/>
                <a:r>
                  <a:rPr lang="en-US" dirty="0">
                    <a:solidFill>
                      <a:schemeClr val="accent5">
                        <a:lumMod val="60000"/>
                        <a:lumOff val="40000"/>
                      </a:schemeClr>
                    </a:solidFill>
                  </a:rPr>
                  <a:t>Bad part: </a:t>
                </a:r>
                <a:r>
                  <a:rPr lang="en-US" dirty="0"/>
                  <a:t>Some query had amplitude on “bad” points</a:t>
                </a:r>
              </a:p>
              <a:p>
                <a:pPr lvl="2"/>
                <a:r>
                  <a:rPr lang="en-US" dirty="0"/>
                  <a:t>The adversary has </a:t>
                </a:r>
                <a:r>
                  <a:rPr lang="en-US" i="1" dirty="0"/>
                  <a:t>already “looked at”</a:t>
                </a:r>
                <a:r>
                  <a:rPr lang="en-US" dirty="0"/>
                  <a:t> those points that will be modified later.</a:t>
                </a:r>
              </a:p>
              <a:p>
                <a:r>
                  <a:rPr lang="en-US" dirty="0"/>
                  <a:t>Step 3: Evolve after resampling</a:t>
                </a:r>
              </a:p>
              <a:p>
                <a:pPr lvl="1"/>
                <a:r>
                  <a:rPr lang="en-US" dirty="0">
                    <a:solidFill>
                      <a:schemeClr val="accent5">
                        <a:lumMod val="60000"/>
                        <a:lumOff val="40000"/>
                      </a:schemeClr>
                    </a:solidFill>
                  </a:rPr>
                  <a:t>Good part: </a:t>
                </a:r>
                <a:r>
                  <a:rPr lang="en-US" dirty="0"/>
                  <a:t>Evolves identically in both worlds</a:t>
                </a:r>
              </a:p>
              <a:p>
                <a:pPr lvl="1"/>
                <a:r>
                  <a:rPr lang="en-US" dirty="0">
                    <a:solidFill>
                      <a:schemeClr val="accent5">
                        <a:lumMod val="60000"/>
                        <a:lumOff val="40000"/>
                      </a:schemeClr>
                    </a:solidFill>
                  </a:rPr>
                  <a:t>Bad part: </a:t>
                </a:r>
                <a:r>
                  <a:rPr lang="en-US" dirty="0"/>
                  <a:t>Evolves differently ⇒ only source of advantage</a:t>
                </a:r>
              </a:p>
              <a:p>
                <a:endParaRPr lang="en-US" dirty="0"/>
              </a:p>
            </p:txBody>
          </p:sp>
        </mc:Choice>
        <mc:Fallback xmlns="">
          <p:sp>
            <p:nvSpPr>
              <p:cNvPr id="3" name="Content Placeholder 2">
                <a:extLst>
                  <a:ext uri="{FF2B5EF4-FFF2-40B4-BE49-F238E27FC236}">
                    <a16:creationId xmlns:a16="http://schemas.microsoft.com/office/drawing/2014/main" id="{F9B8D44D-57BB-1EFD-3115-B2689DB88755}"/>
                  </a:ext>
                </a:extLst>
              </p:cNvPr>
              <p:cNvSpPr>
                <a:spLocks noGrp="1" noRot="1" noChangeAspect="1" noMove="1" noResize="1" noEditPoints="1" noAdjustHandles="1" noChangeArrowheads="1" noChangeShapeType="1" noTextEdit="1"/>
              </p:cNvSpPr>
              <p:nvPr>
                <p:ph idx="1"/>
              </p:nvPr>
            </p:nvSpPr>
            <p:spPr>
              <a:blipFill>
                <a:blip r:embed="rId3"/>
                <a:stretch>
                  <a:fillRect l="-1086" t="-3198" r="-483" b="-2907"/>
                </a:stretch>
              </a:blipFill>
            </p:spPr>
            <p:txBody>
              <a:bodyPr/>
              <a:lstStyle/>
              <a:p>
                <a:r>
                  <a:rPr lang="en-US">
                    <a:noFill/>
                  </a:rPr>
                  <a:t> </a:t>
                </a:r>
              </a:p>
            </p:txBody>
          </p:sp>
        </mc:Fallback>
      </mc:AlternateContent>
      <p:sp>
        <p:nvSpPr>
          <p:cNvPr id="5" name="Slide Number Placeholder 4">
            <a:extLst>
              <a:ext uri="{FF2B5EF4-FFF2-40B4-BE49-F238E27FC236}">
                <a16:creationId xmlns:a16="http://schemas.microsoft.com/office/drawing/2014/main" id="{8B3DD17E-A7B8-487D-B597-DD5A97B6F121}"/>
              </a:ext>
            </a:extLst>
          </p:cNvPr>
          <p:cNvSpPr>
            <a:spLocks noGrp="1"/>
          </p:cNvSpPr>
          <p:nvPr>
            <p:ph type="sldNum" sz="quarter" idx="12"/>
          </p:nvPr>
        </p:nvSpPr>
        <p:spPr/>
        <p:txBody>
          <a:bodyPr/>
          <a:lstStyle/>
          <a:p>
            <a:fld id="{29CA9D21-7259-944D-81B9-B1838266EDDF}" type="slidenum">
              <a:rPr lang="en-US" smtClean="0"/>
              <a:t>41</a:t>
            </a:fld>
            <a:endParaRPr lang="en-US"/>
          </a:p>
        </p:txBody>
      </p:sp>
    </p:spTree>
    <p:extLst>
      <p:ext uri="{BB962C8B-B14F-4D97-AF65-F5344CB8AC3E}">
        <p14:creationId xmlns:p14="http://schemas.microsoft.com/office/powerpoint/2010/main" val="35190799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7D591-4222-3355-A9E7-B4950B34C29F}"/>
              </a:ext>
            </a:extLst>
          </p:cNvPr>
          <p:cNvSpPr>
            <a:spLocks noGrp="1"/>
          </p:cNvSpPr>
          <p:nvPr>
            <p:ph type="title"/>
          </p:nvPr>
        </p:nvSpPr>
        <p:spPr/>
        <p:txBody>
          <a:bodyPr/>
          <a:lstStyle/>
          <a:p>
            <a:r>
              <a:rPr lang="en-US" dirty="0"/>
              <a:t>Reprogramming and Resampling Bounds</a:t>
            </a:r>
          </a:p>
        </p:txBody>
      </p:sp>
      <p:pic>
        <p:nvPicPr>
          <p:cNvPr id="5" name="Content Placeholder 4">
            <a:extLst>
              <a:ext uri="{FF2B5EF4-FFF2-40B4-BE49-F238E27FC236}">
                <a16:creationId xmlns:a16="http://schemas.microsoft.com/office/drawing/2014/main" id="{256AD265-39EA-F591-85AE-4F3DAA9D5CC7}"/>
              </a:ext>
            </a:extLst>
          </p:cNvPr>
          <p:cNvPicPr>
            <a:picLocks noGrp="1" noChangeAspect="1"/>
          </p:cNvPicPr>
          <p:nvPr>
            <p:ph idx="1"/>
          </p:nvPr>
        </p:nvPicPr>
        <p:blipFill>
          <a:blip r:embed="rId2"/>
          <a:stretch>
            <a:fillRect/>
          </a:stretch>
        </p:blipFill>
        <p:spPr>
          <a:xfrm>
            <a:off x="1271155" y="1473382"/>
            <a:ext cx="8939646" cy="5100274"/>
          </a:xfrm>
          <a:prstGeom prst="rect">
            <a:avLst/>
          </a:prstGeom>
        </p:spPr>
      </p:pic>
      <p:sp>
        <p:nvSpPr>
          <p:cNvPr id="4" name="Slide Number Placeholder 3">
            <a:extLst>
              <a:ext uri="{FF2B5EF4-FFF2-40B4-BE49-F238E27FC236}">
                <a16:creationId xmlns:a16="http://schemas.microsoft.com/office/drawing/2014/main" id="{039EE093-EB3B-2E5D-4DA8-86D262329151}"/>
              </a:ext>
            </a:extLst>
          </p:cNvPr>
          <p:cNvSpPr>
            <a:spLocks noGrp="1"/>
          </p:cNvSpPr>
          <p:nvPr>
            <p:ph type="sldNum" sz="quarter" idx="12"/>
          </p:nvPr>
        </p:nvSpPr>
        <p:spPr/>
        <p:txBody>
          <a:bodyPr/>
          <a:lstStyle/>
          <a:p>
            <a:fld id="{29CA9D21-7259-944D-81B9-B1838266EDDF}" type="slidenum">
              <a:rPr lang="en-US" smtClean="0"/>
              <a:t>42</a:t>
            </a:fld>
            <a:endParaRPr lang="en-US"/>
          </a:p>
        </p:txBody>
      </p:sp>
    </p:spTree>
    <p:extLst>
      <p:ext uri="{BB962C8B-B14F-4D97-AF65-F5344CB8AC3E}">
        <p14:creationId xmlns:p14="http://schemas.microsoft.com/office/powerpoint/2010/main" val="2425270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FC4DF-F7A7-56B7-4936-ED3973F0C285}"/>
              </a:ext>
            </a:extLst>
          </p:cNvPr>
          <p:cNvSpPr>
            <a:spLocks noGrp="1"/>
          </p:cNvSpPr>
          <p:nvPr>
            <p:ph type="title"/>
          </p:nvPr>
        </p:nvSpPr>
        <p:spPr/>
        <p:txBody>
          <a:bodyPr/>
          <a:lstStyle/>
          <a:p>
            <a:r>
              <a:rPr lang="en-US" dirty="0"/>
              <a:t>Bad State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D3F6DDC-D466-2E3A-2179-3C9B6316DA3B}"/>
                  </a:ext>
                </a:extLst>
              </p:cNvPr>
              <p:cNvSpPr>
                <a:spLocks noGrp="1"/>
              </p:cNvSpPr>
              <p:nvPr>
                <p:ph idx="1"/>
              </p:nvPr>
            </p:nvSpPr>
            <p:spPr/>
            <p:txBody>
              <a:bodyPr/>
              <a:lstStyle/>
              <a:p>
                <a:r>
                  <a:rPr lang="en-US" dirty="0"/>
                  <a:t>In classical world: You either queried </a:t>
                </a: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𝑠</m:t>
                        </m:r>
                      </m:e>
                      <m:sub>
                        <m:r>
                          <a:rPr lang="ar-AE">
                            <a:latin typeface="Cambria Math" panose="02040503050406030204" pitchFamily="18" charset="0"/>
                          </a:rPr>
                          <m:t>0</m:t>
                        </m:r>
                      </m:sub>
                    </m:sSub>
                  </m:oMath>
                </a14:m>
                <a:r>
                  <a:rPr lang="en-US" dirty="0"/>
                  <a:t> or not</a:t>
                </a:r>
              </a:p>
              <a:p>
                <a:r>
                  <a:rPr lang="en-US" dirty="0"/>
                  <a:t>In quantum world:</a:t>
                </a:r>
              </a:p>
              <a:p>
                <a:pPr lvl="1"/>
                <a:r>
                  <a:rPr lang="en-US" dirty="0"/>
                  <a:t>You might have queried: </a:t>
                </a:r>
              </a:p>
              <a:p>
                <a:pPr lvl="2"/>
                <a:r>
                  <a:rPr lang="en-US" dirty="0"/>
                  <a:t>0.001 amplitude on </a:t>
                </a: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𝑠</m:t>
                        </m:r>
                      </m:e>
                      <m:sub>
                        <m:r>
                          <a:rPr lang="ar-AE">
                            <a:latin typeface="Cambria Math" panose="02040503050406030204" pitchFamily="18" charset="0"/>
                          </a:rPr>
                          <m:t>0</m:t>
                        </m:r>
                      </m:sub>
                    </m:sSub>
                  </m:oMath>
                </a14:m>
                <a:endParaRPr lang="en-US" dirty="0"/>
              </a:p>
              <a:p>
                <a:pPr lvl="2"/>
                <a:r>
                  <a:rPr lang="en-US" dirty="0"/>
                  <a:t>0.999</a:t>
                </a:r>
                <a:r>
                  <a:rPr lang="ar-AE" dirty="0"/>
                  <a:t> </a:t>
                </a:r>
                <a:r>
                  <a:rPr lang="en-US" dirty="0"/>
                  <a:t>elsewhere </a:t>
                </a:r>
              </a:p>
              <a:p>
                <a:pPr lvl="1"/>
                <a:r>
                  <a:rPr lang="en-US" dirty="0"/>
                  <a:t>That </a:t>
                </a:r>
                <a:r>
                  <a:rPr lang="en-US" b="1" dirty="0"/>
                  <a:t>still counts as “touching”</a:t>
                </a:r>
                <a:endParaRPr lang="en-US" dirty="0"/>
              </a:p>
              <a:p>
                <a:pPr lvl="1"/>
                <a:r>
                  <a:rPr lang="en-US" dirty="0"/>
                  <a:t>And contributes to the bad part proportionally</a:t>
                </a:r>
              </a:p>
              <a:p>
                <a:pPr marL="0" indent="0">
                  <a:buNone/>
                </a:pPr>
                <a:endParaRPr lang="en-US" dirty="0"/>
              </a:p>
              <a:p>
                <a:endParaRPr lang="en-US" dirty="0"/>
              </a:p>
            </p:txBody>
          </p:sp>
        </mc:Choice>
        <mc:Fallback xmlns="">
          <p:sp>
            <p:nvSpPr>
              <p:cNvPr id="3" name="Content Placeholder 2">
                <a:extLst>
                  <a:ext uri="{FF2B5EF4-FFF2-40B4-BE49-F238E27FC236}">
                    <a16:creationId xmlns:a16="http://schemas.microsoft.com/office/drawing/2014/main" id="{2D3F6DDC-D466-2E3A-2179-3C9B6316DA3B}"/>
                  </a:ext>
                </a:extLst>
              </p:cNvPr>
              <p:cNvSpPr>
                <a:spLocks noGrp="1" noRot="1" noChangeAspect="1" noMove="1" noResize="1" noEditPoints="1" noAdjustHandles="1" noChangeArrowheads="1" noChangeShapeType="1" noTextEdit="1"/>
              </p:cNvSpPr>
              <p:nvPr>
                <p:ph idx="1"/>
              </p:nvPr>
            </p:nvSpPr>
            <p:spPr>
              <a:blipFill>
                <a:blip r:embed="rId3"/>
                <a:stretch>
                  <a:fillRect l="-1086" t="-2326"/>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0959A9AB-41D0-18CE-A0BF-0EE078359754}"/>
              </a:ext>
            </a:extLst>
          </p:cNvPr>
          <p:cNvSpPr>
            <a:spLocks noGrp="1"/>
          </p:cNvSpPr>
          <p:nvPr>
            <p:ph type="sldNum" sz="quarter" idx="12"/>
          </p:nvPr>
        </p:nvSpPr>
        <p:spPr/>
        <p:txBody>
          <a:bodyPr/>
          <a:lstStyle/>
          <a:p>
            <a:fld id="{29CA9D21-7259-944D-81B9-B1838266EDDF}" type="slidenum">
              <a:rPr lang="en-US" smtClean="0"/>
              <a:t>43</a:t>
            </a:fld>
            <a:endParaRPr lang="en-US"/>
          </a:p>
        </p:txBody>
      </p:sp>
    </p:spTree>
    <p:extLst>
      <p:ext uri="{BB962C8B-B14F-4D97-AF65-F5344CB8AC3E}">
        <p14:creationId xmlns:p14="http://schemas.microsoft.com/office/powerpoint/2010/main" val="25785699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A1C56-F00B-C6EE-C348-9941901587EB}"/>
              </a:ext>
            </a:extLst>
          </p:cNvPr>
          <p:cNvSpPr>
            <a:spLocks noGrp="1"/>
          </p:cNvSpPr>
          <p:nvPr>
            <p:ph type="title"/>
          </p:nvPr>
        </p:nvSpPr>
        <p:spPr/>
        <p:txBody>
          <a:bodyPr/>
          <a:lstStyle/>
          <a:p>
            <a:r>
              <a:rPr lang="en-US" dirty="0"/>
              <a:t>How Resampling Lemma is Proved</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BDE10FB-38CE-D490-D859-58BA52DD0088}"/>
                  </a:ext>
                </a:extLst>
              </p:cNvPr>
              <p:cNvSpPr>
                <a:spLocks noGrp="1"/>
              </p:cNvSpPr>
              <p:nvPr>
                <p:ph idx="1"/>
              </p:nvPr>
            </p:nvSpPr>
            <p:spPr/>
            <p:txBody>
              <a:bodyPr>
                <a:normAutofit lnSpcReduction="10000"/>
              </a:bodyPr>
              <a:lstStyle/>
              <a:p>
                <a:r>
                  <a:rPr lang="en-US" dirty="0"/>
                  <a:t>Step 4: Bound the distinguishing advantage</a:t>
                </a:r>
              </a:p>
              <a:p>
                <a:pPr lvl="1"/>
                <a:r>
                  <a:rPr lang="en-US" dirty="0"/>
                  <a:t>Bound the trace distance between the two final states</a:t>
                </a:r>
              </a:p>
              <a:p>
                <a:pPr lvl="2"/>
                <a:r>
                  <a:rPr lang="en-US" dirty="0"/>
                  <a:t>The two executions differ only on the bad states </a:t>
                </a:r>
              </a:p>
              <a:p>
                <a:pPr lvl="1"/>
                <a:r>
                  <a:rPr lang="en-US" dirty="0"/>
                  <a:t>Suffice to bound the norm of the bad states </a:t>
                </a:r>
                <a14:m>
                  <m:oMath xmlns:m="http://schemas.openxmlformats.org/officeDocument/2006/math">
                    <m:sSup>
                      <m:sSupPr>
                        <m:ctrlPr>
                          <a:rPr lang="en-US" i="1">
                            <a:latin typeface="Cambria Math" panose="02040503050406030204" pitchFamily="18" charset="0"/>
                          </a:rPr>
                        </m:ctrlPr>
                      </m:sSupPr>
                      <m:e>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sSubSup>
                                  <m:sSubSupPr>
                                    <m:ctrlPr>
                                      <a:rPr lang="en-US" i="1">
                                        <a:latin typeface="Cambria Math" panose="02040503050406030204" pitchFamily="18" charset="0"/>
                                      </a:rPr>
                                    </m:ctrlPr>
                                  </m:sSubSupPr>
                                  <m:e>
                                    <m:r>
                                      <a:rPr lang="en-US" i="1">
                                        <a:latin typeface="Cambria Math" panose="02040503050406030204" pitchFamily="18" charset="0"/>
                                      </a:rPr>
                                      <m:t>𝜓</m:t>
                                    </m:r>
                                  </m:e>
                                  <m:sub>
                                    <m:r>
                                      <m:rPr>
                                        <m:sty m:val="p"/>
                                      </m:rPr>
                                      <a:rPr lang="en-US">
                                        <a:latin typeface="Cambria Math" panose="02040503050406030204" pitchFamily="18" charset="0"/>
                                      </a:rPr>
                                      <m:t>bad</m:t>
                                    </m:r>
                                  </m:sub>
                                  <m:sup>
                                    <m:r>
                                      <a:rPr lang="en-US" i="1">
                                        <a:latin typeface="Cambria Math" panose="02040503050406030204" pitchFamily="18" charset="0"/>
                                      </a:rPr>
                                      <m:t>0</m:t>
                                    </m:r>
                                  </m:sup>
                                </m:sSubSup>
                              </m:e>
                            </m:d>
                            <m:r>
                              <a:rPr lang="en-US" i="1">
                                <a:latin typeface="Cambria Math" panose="02040503050406030204" pitchFamily="18" charset="0"/>
                              </a:rPr>
                              <m:t>−</m:t>
                            </m:r>
                          </m:e>
                        </m:d>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sSubSup>
                                  <m:sSubSupPr>
                                    <m:ctrlPr>
                                      <a:rPr lang="en-US" i="1">
                                        <a:latin typeface="Cambria Math" panose="02040503050406030204" pitchFamily="18" charset="0"/>
                                      </a:rPr>
                                    </m:ctrlPr>
                                  </m:sSubSupPr>
                                  <m:e>
                                    <m:r>
                                      <a:rPr lang="en-US" i="1">
                                        <a:latin typeface="Cambria Math" panose="02040503050406030204" pitchFamily="18" charset="0"/>
                                      </a:rPr>
                                      <m:t>𝜓</m:t>
                                    </m:r>
                                  </m:e>
                                  <m:sub>
                                    <m:r>
                                      <m:rPr>
                                        <m:sty m:val="p"/>
                                      </m:rPr>
                                      <a:rPr lang="en-US">
                                        <a:latin typeface="Cambria Math" panose="02040503050406030204" pitchFamily="18" charset="0"/>
                                      </a:rPr>
                                      <m:t>bad</m:t>
                                    </m:r>
                                  </m:sub>
                                  <m:sup>
                                    <m:r>
                                      <a:rPr lang="en-US" i="1">
                                        <a:latin typeface="Cambria Math" panose="02040503050406030204" pitchFamily="18" charset="0"/>
                                      </a:rPr>
                                      <m:t>1</m:t>
                                    </m:r>
                                  </m:sup>
                                </m:sSubSup>
                              </m:e>
                            </m:d>
                          </m:e>
                        </m:d>
                      </m:e>
                      <m:sup>
                        <m:r>
                          <a:rPr lang="en-US" i="1" dirty="0" smtClean="0">
                            <a:latin typeface="Cambria Math" panose="02040503050406030204" pitchFamily="18" charset="0"/>
                          </a:rPr>
                          <m:t>2</m:t>
                        </m:r>
                      </m:sup>
                    </m:sSup>
                  </m:oMath>
                </a14:m>
                <a:endParaRPr lang="en-US" dirty="0"/>
              </a:p>
              <a:p>
                <a:pPr lvl="2"/>
                <a:r>
                  <a:rPr lang="en-US" dirty="0"/>
                  <a:t>Each query spreads amplitude over </a:t>
                </a:r>
                <a14:m>
                  <m:oMath xmlns:m="http://schemas.openxmlformats.org/officeDocument/2006/math">
                    <m:sSup>
                      <m:sSupPr>
                        <m:ctrlPr>
                          <a:rPr lang="ar-AE">
                            <a:latin typeface="Cambria Math" panose="02040503050406030204" pitchFamily="18" charset="0"/>
                          </a:rPr>
                        </m:ctrlPr>
                      </m:sSupPr>
                      <m:e>
                        <m:r>
                          <a:rPr lang="ar-AE">
                            <a:latin typeface="Cambria Math" panose="02040503050406030204" pitchFamily="18" charset="0"/>
                          </a:rPr>
                          <m:t>2</m:t>
                        </m:r>
                      </m:e>
                      <m:sup>
                        <m:r>
                          <a:rPr lang="ar-AE" i="1">
                            <a:latin typeface="Cambria Math" panose="02040503050406030204" pitchFamily="18" charset="0"/>
                          </a:rPr>
                          <m:t>𝑛</m:t>
                        </m:r>
                      </m:sup>
                    </m:sSup>
                  </m:oMath>
                </a14:m>
                <a:r>
                  <a:rPr lang="en-US" dirty="0"/>
                  <a:t> inputs ⇒ probability of hitting a specific point: </a:t>
                </a:r>
                <a14:m>
                  <m:oMath xmlns:m="http://schemas.openxmlformats.org/officeDocument/2006/math">
                    <m:r>
                      <a:rPr lang="en-US" b="0" i="1" smtClean="0">
                        <a:latin typeface="Cambria Math" panose="02040503050406030204" pitchFamily="18" charset="0"/>
                      </a:rPr>
                      <m:t>𝑞</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𝑛</m:t>
                        </m:r>
                      </m:sup>
                    </m:sSup>
                  </m:oMath>
                </a14:m>
                <a:endParaRPr lang="en-US" dirty="0"/>
              </a:p>
              <a:p>
                <a:pPr lvl="2"/>
                <a:r>
                  <a:rPr lang="en-US" dirty="0"/>
                  <a:t>Points are sampled from distribution </a:t>
                </a:r>
                <a14:m>
                  <m:oMath xmlns:m="http://schemas.openxmlformats.org/officeDocument/2006/math">
                    <m:r>
                      <a:rPr lang="en-US" i="1">
                        <a:latin typeface="Cambria Math" panose="02040503050406030204" pitchFamily="18" charset="0"/>
                      </a:rPr>
                      <m:t>𝐷</m:t>
                    </m:r>
                  </m:oMath>
                </a14:m>
                <a:r>
                  <a:rPr lang="en-US" dirty="0"/>
                  <a:t> ⇒ worst-case weight = </a:t>
                </a:r>
                <a14:m>
                  <m:oMath xmlns:m="http://schemas.openxmlformats.org/officeDocument/2006/math">
                    <m:r>
                      <a:rPr lang="en-US" i="1">
                        <a:latin typeface="Cambria Math" panose="02040503050406030204" pitchFamily="18" charset="0"/>
                      </a:rPr>
                      <m:t>𝜀</m:t>
                    </m:r>
                  </m:oMath>
                </a14:m>
                <a:endParaRPr lang="en-US" dirty="0"/>
              </a:p>
              <a:p>
                <a:pPr lvl="1"/>
                <a14:m>
                  <m:oMath xmlns:m="http://schemas.openxmlformats.org/officeDocument/2006/math">
                    <m:sSup>
                      <m:sSupPr>
                        <m:ctrlPr>
                          <a:rPr lang="en-US" i="1">
                            <a:latin typeface="Cambria Math" panose="02040503050406030204" pitchFamily="18" charset="0"/>
                          </a:rPr>
                        </m:ctrlPr>
                      </m:sSupPr>
                      <m:e>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sSubSup>
                                  <m:sSubSupPr>
                                    <m:ctrlPr>
                                      <a:rPr lang="en-US" i="1">
                                        <a:latin typeface="Cambria Math" panose="02040503050406030204" pitchFamily="18" charset="0"/>
                                      </a:rPr>
                                    </m:ctrlPr>
                                  </m:sSubSupPr>
                                  <m:e>
                                    <m:r>
                                      <a:rPr lang="en-US" i="1">
                                        <a:latin typeface="Cambria Math" panose="02040503050406030204" pitchFamily="18" charset="0"/>
                                      </a:rPr>
                                      <m:t>𝜓</m:t>
                                    </m:r>
                                  </m:e>
                                  <m:sub>
                                    <m:r>
                                      <m:rPr>
                                        <m:sty m:val="p"/>
                                      </m:rPr>
                                      <a:rPr lang="en-US">
                                        <a:latin typeface="Cambria Math" panose="02040503050406030204" pitchFamily="18" charset="0"/>
                                      </a:rPr>
                                      <m:t>bad</m:t>
                                    </m:r>
                                  </m:sub>
                                  <m:sup>
                                    <m:r>
                                      <a:rPr lang="en-US" i="1">
                                        <a:latin typeface="Cambria Math" panose="02040503050406030204" pitchFamily="18" charset="0"/>
                                      </a:rPr>
                                      <m:t>0</m:t>
                                    </m:r>
                                  </m:sup>
                                </m:sSubSup>
                              </m:e>
                            </m:d>
                            <m:r>
                              <a:rPr lang="en-US" i="1">
                                <a:latin typeface="Cambria Math" panose="02040503050406030204" pitchFamily="18" charset="0"/>
                              </a:rPr>
                              <m:t>−</m:t>
                            </m:r>
                          </m:e>
                        </m:d>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sSubSup>
                                  <m:sSubSupPr>
                                    <m:ctrlPr>
                                      <a:rPr lang="en-US" i="1">
                                        <a:latin typeface="Cambria Math" panose="02040503050406030204" pitchFamily="18" charset="0"/>
                                      </a:rPr>
                                    </m:ctrlPr>
                                  </m:sSubSupPr>
                                  <m:e>
                                    <m:r>
                                      <a:rPr lang="en-US" i="1">
                                        <a:latin typeface="Cambria Math" panose="02040503050406030204" pitchFamily="18" charset="0"/>
                                      </a:rPr>
                                      <m:t>𝜓</m:t>
                                    </m:r>
                                  </m:e>
                                  <m:sub>
                                    <m:r>
                                      <m:rPr>
                                        <m:sty m:val="p"/>
                                      </m:rPr>
                                      <a:rPr lang="en-US">
                                        <a:latin typeface="Cambria Math" panose="02040503050406030204" pitchFamily="18" charset="0"/>
                                      </a:rPr>
                                      <m:t>bad</m:t>
                                    </m:r>
                                  </m:sub>
                                  <m:sup>
                                    <m:r>
                                      <a:rPr lang="en-US" i="1">
                                        <a:latin typeface="Cambria Math" panose="02040503050406030204" pitchFamily="18" charset="0"/>
                                      </a:rPr>
                                      <m:t>1</m:t>
                                    </m:r>
                                  </m:sup>
                                </m:sSubSup>
                              </m:e>
                            </m:d>
                          </m:e>
                        </m:d>
                      </m:e>
                      <m:sup>
                        <m:r>
                          <a:rPr lang="en-US" i="1" dirty="0">
                            <a:latin typeface="Cambria Math" panose="02040503050406030204" pitchFamily="18" charset="0"/>
                          </a:rPr>
                          <m:t>2</m:t>
                        </m:r>
                      </m:sup>
                    </m:sSup>
                    <m:r>
                      <a:rPr lang="en-US" b="0" i="1" dirty="0" smtClean="0">
                        <a:latin typeface="Cambria Math" panose="02040503050406030204" pitchFamily="18" charset="0"/>
                      </a:rPr>
                      <m:t>=</m:t>
                    </m:r>
                    <m:r>
                      <a:rPr lang="en-US" b="0" i="1" dirty="0" smtClean="0">
                        <a:latin typeface="Cambria Math" panose="02040503050406030204" pitchFamily="18" charset="0"/>
                      </a:rPr>
                      <m:t>𝑂</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𝑞</m:t>
                            </m:r>
                          </m:num>
                          <m:den>
                            <m:sSup>
                              <m:sSupPr>
                                <m:ctrlPr>
                                  <a:rPr lang="en-US" i="1">
                                    <a:latin typeface="Cambria Math" panose="02040503050406030204" pitchFamily="18" charset="0"/>
                                  </a:rPr>
                                </m:ctrlPr>
                              </m:sSupPr>
                              <m:e>
                                <m:r>
                                  <a:rPr lang="en-US" i="1">
                                    <a:latin typeface="Cambria Math" panose="02040503050406030204" pitchFamily="18" charset="0"/>
                                  </a:rPr>
                                  <m:t>2</m:t>
                                </m:r>
                              </m:e>
                              <m:sup>
                                <m:r>
                                  <a:rPr lang="en-US" i="1">
                                    <a:latin typeface="Cambria Math" panose="02040503050406030204" pitchFamily="18" charset="0"/>
                                  </a:rPr>
                                  <m:t>𝑛</m:t>
                                </m:r>
                              </m:sup>
                            </m:sSup>
                            <m:r>
                              <a:rPr lang="en-US" i="1">
                                <a:latin typeface="Cambria Math" panose="02040503050406030204" pitchFamily="18" charset="0"/>
                              </a:rPr>
                              <m:t>𝜀</m:t>
                            </m:r>
                          </m:den>
                        </m:f>
                      </m:e>
                    </m:d>
                  </m:oMath>
                </a14:m>
                <a:endParaRPr lang="en-US" dirty="0"/>
              </a:p>
              <a:p>
                <a:r>
                  <a:rPr lang="en-US" dirty="0">
                    <a:solidFill>
                      <a:schemeClr val="accent5">
                        <a:lumMod val="60000"/>
                        <a:lumOff val="40000"/>
                      </a:schemeClr>
                    </a:solidFill>
                  </a:rPr>
                  <a:t>Takeaway:</a:t>
                </a:r>
              </a:p>
              <a:p>
                <a:pPr lvl="1"/>
                <a:r>
                  <a:rPr lang="en-US" dirty="0"/>
                  <a:t>The bound depends </a:t>
                </a:r>
                <a:r>
                  <a:rPr lang="en-US" dirty="0">
                    <a:solidFill>
                      <a:schemeClr val="accent5">
                        <a:lumMod val="60000"/>
                        <a:lumOff val="40000"/>
                      </a:schemeClr>
                    </a:solidFill>
                  </a:rPr>
                  <a:t>only on the number of Phase 1 queries</a:t>
                </a:r>
                <a:r>
                  <a:rPr lang="en-US" dirty="0"/>
                  <a:t>.</a:t>
                </a:r>
              </a:p>
              <a:p>
                <a:pPr lvl="2"/>
                <a:r>
                  <a:rPr lang="en-US" dirty="0"/>
                  <a:t>Quantum adversary only detects it if it </a:t>
                </a:r>
                <a:r>
                  <a:rPr lang="en-US" dirty="0">
                    <a:solidFill>
                      <a:schemeClr val="accent5">
                        <a:lumMod val="60000"/>
                        <a:lumOff val="40000"/>
                      </a:schemeClr>
                    </a:solidFill>
                  </a:rPr>
                  <a:t>already had amplitude on those points</a:t>
                </a:r>
              </a:p>
              <a:p>
                <a:pPr marL="0" indent="0">
                  <a:buNone/>
                </a:pPr>
                <a:endParaRPr lang="en-US" dirty="0"/>
              </a:p>
            </p:txBody>
          </p:sp>
        </mc:Choice>
        <mc:Fallback xmlns="">
          <p:sp>
            <p:nvSpPr>
              <p:cNvPr id="3" name="Content Placeholder 2">
                <a:extLst>
                  <a:ext uri="{FF2B5EF4-FFF2-40B4-BE49-F238E27FC236}">
                    <a16:creationId xmlns:a16="http://schemas.microsoft.com/office/drawing/2014/main" id="{CBDE10FB-38CE-D490-D859-58BA52DD0088}"/>
                  </a:ext>
                </a:extLst>
              </p:cNvPr>
              <p:cNvSpPr>
                <a:spLocks noGrp="1" noRot="1" noChangeAspect="1" noMove="1" noResize="1" noEditPoints="1" noAdjustHandles="1" noChangeArrowheads="1" noChangeShapeType="1" noTextEdit="1"/>
              </p:cNvSpPr>
              <p:nvPr>
                <p:ph idx="1"/>
              </p:nvPr>
            </p:nvSpPr>
            <p:spPr>
              <a:blipFill>
                <a:blip r:embed="rId3"/>
                <a:stretch>
                  <a:fillRect l="-1086" t="-319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B5B85F4B-15BB-0D15-5D31-34A4829C7FFA}"/>
              </a:ext>
            </a:extLst>
          </p:cNvPr>
          <p:cNvSpPr>
            <a:spLocks noGrp="1"/>
          </p:cNvSpPr>
          <p:nvPr>
            <p:ph type="sldNum" sz="quarter" idx="12"/>
          </p:nvPr>
        </p:nvSpPr>
        <p:spPr/>
        <p:txBody>
          <a:bodyPr/>
          <a:lstStyle/>
          <a:p>
            <a:fld id="{29CA9D21-7259-944D-81B9-B1838266EDDF}" type="slidenum">
              <a:rPr lang="en-US" smtClean="0"/>
              <a:t>44</a:t>
            </a:fld>
            <a:endParaRPr lang="en-US"/>
          </a:p>
        </p:txBody>
      </p:sp>
    </p:spTree>
    <p:extLst>
      <p:ext uri="{BB962C8B-B14F-4D97-AF65-F5344CB8AC3E}">
        <p14:creationId xmlns:p14="http://schemas.microsoft.com/office/powerpoint/2010/main" val="419175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299AA-0EBA-B328-A4CE-346E151D6B71}"/>
              </a:ext>
            </a:extLst>
          </p:cNvPr>
          <p:cNvSpPr>
            <a:spLocks noGrp="1"/>
          </p:cNvSpPr>
          <p:nvPr>
            <p:ph type="title"/>
          </p:nvPr>
        </p:nvSpPr>
        <p:spPr/>
        <p:txBody>
          <a:bodyPr/>
          <a:lstStyle/>
          <a:p>
            <a:r>
              <a:rPr lang="en-US" altLang="zh-CN" dirty="0"/>
              <a:t>LRW </a:t>
            </a:r>
            <a:r>
              <a:rPr lang="en-US" dirty="0"/>
              <a:t>– Classical Birthday Collision Attack</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CCEA169-7DBC-84D1-1519-4CB1C2674018}"/>
                  </a:ext>
                </a:extLst>
              </p:cNvPr>
              <p:cNvSpPr>
                <a:spLocks noGrp="1"/>
              </p:cNvSpPr>
              <p:nvPr>
                <p:ph idx="1"/>
              </p:nvPr>
            </p:nvSpPr>
            <p:spPr>
              <a:xfrm>
                <a:off x="649014" y="1690688"/>
                <a:ext cx="11112062" cy="4549337"/>
              </a:xfrm>
            </p:spPr>
            <p:txBody>
              <a:bodyPr>
                <a:normAutofit/>
              </a:bodyPr>
              <a:lstStyle/>
              <a:p>
                <a:pPr>
                  <a:lnSpc>
                    <a:spcPct val="110000"/>
                  </a:lnSpc>
                </a:pPr>
                <a:r>
                  <a:rPr lang="en-US" dirty="0"/>
                  <a:t>Classical Distinguishing Attack (Birthday Collision Attack)</a:t>
                </a:r>
              </a:p>
              <a:p>
                <a:pPr lvl="1">
                  <a:lnSpc>
                    <a:spcPct val="110000"/>
                  </a:lnSpc>
                </a:pPr>
                <a:r>
                  <a:rPr lang="en-US" sz="2200" dirty="0"/>
                  <a:t>Given a  classical oracle </a:t>
                </a:r>
                <a14:m>
                  <m:oMath xmlns:m="http://schemas.openxmlformats.org/officeDocument/2006/math">
                    <m:acc>
                      <m:accPr>
                        <m:chr m:val="̃"/>
                        <m:ctrlPr>
                          <a:rPr lang="en-US" sz="2200" b="0" i="1" smtClean="0">
                            <a:latin typeface="Cambria Math" panose="02040503050406030204" pitchFamily="18" charset="0"/>
                          </a:rPr>
                        </m:ctrlPr>
                      </m:accPr>
                      <m:e>
                        <m:r>
                          <a:rPr lang="en-US" sz="2200" b="0" i="1" smtClean="0">
                            <a:latin typeface="Cambria Math" panose="02040503050406030204" pitchFamily="18" charset="0"/>
                          </a:rPr>
                          <m:t>𝑂</m:t>
                        </m:r>
                      </m:e>
                    </m:acc>
                  </m:oMath>
                </a14:m>
                <a:r>
                  <a:rPr lang="en-US" sz="2200" dirty="0"/>
                  <a:t>, which can either be </a:t>
                </a:r>
                <a14:m>
                  <m:oMath xmlns:m="http://schemas.openxmlformats.org/officeDocument/2006/math">
                    <m:sSubSup>
                      <m:sSubSupPr>
                        <m:ctrlPr>
                          <a:rPr lang="en-US" sz="2200" b="0" i="1" smtClean="0">
                            <a:latin typeface="Cambria Math" panose="02040503050406030204" pitchFamily="18" charset="0"/>
                          </a:rPr>
                        </m:ctrlPr>
                      </m:sSubSupPr>
                      <m:e>
                        <m:r>
                          <a:rPr lang="en-US" sz="2200" b="0" i="1" smtClean="0">
                            <a:latin typeface="Cambria Math" panose="02040503050406030204" pitchFamily="18" charset="0"/>
                          </a:rPr>
                          <m:t>𝐿𝑅𝑊</m:t>
                        </m:r>
                      </m:e>
                      <m:sub>
                        <m:r>
                          <a:rPr lang="en-US" sz="2200" b="0" i="1" smtClean="0">
                            <a:latin typeface="Cambria Math" panose="02040503050406030204" pitchFamily="18" charset="0"/>
                          </a:rPr>
                          <m:t>𝑘</m:t>
                        </m:r>
                        <m:r>
                          <a:rPr lang="en-US" sz="2200" b="0" i="1" smtClean="0">
                            <a:latin typeface="Cambria Math" panose="02040503050406030204" pitchFamily="18" charset="0"/>
                          </a:rPr>
                          <m:t>,</m:t>
                        </m:r>
                        <m:sSup>
                          <m:sSupPr>
                            <m:ctrlPr>
                              <a:rPr lang="en-US" sz="2200" b="0" i="1" smtClean="0">
                                <a:latin typeface="Cambria Math" panose="02040503050406030204" pitchFamily="18" charset="0"/>
                              </a:rPr>
                            </m:ctrlPr>
                          </m:sSupPr>
                          <m:e>
                            <m:r>
                              <a:rPr lang="en-US" sz="2200" b="0" i="1" smtClean="0">
                                <a:latin typeface="Cambria Math" panose="02040503050406030204" pitchFamily="18" charset="0"/>
                              </a:rPr>
                              <m:t>𝑘</m:t>
                            </m:r>
                          </m:e>
                          <m:sup>
                            <m:r>
                              <a:rPr lang="en-US" sz="2200" b="0" i="1" smtClean="0">
                                <a:latin typeface="Cambria Math" panose="02040503050406030204" pitchFamily="18" charset="0"/>
                              </a:rPr>
                              <m:t>′</m:t>
                            </m:r>
                          </m:sup>
                        </m:sSup>
                      </m:sub>
                      <m:sup>
                        <m:r>
                          <a:rPr lang="en-US" sz="2200" b="0" i="1" smtClean="0">
                            <a:latin typeface="Cambria Math" panose="02040503050406030204" pitchFamily="18" charset="0"/>
                          </a:rPr>
                          <m:t>𝐸</m:t>
                        </m:r>
                        <m:r>
                          <a:rPr lang="en-US" sz="2200" b="0" i="1" smtClean="0">
                            <a:latin typeface="Cambria Math" panose="02040503050406030204" pitchFamily="18" charset="0"/>
                          </a:rPr>
                          <m:t>,</m:t>
                        </m:r>
                        <m:r>
                          <a:rPr lang="en-US" sz="2200" b="0" i="1" smtClean="0">
                            <a:latin typeface="Cambria Math" panose="02040503050406030204" pitchFamily="18" charset="0"/>
                          </a:rPr>
                          <m:t>ℎ</m:t>
                        </m:r>
                      </m:sup>
                    </m:sSubSup>
                    <m:d>
                      <m:dPr>
                        <m:ctrlPr>
                          <a:rPr lang="en-US" sz="2200" b="0" i="0" dirty="0" smtClean="0">
                            <a:effectLst/>
                            <a:highlight>
                              <a:srgbClr val="FFFFFF"/>
                            </a:highlight>
                            <a:latin typeface="Calibri" panose="020F0502020204030204" pitchFamily="34" charset="0"/>
                            <a:cs typeface="Calibri" panose="020F0502020204030204" pitchFamily="34" charset="0"/>
                          </a:rPr>
                        </m:ctrlPr>
                      </m:dPr>
                      <m:e>
                        <m:r>
                          <m:rPr>
                            <m:nor/>
                          </m:rPr>
                          <a:rPr lang="en-US" sz="2200" b="0" i="0" dirty="0" smtClean="0">
                            <a:effectLst/>
                            <a:highlight>
                              <a:srgbClr val="FFFFFF"/>
                            </a:highlight>
                            <a:latin typeface="Calibri" panose="020F0502020204030204" pitchFamily="34" charset="0"/>
                            <a:cs typeface="Calibri" panose="020F0502020204030204" pitchFamily="34" charset="0"/>
                          </a:rPr>
                          <m:t>·, ·</m:t>
                        </m:r>
                      </m:e>
                    </m:d>
                  </m:oMath>
                </a14:m>
                <a:r>
                  <a:rPr lang="en-US" sz="2200" dirty="0"/>
                  <a:t>  or </a:t>
                </a:r>
                <a14:m>
                  <m:oMath xmlns:m="http://schemas.openxmlformats.org/officeDocument/2006/math">
                    <m:acc>
                      <m:accPr>
                        <m:chr m:val="̃"/>
                        <m:ctrlPr>
                          <a:rPr lang="el-GR" sz="2200" b="0" i="1" dirty="0" smtClean="0">
                            <a:effectLst/>
                            <a:highlight>
                              <a:srgbClr val="FFFFFF"/>
                            </a:highlight>
                            <a:latin typeface="Cambria Math" panose="02040503050406030204" pitchFamily="18" charset="0"/>
                            <a:ea typeface="Cambria Math" panose="02040503050406030204" pitchFamily="18" charset="0"/>
                          </a:rPr>
                        </m:ctrlPr>
                      </m:accPr>
                      <m:e>
                        <m:r>
                          <m:rPr>
                            <m:sty m:val="p"/>
                          </m:rPr>
                          <a:rPr lang="el-GR" sz="2200" b="0" i="1" dirty="0" smtClean="0">
                            <a:effectLst/>
                            <a:highlight>
                              <a:srgbClr val="FFFFFF"/>
                            </a:highlight>
                            <a:latin typeface="Cambria Math" panose="02040503050406030204" pitchFamily="18" charset="0"/>
                            <a:ea typeface="Cambria Math" panose="02040503050406030204" pitchFamily="18" charset="0"/>
                          </a:rPr>
                          <m:t>Π</m:t>
                        </m:r>
                      </m:e>
                    </m:acc>
                    <m:d>
                      <m:dPr>
                        <m:ctrlPr>
                          <a:rPr lang="en-US" sz="2200" b="0" i="0" dirty="0" smtClean="0">
                            <a:effectLst/>
                            <a:highlight>
                              <a:srgbClr val="FFFFFF"/>
                            </a:highlight>
                            <a:latin typeface="Calibri" panose="020F0502020204030204" pitchFamily="34" charset="0"/>
                            <a:cs typeface="Calibri" panose="020F0502020204030204" pitchFamily="34" charset="0"/>
                          </a:rPr>
                        </m:ctrlPr>
                      </m:dPr>
                      <m:e>
                        <m:r>
                          <m:rPr>
                            <m:nor/>
                          </m:rPr>
                          <a:rPr lang="en-US" sz="2200" b="0" i="0" dirty="0" smtClean="0">
                            <a:effectLst/>
                            <a:highlight>
                              <a:srgbClr val="FFFFFF"/>
                            </a:highlight>
                            <a:latin typeface="Calibri" panose="020F0502020204030204" pitchFamily="34" charset="0"/>
                            <a:cs typeface="Calibri" panose="020F0502020204030204" pitchFamily="34" charset="0"/>
                          </a:rPr>
                          <m:t>·, ·</m:t>
                        </m:r>
                      </m:e>
                    </m:d>
                  </m:oMath>
                </a14:m>
                <a:r>
                  <a:rPr lang="en-US" sz="2200" dirty="0"/>
                  <a:t>. </a:t>
                </a:r>
              </a:p>
              <a:p>
                <a:pPr marL="914400" lvl="1" indent="-457200">
                  <a:lnSpc>
                    <a:spcPct val="110000"/>
                  </a:lnSpc>
                  <a:buFont typeface="+mj-lt"/>
                  <a:buAutoNum type="arabicPeriod"/>
                </a:pPr>
                <a:r>
                  <a:rPr lang="en-US" sz="2200" dirty="0"/>
                  <a:t>Randomly choose </a:t>
                </a:r>
                <a14:m>
                  <m:oMath xmlns:m="http://schemas.openxmlformats.org/officeDocument/2006/math">
                    <m:r>
                      <a:rPr lang="en-US" sz="2200" b="0" i="1" smtClean="0">
                        <a:latin typeface="Cambria Math" panose="02040503050406030204" pitchFamily="18" charset="0"/>
                      </a:rPr>
                      <m:t>𝑡</m:t>
                    </m:r>
                    <m:r>
                      <a:rPr lang="en-US" sz="2200" b="0" i="1" smtClean="0">
                        <a:latin typeface="Cambria Math" panose="02040503050406030204" pitchFamily="18" charset="0"/>
                        <a:ea typeface="Cambria Math" panose="02040503050406030204" pitchFamily="18" charset="0"/>
                      </a:rPr>
                      <m:t>∈</m:t>
                    </m:r>
                    <m:sSup>
                      <m:sSupPr>
                        <m:ctrlPr>
                          <a:rPr lang="en-US" sz="2200" b="0" i="1" smtClean="0">
                            <a:latin typeface="Cambria Math" panose="02040503050406030204" pitchFamily="18" charset="0"/>
                            <a:ea typeface="Cambria Math" panose="02040503050406030204" pitchFamily="18" charset="0"/>
                          </a:rPr>
                        </m:ctrlPr>
                      </m:sSupPr>
                      <m:e>
                        <m:d>
                          <m:dPr>
                            <m:begChr m:val="{"/>
                            <m:endChr m:val="}"/>
                            <m:ctrlPr>
                              <a:rPr lang="en-US" sz="2200" b="0" i="1" smtClean="0">
                                <a:latin typeface="Cambria Math" panose="02040503050406030204" pitchFamily="18" charset="0"/>
                                <a:ea typeface="Cambria Math" panose="02040503050406030204" pitchFamily="18" charset="0"/>
                              </a:rPr>
                            </m:ctrlPr>
                          </m:dPr>
                          <m:e>
                            <m:r>
                              <a:rPr lang="en-US" sz="2200" b="0" i="1" smtClean="0">
                                <a:latin typeface="Cambria Math" panose="02040503050406030204" pitchFamily="18" charset="0"/>
                                <a:ea typeface="Cambria Math" panose="02040503050406030204" pitchFamily="18" charset="0"/>
                              </a:rPr>
                              <m:t>0,1</m:t>
                            </m:r>
                          </m:e>
                        </m:d>
                      </m:e>
                      <m:sup>
                        <m:r>
                          <a:rPr lang="en-US" sz="2200" b="0" i="1" smtClean="0">
                            <a:latin typeface="Cambria Math" panose="02040503050406030204" pitchFamily="18" charset="0"/>
                            <a:ea typeface="Cambria Math" panose="02040503050406030204" pitchFamily="18" charset="0"/>
                          </a:rPr>
                          <m:t>𝑛</m:t>
                        </m:r>
                      </m:sup>
                    </m:sSup>
                    <m:r>
                      <a:rPr lang="en-US" sz="2200" b="0" i="0" smtClean="0">
                        <a:latin typeface="Cambria Math" panose="02040503050406030204" pitchFamily="18" charset="0"/>
                        <a:ea typeface="Cambria Math" panose="02040503050406030204" pitchFamily="18" charset="0"/>
                      </a:rPr>
                      <m:t>.</m:t>
                    </m:r>
                  </m:oMath>
                </a14:m>
                <a:r>
                  <a:rPr lang="en-US" sz="2200" dirty="0"/>
                  <a:t>   </a:t>
                </a:r>
              </a:p>
              <a:p>
                <a:pPr marL="914400" lvl="1" indent="-457200">
                  <a:lnSpc>
                    <a:spcPct val="110000"/>
                  </a:lnSpc>
                  <a:buFont typeface="+mj-lt"/>
                  <a:buAutoNum type="arabicPeriod"/>
                </a:pPr>
                <a:r>
                  <a:rPr lang="en-US" sz="2200" dirty="0"/>
                  <a:t>Obtain </a:t>
                </a:r>
                <a14:m>
                  <m:oMath xmlns:m="http://schemas.openxmlformats.org/officeDocument/2006/math">
                    <m:sSup>
                      <m:sSupPr>
                        <m:ctrlPr>
                          <a:rPr lang="en-US" sz="2200" b="0" i="1" smtClean="0">
                            <a:latin typeface="Cambria Math" panose="02040503050406030204" pitchFamily="18" charset="0"/>
                            <a:ea typeface="Cambria Math" panose="02040503050406030204" pitchFamily="18" charset="0"/>
                          </a:rPr>
                        </m:ctrlPr>
                      </m:sSupPr>
                      <m:e>
                        <m:r>
                          <a:rPr lang="en-US" sz="2200" b="0" i="1" smtClean="0">
                            <a:latin typeface="Cambria Math" panose="02040503050406030204" pitchFamily="18" charset="0"/>
                            <a:ea typeface="Cambria Math" panose="02040503050406030204" pitchFamily="18" charset="0"/>
                          </a:rPr>
                          <m:t>2</m:t>
                        </m:r>
                      </m:e>
                      <m:sup>
                        <m:r>
                          <a:rPr lang="en-US" sz="2200" b="0" i="1" smtClean="0">
                            <a:latin typeface="Cambria Math" panose="02040503050406030204" pitchFamily="18" charset="0"/>
                            <a:ea typeface="Cambria Math" panose="02040503050406030204" pitchFamily="18" charset="0"/>
                          </a:rPr>
                          <m:t>𝑛</m:t>
                        </m:r>
                        <m:r>
                          <a:rPr lang="en-US" sz="2200" b="0" i="1" smtClean="0">
                            <a:latin typeface="Cambria Math" panose="02040503050406030204" pitchFamily="18" charset="0"/>
                            <a:ea typeface="Cambria Math" panose="02040503050406030204" pitchFamily="18" charset="0"/>
                          </a:rPr>
                          <m:t>/2</m:t>
                        </m:r>
                      </m:sup>
                    </m:sSup>
                  </m:oMath>
                </a14:m>
                <a:r>
                  <a:rPr lang="en-US" sz="2200" dirty="0"/>
                  <a:t> pairs of </a:t>
                </a:r>
                <a14:m>
                  <m:oMath xmlns:m="http://schemas.openxmlformats.org/officeDocument/2006/math">
                    <m:r>
                      <a:rPr lang="en-US" sz="2200" i="1" dirty="0" smtClean="0">
                        <a:latin typeface="Cambria Math" panose="02040503050406030204" pitchFamily="18" charset="0"/>
                      </a:rPr>
                      <m:t>(</m:t>
                    </m:r>
                    <m:r>
                      <a:rPr lang="en-US" sz="2200" b="0" i="1" dirty="0" smtClean="0">
                        <a:latin typeface="Cambria Math" panose="02040503050406030204" pitchFamily="18" charset="0"/>
                      </a:rPr>
                      <m:t>𝑥</m:t>
                    </m:r>
                    <m:r>
                      <a:rPr lang="en-US" sz="2200" i="1" dirty="0" err="1" smtClean="0">
                        <a:latin typeface="Cambria Math" panose="02040503050406030204" pitchFamily="18" charset="0"/>
                      </a:rPr>
                      <m:t>,</m:t>
                    </m:r>
                    <m:r>
                      <a:rPr lang="en-US" sz="2200" i="1" dirty="0" err="1" smtClean="0">
                        <a:latin typeface="Cambria Math" panose="02040503050406030204" pitchFamily="18" charset="0"/>
                      </a:rPr>
                      <m:t>𝑐</m:t>
                    </m:r>
                    <m:r>
                      <a:rPr lang="en-US" sz="2200" i="1" dirty="0" smtClean="0">
                        <a:latin typeface="Cambria Math" panose="02040503050406030204" pitchFamily="18" charset="0"/>
                      </a:rPr>
                      <m:t>) </m:t>
                    </m:r>
                  </m:oMath>
                </a14:m>
                <a:r>
                  <a:rPr lang="en-US" sz="2200" dirty="0"/>
                  <a:t>by querying </a:t>
                </a:r>
                <a14:m>
                  <m:oMath xmlns:m="http://schemas.openxmlformats.org/officeDocument/2006/math">
                    <m:acc>
                      <m:accPr>
                        <m:chr m:val="̃"/>
                        <m:ctrlPr>
                          <a:rPr lang="en-US" sz="2200" b="0" i="1" smtClean="0">
                            <a:latin typeface="Cambria Math" panose="02040503050406030204" pitchFamily="18" charset="0"/>
                          </a:rPr>
                        </m:ctrlPr>
                      </m:accPr>
                      <m:e>
                        <m:r>
                          <a:rPr lang="en-US" sz="2200" b="0" i="1" smtClean="0">
                            <a:latin typeface="Cambria Math" panose="02040503050406030204" pitchFamily="18" charset="0"/>
                          </a:rPr>
                          <m:t>𝑂</m:t>
                        </m:r>
                      </m:e>
                    </m:acc>
                    <m:r>
                      <a:rPr lang="en-US" sz="2200" b="0" i="1" smtClean="0">
                        <a:latin typeface="Cambria Math" panose="02040503050406030204" pitchFamily="18" charset="0"/>
                      </a:rPr>
                      <m:t> </m:t>
                    </m:r>
                  </m:oMath>
                </a14:m>
                <a:r>
                  <a:rPr lang="en-US" sz="2200" dirty="0"/>
                  <a:t>with </a:t>
                </a:r>
                <a14:m>
                  <m:oMath xmlns:m="http://schemas.openxmlformats.org/officeDocument/2006/math">
                    <m:r>
                      <a:rPr lang="en-US" sz="2200" i="1" dirty="0" smtClean="0">
                        <a:latin typeface="Cambria Math" panose="02040503050406030204" pitchFamily="18" charset="0"/>
                      </a:rPr>
                      <m:t>(</m:t>
                    </m:r>
                    <m:r>
                      <a:rPr lang="en-US" sz="2200" b="0" i="1" dirty="0" smtClean="0">
                        <a:latin typeface="Cambria Math" panose="02040503050406030204" pitchFamily="18" charset="0"/>
                      </a:rPr>
                      <m:t>𝑥</m:t>
                    </m:r>
                    <m:r>
                      <a:rPr lang="en-US" sz="2200" i="1" dirty="0" err="1" smtClean="0">
                        <a:latin typeface="Cambria Math" panose="02040503050406030204" pitchFamily="18" charset="0"/>
                      </a:rPr>
                      <m:t>,</m:t>
                    </m:r>
                    <m:r>
                      <a:rPr lang="en-US" sz="2200" i="1" dirty="0" err="1" smtClean="0">
                        <a:latin typeface="Cambria Math" panose="02040503050406030204" pitchFamily="18" charset="0"/>
                      </a:rPr>
                      <m:t>𝑡</m:t>
                    </m:r>
                    <m:r>
                      <a:rPr lang="en-US" sz="2200" i="1" dirty="0" smtClean="0">
                        <a:latin typeface="Cambria Math" panose="02040503050406030204" pitchFamily="18" charset="0"/>
                      </a:rPr>
                      <m:t>) </m:t>
                    </m:r>
                  </m:oMath>
                </a14:m>
                <a:r>
                  <a:rPr lang="en-US" sz="2200" dirty="0"/>
                  <a:t>and mark the response as </a:t>
                </a:r>
                <a14:m>
                  <m:oMath xmlns:m="http://schemas.openxmlformats.org/officeDocument/2006/math">
                    <m:r>
                      <a:rPr lang="en-US" sz="2200" i="1" dirty="0" smtClean="0">
                        <a:latin typeface="Cambria Math" panose="02040503050406030204" pitchFamily="18" charset="0"/>
                      </a:rPr>
                      <m:t>𝑐</m:t>
                    </m:r>
                  </m:oMath>
                </a14:m>
                <a:r>
                  <a:rPr lang="en-US" sz="2200" dirty="0"/>
                  <a:t>.</a:t>
                </a:r>
              </a:p>
              <a:p>
                <a:pPr marL="914400" lvl="1" indent="-457200">
                  <a:lnSpc>
                    <a:spcPct val="110000"/>
                  </a:lnSpc>
                  <a:buFont typeface="+mj-lt"/>
                  <a:buAutoNum type="arabicPeriod"/>
                </a:pPr>
                <a:r>
                  <a:rPr lang="en-US" sz="2200" dirty="0"/>
                  <a:t>Randomly choose </a:t>
                </a:r>
                <a14:m>
                  <m:oMath xmlns:m="http://schemas.openxmlformats.org/officeDocument/2006/math">
                    <m:sSup>
                      <m:sSupPr>
                        <m:ctrlPr>
                          <a:rPr lang="en-US" sz="2200" b="0" i="1" smtClean="0">
                            <a:latin typeface="Cambria Math" panose="02040503050406030204" pitchFamily="18" charset="0"/>
                          </a:rPr>
                        </m:ctrlPr>
                      </m:sSupPr>
                      <m:e>
                        <m:r>
                          <a:rPr lang="en-US" sz="2200" b="0" i="1" smtClean="0">
                            <a:latin typeface="Cambria Math" panose="02040503050406030204" pitchFamily="18" charset="0"/>
                          </a:rPr>
                          <m:t>𝑡</m:t>
                        </m:r>
                      </m:e>
                      <m:sup>
                        <m:r>
                          <a:rPr lang="en-US" sz="2200" b="0" i="1" smtClean="0">
                            <a:latin typeface="Cambria Math" panose="02040503050406030204" pitchFamily="18" charset="0"/>
                          </a:rPr>
                          <m:t>′</m:t>
                        </m:r>
                      </m:sup>
                    </m:sSup>
                    <m:r>
                      <a:rPr lang="en-US" sz="2200" b="0" i="1" smtClean="0">
                        <a:latin typeface="Cambria Math" panose="02040503050406030204" pitchFamily="18" charset="0"/>
                        <a:ea typeface="Cambria Math" panose="02040503050406030204" pitchFamily="18" charset="0"/>
                      </a:rPr>
                      <m:t>∈</m:t>
                    </m:r>
                    <m:sSup>
                      <m:sSupPr>
                        <m:ctrlPr>
                          <a:rPr lang="en-US" sz="2200" b="0" i="1" smtClean="0">
                            <a:latin typeface="Cambria Math" panose="02040503050406030204" pitchFamily="18" charset="0"/>
                            <a:ea typeface="Cambria Math" panose="02040503050406030204" pitchFamily="18" charset="0"/>
                          </a:rPr>
                        </m:ctrlPr>
                      </m:sSupPr>
                      <m:e>
                        <m:d>
                          <m:dPr>
                            <m:begChr m:val="{"/>
                            <m:endChr m:val="}"/>
                            <m:ctrlPr>
                              <a:rPr lang="en-US" sz="2200" b="0" i="1" smtClean="0">
                                <a:latin typeface="Cambria Math" panose="02040503050406030204" pitchFamily="18" charset="0"/>
                                <a:ea typeface="Cambria Math" panose="02040503050406030204" pitchFamily="18" charset="0"/>
                              </a:rPr>
                            </m:ctrlPr>
                          </m:dPr>
                          <m:e>
                            <m:r>
                              <a:rPr lang="en-US" sz="2200" b="0" i="1" smtClean="0">
                                <a:latin typeface="Cambria Math" panose="02040503050406030204" pitchFamily="18" charset="0"/>
                                <a:ea typeface="Cambria Math" panose="02040503050406030204" pitchFamily="18" charset="0"/>
                              </a:rPr>
                              <m:t>0,1</m:t>
                            </m:r>
                          </m:e>
                        </m:d>
                      </m:e>
                      <m:sup>
                        <m:r>
                          <a:rPr lang="en-US" sz="2200" b="0" i="1" smtClean="0">
                            <a:latin typeface="Cambria Math" panose="02040503050406030204" pitchFamily="18" charset="0"/>
                            <a:ea typeface="Cambria Math" panose="02040503050406030204" pitchFamily="18" charset="0"/>
                          </a:rPr>
                          <m:t>𝑛</m:t>
                        </m:r>
                      </m:sup>
                    </m:sSup>
                    <m:r>
                      <a:rPr lang="en-US" sz="2200" b="0" i="0" smtClean="0">
                        <a:latin typeface="Cambria Math" panose="02040503050406030204" pitchFamily="18" charset="0"/>
                        <a:ea typeface="Cambria Math" panose="02040503050406030204" pitchFamily="18" charset="0"/>
                      </a:rPr>
                      <m:t>.</m:t>
                    </m:r>
                  </m:oMath>
                </a14:m>
                <a:endParaRPr lang="en-US" sz="2200" b="0" dirty="0">
                  <a:ea typeface="Cambria Math" panose="02040503050406030204" pitchFamily="18" charset="0"/>
                </a:endParaRPr>
              </a:p>
              <a:p>
                <a:pPr marL="914400" lvl="1" indent="-457200">
                  <a:lnSpc>
                    <a:spcPct val="110000"/>
                  </a:lnSpc>
                  <a:buFont typeface="+mj-lt"/>
                  <a:buAutoNum type="arabicPeriod"/>
                </a:pPr>
                <a:r>
                  <a:rPr lang="en-US" sz="2200" dirty="0"/>
                  <a:t>Obtain </a:t>
                </a:r>
                <a14:m>
                  <m:oMath xmlns:m="http://schemas.openxmlformats.org/officeDocument/2006/math">
                    <m:sSup>
                      <m:sSupPr>
                        <m:ctrlPr>
                          <a:rPr lang="en-US" sz="2200" b="0" i="1" smtClean="0">
                            <a:latin typeface="Cambria Math" panose="02040503050406030204" pitchFamily="18" charset="0"/>
                            <a:ea typeface="Cambria Math" panose="02040503050406030204" pitchFamily="18" charset="0"/>
                          </a:rPr>
                        </m:ctrlPr>
                      </m:sSupPr>
                      <m:e>
                        <m:r>
                          <a:rPr lang="en-US" sz="2200" b="0" i="1" smtClean="0">
                            <a:latin typeface="Cambria Math" panose="02040503050406030204" pitchFamily="18" charset="0"/>
                            <a:ea typeface="Cambria Math" panose="02040503050406030204" pitchFamily="18" charset="0"/>
                          </a:rPr>
                          <m:t>2</m:t>
                        </m:r>
                      </m:e>
                      <m:sup>
                        <m:r>
                          <a:rPr lang="en-US" sz="2200" b="0" i="1" smtClean="0">
                            <a:latin typeface="Cambria Math" panose="02040503050406030204" pitchFamily="18" charset="0"/>
                            <a:ea typeface="Cambria Math" panose="02040503050406030204" pitchFamily="18" charset="0"/>
                          </a:rPr>
                          <m:t>𝑛</m:t>
                        </m:r>
                        <m:r>
                          <a:rPr lang="en-US" sz="2200" b="0" i="1" smtClean="0">
                            <a:latin typeface="Cambria Math" panose="02040503050406030204" pitchFamily="18" charset="0"/>
                            <a:ea typeface="Cambria Math" panose="02040503050406030204" pitchFamily="18" charset="0"/>
                          </a:rPr>
                          <m:t>/2</m:t>
                        </m:r>
                      </m:sup>
                    </m:sSup>
                  </m:oMath>
                </a14:m>
                <a:r>
                  <a:rPr lang="en-US" sz="2200" dirty="0"/>
                  <a:t> pairs of </a:t>
                </a:r>
                <a14:m>
                  <m:oMath xmlns:m="http://schemas.openxmlformats.org/officeDocument/2006/math">
                    <m:r>
                      <a:rPr lang="en-US" sz="2200" i="1" dirty="0" smtClean="0">
                        <a:latin typeface="Cambria Math" panose="02040503050406030204" pitchFamily="18" charset="0"/>
                      </a:rPr>
                      <m:t>(</m:t>
                    </m:r>
                    <m:r>
                      <a:rPr lang="en-US" sz="2200" b="0" i="1" dirty="0" smtClean="0">
                        <a:latin typeface="Cambria Math" panose="02040503050406030204" pitchFamily="18" charset="0"/>
                      </a:rPr>
                      <m:t>𝑥</m:t>
                    </m:r>
                    <m:r>
                      <a:rPr lang="en-US" sz="2200" b="0" i="1" dirty="0" smtClean="0">
                        <a:latin typeface="Cambria Math" panose="02040503050406030204" pitchFamily="18" charset="0"/>
                      </a:rPr>
                      <m:t>′,</m:t>
                    </m:r>
                    <m:r>
                      <a:rPr lang="en-US" sz="2200" i="1" dirty="0" err="1" smtClean="0">
                        <a:latin typeface="Cambria Math" panose="02040503050406030204" pitchFamily="18" charset="0"/>
                      </a:rPr>
                      <m:t>𝑐</m:t>
                    </m:r>
                    <m:r>
                      <a:rPr lang="en-US" sz="2200" b="0" i="1" dirty="0" smtClean="0">
                        <a:latin typeface="Cambria Math" panose="02040503050406030204" pitchFamily="18" charset="0"/>
                      </a:rPr>
                      <m:t>′</m:t>
                    </m:r>
                    <m:r>
                      <a:rPr lang="en-US" sz="2200" i="1" dirty="0" smtClean="0">
                        <a:latin typeface="Cambria Math" panose="02040503050406030204" pitchFamily="18" charset="0"/>
                      </a:rPr>
                      <m:t>) </m:t>
                    </m:r>
                  </m:oMath>
                </a14:m>
                <a:r>
                  <a:rPr lang="en-US" sz="2200" dirty="0"/>
                  <a:t>by querying </a:t>
                </a:r>
                <a14:m>
                  <m:oMath xmlns:m="http://schemas.openxmlformats.org/officeDocument/2006/math">
                    <m:acc>
                      <m:accPr>
                        <m:chr m:val="̃"/>
                        <m:ctrlPr>
                          <a:rPr lang="en-US" sz="2200" b="0" i="1" smtClean="0">
                            <a:latin typeface="Cambria Math" panose="02040503050406030204" pitchFamily="18" charset="0"/>
                          </a:rPr>
                        </m:ctrlPr>
                      </m:accPr>
                      <m:e>
                        <m:r>
                          <a:rPr lang="en-US" sz="2200" b="0" i="1" smtClean="0">
                            <a:latin typeface="Cambria Math" panose="02040503050406030204" pitchFamily="18" charset="0"/>
                          </a:rPr>
                          <m:t>𝑂</m:t>
                        </m:r>
                      </m:e>
                    </m:acc>
                    <m:r>
                      <a:rPr lang="en-US" sz="2200" b="0" i="1" smtClean="0">
                        <a:latin typeface="Cambria Math" panose="02040503050406030204" pitchFamily="18" charset="0"/>
                      </a:rPr>
                      <m:t> </m:t>
                    </m:r>
                  </m:oMath>
                </a14:m>
                <a:r>
                  <a:rPr lang="en-US" sz="2200" dirty="0"/>
                  <a:t>with </a:t>
                </a:r>
                <a14:m>
                  <m:oMath xmlns:m="http://schemas.openxmlformats.org/officeDocument/2006/math">
                    <m:r>
                      <a:rPr lang="en-US" sz="2200" i="1" dirty="0" smtClean="0">
                        <a:latin typeface="Cambria Math" panose="02040503050406030204" pitchFamily="18" charset="0"/>
                      </a:rPr>
                      <m:t>(</m:t>
                    </m:r>
                    <m:r>
                      <a:rPr lang="en-US" sz="2200" b="0" i="1" dirty="0" smtClean="0">
                        <a:latin typeface="Cambria Math" panose="02040503050406030204" pitchFamily="18" charset="0"/>
                      </a:rPr>
                      <m:t>𝑥</m:t>
                    </m:r>
                    <m:r>
                      <a:rPr lang="en-US" sz="2200" b="0" i="1" dirty="0" smtClean="0">
                        <a:latin typeface="Cambria Math" panose="02040503050406030204" pitchFamily="18" charset="0"/>
                      </a:rPr>
                      <m:t>′,</m:t>
                    </m:r>
                    <m:r>
                      <a:rPr lang="en-US" sz="2200" i="1" dirty="0" err="1" smtClean="0">
                        <a:latin typeface="Cambria Math" panose="02040503050406030204" pitchFamily="18" charset="0"/>
                      </a:rPr>
                      <m:t>𝑡</m:t>
                    </m:r>
                    <m:r>
                      <a:rPr lang="en-US" sz="2200" b="0" i="1" dirty="0" smtClean="0">
                        <a:latin typeface="Cambria Math" panose="02040503050406030204" pitchFamily="18" charset="0"/>
                      </a:rPr>
                      <m:t>′</m:t>
                    </m:r>
                    <m:r>
                      <a:rPr lang="en-US" sz="2200" i="1" dirty="0" smtClean="0">
                        <a:latin typeface="Cambria Math" panose="02040503050406030204" pitchFamily="18" charset="0"/>
                      </a:rPr>
                      <m:t>)</m:t>
                    </m:r>
                  </m:oMath>
                </a14:m>
                <a:r>
                  <a:rPr lang="en-US" sz="2200" dirty="0"/>
                  <a:t> and mark the response as </a:t>
                </a:r>
                <a14:m>
                  <m:oMath xmlns:m="http://schemas.openxmlformats.org/officeDocument/2006/math">
                    <m:r>
                      <a:rPr lang="en-US" sz="2200" i="1" dirty="0" smtClean="0">
                        <a:latin typeface="Cambria Math" panose="02040503050406030204" pitchFamily="18" charset="0"/>
                      </a:rPr>
                      <m:t>𝑐</m:t>
                    </m:r>
                    <m:r>
                      <a:rPr lang="en-US" sz="2200" i="1" dirty="0" smtClean="0">
                        <a:latin typeface="Cambria Math" panose="02040503050406030204" pitchFamily="18" charset="0"/>
                      </a:rPr>
                      <m:t>′.</m:t>
                    </m:r>
                  </m:oMath>
                </a14:m>
                <a:endParaRPr lang="en-US" sz="2200" dirty="0"/>
              </a:p>
              <a:p>
                <a:pPr marL="914400" lvl="1" indent="-457200">
                  <a:lnSpc>
                    <a:spcPct val="110000"/>
                  </a:lnSpc>
                  <a:buFont typeface="+mj-lt"/>
                  <a:buAutoNum type="arabicPeriod"/>
                </a:pPr>
                <a:r>
                  <a:rPr lang="en-US" sz="2200" dirty="0"/>
                  <a:t>Find a pair of </a:t>
                </a:r>
                <a14:m>
                  <m:oMath xmlns:m="http://schemas.openxmlformats.org/officeDocument/2006/math">
                    <m:r>
                      <a:rPr lang="en-US" sz="2200" i="1" dirty="0" smtClean="0">
                        <a:latin typeface="Cambria Math" panose="02040503050406030204" pitchFamily="18" charset="0"/>
                      </a:rPr>
                      <m:t>(</m:t>
                    </m:r>
                    <m:r>
                      <a:rPr lang="en-US" sz="2200" i="1" dirty="0" err="1" smtClean="0">
                        <a:latin typeface="Cambria Math" panose="02040503050406030204" pitchFamily="18" charset="0"/>
                      </a:rPr>
                      <m:t>𝑐</m:t>
                    </m:r>
                    <m:r>
                      <a:rPr lang="en-US" sz="2200" i="1" dirty="0" err="1" smtClean="0">
                        <a:latin typeface="Cambria Math" panose="02040503050406030204" pitchFamily="18" charset="0"/>
                      </a:rPr>
                      <m:t>,</m:t>
                    </m:r>
                    <m:r>
                      <a:rPr lang="en-US" sz="2200" i="1" dirty="0" err="1" smtClean="0">
                        <a:latin typeface="Cambria Math" panose="02040503050406030204" pitchFamily="18" charset="0"/>
                      </a:rPr>
                      <m:t>𝑐</m:t>
                    </m:r>
                    <m:r>
                      <a:rPr lang="en-US" sz="2200" i="1" dirty="0" smtClean="0">
                        <a:latin typeface="Cambria Math" panose="02040503050406030204" pitchFamily="18" charset="0"/>
                      </a:rPr>
                      <m:t>′) </m:t>
                    </m:r>
                  </m:oMath>
                </a14:m>
                <a:r>
                  <a:rPr lang="en-US" sz="2200" dirty="0"/>
                  <a:t>such that </a:t>
                </a:r>
                <a14:m>
                  <m:oMath xmlns:m="http://schemas.openxmlformats.org/officeDocument/2006/math">
                    <m:r>
                      <a:rPr lang="en-US" sz="2200" i="1" dirty="0">
                        <a:latin typeface="Cambria Math" panose="02040503050406030204" pitchFamily="18" charset="0"/>
                      </a:rPr>
                      <m:t>𝑥</m:t>
                    </m:r>
                    <m:r>
                      <a:rPr lang="en-US" sz="2200" i="1" dirty="0">
                        <a:latin typeface="Cambria Math" panose="02040503050406030204" pitchFamily="18" charset="0"/>
                      </a:rPr>
                      <m:t> </m:t>
                    </m:r>
                    <m:r>
                      <m:rPr>
                        <m:nor/>
                      </m:rPr>
                      <a:rPr lang="en-US" sz="2200" i="0"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rPr>
                      <m:t>𝑐</m:t>
                    </m:r>
                    <m:r>
                      <a:rPr lang="en-US" sz="2200" b="0" i="1" smtClean="0">
                        <a:latin typeface="Cambria Math" panose="02040503050406030204" pitchFamily="18" charset="0"/>
                      </a:rPr>
                      <m:t>=</m:t>
                    </m:r>
                    <m:sSup>
                      <m:sSupPr>
                        <m:ctrlPr>
                          <a:rPr lang="en-US" sz="2200" b="0" i="1" smtClean="0">
                            <a:latin typeface="Cambria Math" panose="02040503050406030204" pitchFamily="18" charset="0"/>
                          </a:rPr>
                        </m:ctrlPr>
                      </m:sSupPr>
                      <m:e>
                        <m:r>
                          <a:rPr lang="en-US" sz="2200" b="0" i="1" smtClean="0">
                            <a:latin typeface="Cambria Math" panose="02040503050406030204" pitchFamily="18" charset="0"/>
                          </a:rPr>
                          <m:t>𝑥</m:t>
                        </m:r>
                      </m:e>
                      <m:sup>
                        <m:r>
                          <a:rPr lang="en-US" sz="2200" b="0" i="1" smtClean="0">
                            <a:latin typeface="Cambria Math" panose="02040503050406030204" pitchFamily="18" charset="0"/>
                          </a:rPr>
                          <m:t>′</m:t>
                        </m:r>
                      </m:sup>
                    </m:sSup>
                    <m:r>
                      <m:rPr>
                        <m:nor/>
                      </m:rPr>
                      <a:rPr lang="en-US" sz="2200" i="0" smtClean="0">
                        <a:latin typeface="Cambria Math" panose="02040503050406030204" pitchFamily="18" charset="0"/>
                        <a:ea typeface="Cambria Math" panose="02040503050406030204" pitchFamily="18" charset="0"/>
                      </a:rPr>
                      <m:t>⊕</m:t>
                    </m:r>
                    <m:sSup>
                      <m:sSupPr>
                        <m:ctrlPr>
                          <a:rPr lang="en-US" sz="2200" b="0" i="1" smtClean="0">
                            <a:latin typeface="Cambria Math" panose="02040503050406030204" pitchFamily="18" charset="0"/>
                          </a:rPr>
                        </m:ctrlPr>
                      </m:sSupPr>
                      <m:e>
                        <m:r>
                          <a:rPr lang="en-US" sz="2200" b="0" i="1" smtClean="0">
                            <a:latin typeface="Cambria Math" panose="02040503050406030204" pitchFamily="18" charset="0"/>
                          </a:rPr>
                          <m:t>𝑐</m:t>
                        </m:r>
                      </m:e>
                      <m:sup>
                        <m:r>
                          <a:rPr lang="en-US" sz="2200" b="0" i="1" smtClean="0">
                            <a:latin typeface="Cambria Math" panose="02040503050406030204" pitchFamily="18" charset="0"/>
                          </a:rPr>
                          <m:t>′</m:t>
                        </m:r>
                      </m:sup>
                    </m:sSup>
                    <m:r>
                      <a:rPr lang="en-US" sz="2200" b="0" i="1" smtClean="0">
                        <a:latin typeface="Cambria Math" panose="02040503050406030204" pitchFamily="18" charset="0"/>
                      </a:rPr>
                      <m:t>.</m:t>
                    </m:r>
                  </m:oMath>
                </a14:m>
                <a:endParaRPr lang="en-US" sz="2200" dirty="0"/>
              </a:p>
              <a:p>
                <a:pPr marL="914400" lvl="1" indent="-457200">
                  <a:lnSpc>
                    <a:spcPct val="110000"/>
                  </a:lnSpc>
                  <a:buFont typeface="+mj-lt"/>
                  <a:buAutoNum type="arabicPeriod"/>
                </a:pPr>
                <a:r>
                  <a:rPr lang="en-US" sz="2200" dirty="0"/>
                  <a:t>Based on the construction of </a:t>
                </a:r>
                <a14:m>
                  <m:oMath xmlns:m="http://schemas.openxmlformats.org/officeDocument/2006/math">
                    <m:r>
                      <a:rPr lang="en-US" sz="2200" i="1" dirty="0" smtClean="0">
                        <a:latin typeface="Cambria Math" panose="02040503050406030204" pitchFamily="18" charset="0"/>
                      </a:rPr>
                      <m:t>ℎ</m:t>
                    </m:r>
                  </m:oMath>
                </a14:m>
                <a:r>
                  <a:rPr lang="en-US" sz="2200" dirty="0"/>
                  <a:t>, use </a:t>
                </a:r>
                <a14:m>
                  <m:oMath xmlns:m="http://schemas.openxmlformats.org/officeDocument/2006/math">
                    <m:r>
                      <a:rPr lang="en-US" sz="2200" i="1" dirty="0" smtClean="0">
                        <a:latin typeface="Cambria Math" panose="02040503050406030204" pitchFamily="18" charset="0"/>
                      </a:rPr>
                      <m:t>(</m:t>
                    </m:r>
                    <m:r>
                      <a:rPr lang="en-US" sz="2200" i="1" dirty="0" err="1" smtClean="0">
                        <a:latin typeface="Cambria Math" panose="02040503050406030204" pitchFamily="18" charset="0"/>
                      </a:rPr>
                      <m:t>𝑐</m:t>
                    </m:r>
                    <m:r>
                      <a:rPr lang="en-US" sz="2200" i="1" dirty="0" err="1" smtClean="0">
                        <a:latin typeface="Cambria Math" panose="02040503050406030204" pitchFamily="18" charset="0"/>
                      </a:rPr>
                      <m:t>,</m:t>
                    </m:r>
                    <m:r>
                      <a:rPr lang="en-US" sz="2200" i="1" dirty="0" err="1" smtClean="0">
                        <a:latin typeface="Cambria Math" panose="02040503050406030204" pitchFamily="18" charset="0"/>
                      </a:rPr>
                      <m:t>𝑐</m:t>
                    </m:r>
                    <m:r>
                      <a:rPr lang="en-US" sz="2200" i="1" dirty="0" smtClean="0">
                        <a:latin typeface="Cambria Math" panose="02040503050406030204" pitchFamily="18" charset="0"/>
                      </a:rPr>
                      <m:t>′) </m:t>
                    </m:r>
                  </m:oMath>
                </a14:m>
                <a:r>
                  <a:rPr lang="en-US" sz="2200" dirty="0"/>
                  <a:t>(or multiple pairs of </a:t>
                </a:r>
                <a14:m>
                  <m:oMath xmlns:m="http://schemas.openxmlformats.org/officeDocument/2006/math">
                    <m:r>
                      <a:rPr lang="en-US" sz="2200" i="1" dirty="0" smtClean="0">
                        <a:latin typeface="Cambria Math" panose="02040503050406030204" pitchFamily="18" charset="0"/>
                      </a:rPr>
                      <m:t>(</m:t>
                    </m:r>
                    <m:r>
                      <a:rPr lang="en-US" sz="2200" i="1" dirty="0" err="1" smtClean="0">
                        <a:latin typeface="Cambria Math" panose="02040503050406030204" pitchFamily="18" charset="0"/>
                      </a:rPr>
                      <m:t>𝑐</m:t>
                    </m:r>
                    <m:r>
                      <a:rPr lang="en-US" sz="2200" i="1" dirty="0" err="1" smtClean="0">
                        <a:latin typeface="Cambria Math" panose="02040503050406030204" pitchFamily="18" charset="0"/>
                      </a:rPr>
                      <m:t>,</m:t>
                    </m:r>
                    <m:r>
                      <a:rPr lang="en-US" sz="2200" i="1" dirty="0" err="1" smtClean="0">
                        <a:latin typeface="Cambria Math" panose="02040503050406030204" pitchFamily="18" charset="0"/>
                      </a:rPr>
                      <m:t>𝑐</m:t>
                    </m:r>
                    <m:r>
                      <a:rPr lang="en-US" sz="2200" i="1" dirty="0" smtClean="0">
                        <a:latin typeface="Cambria Math" panose="02040503050406030204" pitchFamily="18" charset="0"/>
                      </a:rPr>
                      <m:t>′)</m:t>
                    </m:r>
                  </m:oMath>
                </a14:m>
                <a:r>
                  <a:rPr lang="en-US" sz="2200" dirty="0"/>
                  <a:t>) to output either</a:t>
                </a:r>
                <a:r>
                  <a:rPr lang="en-US" sz="2200" b="0" dirty="0">
                    <a:effectLst/>
                    <a:highlight>
                      <a:srgbClr val="FFFFFF"/>
                    </a:highlight>
                  </a:rPr>
                  <a:t> </a:t>
                </a:r>
                <a14:m>
                  <m:oMath xmlns:m="http://schemas.openxmlformats.org/officeDocument/2006/math">
                    <m:acc>
                      <m:accPr>
                        <m:chr m:val="̃"/>
                        <m:ctrlPr>
                          <a:rPr lang="el-GR" sz="2200" b="0" i="1" dirty="0" smtClean="0">
                            <a:effectLst/>
                            <a:highlight>
                              <a:srgbClr val="FFFFFF"/>
                            </a:highlight>
                            <a:latin typeface="Cambria Math" panose="02040503050406030204" pitchFamily="18" charset="0"/>
                            <a:ea typeface="Cambria Math" panose="02040503050406030204" pitchFamily="18" charset="0"/>
                          </a:rPr>
                        </m:ctrlPr>
                      </m:accPr>
                      <m:e>
                        <m:r>
                          <m:rPr>
                            <m:sty m:val="p"/>
                          </m:rPr>
                          <a:rPr lang="el-GR" sz="2200" b="0" i="1" dirty="0" smtClean="0">
                            <a:effectLst/>
                            <a:highlight>
                              <a:srgbClr val="FFFFFF"/>
                            </a:highlight>
                            <a:latin typeface="Cambria Math" panose="02040503050406030204" pitchFamily="18" charset="0"/>
                            <a:ea typeface="Cambria Math" panose="02040503050406030204" pitchFamily="18" charset="0"/>
                          </a:rPr>
                          <m:t>Π</m:t>
                        </m:r>
                      </m:e>
                    </m:acc>
                    <m:d>
                      <m:dPr>
                        <m:ctrlPr>
                          <a:rPr lang="en-US" sz="2200" b="0" i="0" dirty="0" smtClean="0">
                            <a:effectLst/>
                            <a:highlight>
                              <a:srgbClr val="FFFFFF"/>
                            </a:highlight>
                            <a:latin typeface="Calibri" panose="020F0502020204030204" pitchFamily="34" charset="0"/>
                            <a:cs typeface="Calibri" panose="020F0502020204030204" pitchFamily="34" charset="0"/>
                          </a:rPr>
                        </m:ctrlPr>
                      </m:dPr>
                      <m:e>
                        <m:r>
                          <m:rPr>
                            <m:nor/>
                          </m:rPr>
                          <a:rPr lang="en-US" sz="2200" b="0" i="0" dirty="0" smtClean="0">
                            <a:effectLst/>
                            <a:highlight>
                              <a:srgbClr val="FFFFFF"/>
                            </a:highlight>
                            <a:latin typeface="Calibri" panose="020F0502020204030204" pitchFamily="34" charset="0"/>
                            <a:cs typeface="Calibri" panose="020F0502020204030204" pitchFamily="34" charset="0"/>
                          </a:rPr>
                          <m:t>·, ·</m:t>
                        </m:r>
                      </m:e>
                    </m:d>
                    <m:r>
                      <a:rPr lang="en-US" sz="2200" b="0" i="0" dirty="0" smtClean="0">
                        <a:effectLst/>
                        <a:highlight>
                          <a:srgbClr val="FFFFFF"/>
                        </a:highlight>
                        <a:latin typeface="Cambria Math" panose="02040503050406030204" pitchFamily="18" charset="0"/>
                        <a:cs typeface="Calibri" panose="020F0502020204030204" pitchFamily="34" charset="0"/>
                      </a:rPr>
                      <m:t> </m:t>
                    </m:r>
                  </m:oMath>
                </a14:m>
                <a:r>
                  <a:rPr lang="en-US" sz="2200" dirty="0"/>
                  <a:t>or </a:t>
                </a:r>
                <a14:m>
                  <m:oMath xmlns:m="http://schemas.openxmlformats.org/officeDocument/2006/math">
                    <m:sSubSup>
                      <m:sSubSupPr>
                        <m:ctrlPr>
                          <a:rPr lang="en-US" sz="2200" b="0" i="1" smtClean="0">
                            <a:latin typeface="Cambria Math" panose="02040503050406030204" pitchFamily="18" charset="0"/>
                          </a:rPr>
                        </m:ctrlPr>
                      </m:sSubSupPr>
                      <m:e>
                        <m:r>
                          <a:rPr lang="en-US" sz="2200" b="0" i="1" smtClean="0">
                            <a:latin typeface="Cambria Math" panose="02040503050406030204" pitchFamily="18" charset="0"/>
                          </a:rPr>
                          <m:t>𝐿𝑅𝑊</m:t>
                        </m:r>
                      </m:e>
                      <m:sub>
                        <m:r>
                          <a:rPr lang="en-US" sz="2200" b="0" i="1" smtClean="0">
                            <a:latin typeface="Cambria Math" panose="02040503050406030204" pitchFamily="18" charset="0"/>
                          </a:rPr>
                          <m:t>𝑘</m:t>
                        </m:r>
                        <m:r>
                          <a:rPr lang="en-US" sz="2200" b="0" i="1" smtClean="0">
                            <a:latin typeface="Cambria Math" panose="02040503050406030204" pitchFamily="18" charset="0"/>
                          </a:rPr>
                          <m:t>,</m:t>
                        </m:r>
                        <m:sSup>
                          <m:sSupPr>
                            <m:ctrlPr>
                              <a:rPr lang="en-US" sz="2200" b="0" i="1" smtClean="0">
                                <a:latin typeface="Cambria Math" panose="02040503050406030204" pitchFamily="18" charset="0"/>
                              </a:rPr>
                            </m:ctrlPr>
                          </m:sSupPr>
                          <m:e>
                            <m:r>
                              <a:rPr lang="en-US" sz="2200" b="0" i="1" smtClean="0">
                                <a:latin typeface="Cambria Math" panose="02040503050406030204" pitchFamily="18" charset="0"/>
                              </a:rPr>
                              <m:t>𝑘</m:t>
                            </m:r>
                          </m:e>
                          <m:sup>
                            <m:r>
                              <a:rPr lang="en-US" sz="2200" b="0" i="1" smtClean="0">
                                <a:latin typeface="Cambria Math" panose="02040503050406030204" pitchFamily="18" charset="0"/>
                              </a:rPr>
                              <m:t>′</m:t>
                            </m:r>
                          </m:sup>
                        </m:sSup>
                      </m:sub>
                      <m:sup>
                        <m:r>
                          <a:rPr lang="en-US" sz="2200" b="0" i="1" smtClean="0">
                            <a:latin typeface="Cambria Math" panose="02040503050406030204" pitchFamily="18" charset="0"/>
                          </a:rPr>
                          <m:t>𝐸</m:t>
                        </m:r>
                        <m:r>
                          <a:rPr lang="en-US" sz="2200" b="0" i="1" smtClean="0">
                            <a:latin typeface="Cambria Math" panose="02040503050406030204" pitchFamily="18" charset="0"/>
                          </a:rPr>
                          <m:t>,</m:t>
                        </m:r>
                        <m:r>
                          <a:rPr lang="en-US" sz="2200" b="0" i="1" smtClean="0">
                            <a:latin typeface="Cambria Math" panose="02040503050406030204" pitchFamily="18" charset="0"/>
                          </a:rPr>
                          <m:t>ℎ</m:t>
                        </m:r>
                      </m:sup>
                    </m:sSubSup>
                  </m:oMath>
                </a14:m>
                <a:r>
                  <a:rPr lang="en-US" sz="2200" dirty="0"/>
                  <a:t>.</a:t>
                </a:r>
              </a:p>
            </p:txBody>
          </p:sp>
        </mc:Choice>
        <mc:Fallback xmlns="">
          <p:sp>
            <p:nvSpPr>
              <p:cNvPr id="3" name="Content Placeholder 2">
                <a:extLst>
                  <a:ext uri="{FF2B5EF4-FFF2-40B4-BE49-F238E27FC236}">
                    <a16:creationId xmlns:a16="http://schemas.microsoft.com/office/drawing/2014/main" id="{1CCEA169-7DBC-84D1-1519-4CB1C2674018}"/>
                  </a:ext>
                </a:extLst>
              </p:cNvPr>
              <p:cNvSpPr>
                <a:spLocks noGrp="1" noRot="1" noChangeAspect="1" noMove="1" noResize="1" noEditPoints="1" noAdjustHandles="1" noChangeArrowheads="1" noChangeShapeType="1" noTextEdit="1"/>
              </p:cNvSpPr>
              <p:nvPr>
                <p:ph idx="1"/>
              </p:nvPr>
            </p:nvSpPr>
            <p:spPr>
              <a:xfrm>
                <a:off x="649014" y="1690688"/>
                <a:ext cx="11112062" cy="4549337"/>
              </a:xfrm>
              <a:blipFill>
                <a:blip r:embed="rId3"/>
                <a:stretch>
                  <a:fillRect l="-913" t="-556"/>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A200B2B9-BECD-5019-B4F2-EA153AED250D}"/>
              </a:ext>
            </a:extLst>
          </p:cNvPr>
          <p:cNvSpPr>
            <a:spLocks noGrp="1"/>
          </p:cNvSpPr>
          <p:nvPr>
            <p:ph type="sldNum" sz="quarter" idx="12"/>
          </p:nvPr>
        </p:nvSpPr>
        <p:spPr/>
        <p:txBody>
          <a:bodyPr/>
          <a:lstStyle/>
          <a:p>
            <a:fld id="{29CA9D21-7259-944D-81B9-B1838266EDDF}" type="slidenum">
              <a:rPr lang="en-US" smtClean="0"/>
              <a:t>45</a:t>
            </a:fld>
            <a:endParaRPr lang="en-US"/>
          </a:p>
        </p:txBody>
      </p:sp>
    </p:spTree>
    <p:extLst>
      <p:ext uri="{BB962C8B-B14F-4D97-AF65-F5344CB8AC3E}">
        <p14:creationId xmlns:p14="http://schemas.microsoft.com/office/powerpoint/2010/main" val="14366842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299AA-0EBA-B328-A4CE-346E151D6B71}"/>
              </a:ext>
            </a:extLst>
          </p:cNvPr>
          <p:cNvSpPr>
            <a:spLocks noGrp="1"/>
          </p:cNvSpPr>
          <p:nvPr>
            <p:ph type="title"/>
          </p:nvPr>
        </p:nvSpPr>
        <p:spPr/>
        <p:txBody>
          <a:bodyPr/>
          <a:lstStyle/>
          <a:p>
            <a:r>
              <a:rPr lang="en-US" dirty="0"/>
              <a:t>LRW – Classical Even-Mansour Attacks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CCEA169-7DBC-84D1-1519-4CB1C2674018}"/>
                  </a:ext>
                </a:extLst>
              </p:cNvPr>
              <p:cNvSpPr>
                <a:spLocks noGrp="1"/>
              </p:cNvSpPr>
              <p:nvPr>
                <p:ph idx="1"/>
              </p:nvPr>
            </p:nvSpPr>
            <p:spPr>
              <a:xfrm>
                <a:off x="626154" y="1712596"/>
                <a:ext cx="11112062" cy="4604188"/>
              </a:xfrm>
            </p:spPr>
            <p:txBody>
              <a:bodyPr>
                <a:normAutofit fontScale="92500"/>
              </a:bodyPr>
              <a:lstStyle/>
              <a:p>
                <a:pPr>
                  <a:lnSpc>
                    <a:spcPct val="120000"/>
                  </a:lnSpc>
                </a:pPr>
                <a:r>
                  <a:rPr lang="en-US" dirty="0"/>
                  <a:t>Classical Distinguishing Attack (Even-Mansour Attack)</a:t>
                </a:r>
              </a:p>
              <a:p>
                <a:pPr lvl="1">
                  <a:lnSpc>
                    <a:spcPct val="120000"/>
                  </a:lnSpc>
                </a:pPr>
                <a:r>
                  <a:rPr lang="en-US" sz="2200" dirty="0"/>
                  <a:t>Given a  classical oracle </a:t>
                </a:r>
                <a14:m>
                  <m:oMath xmlns:m="http://schemas.openxmlformats.org/officeDocument/2006/math">
                    <m:acc>
                      <m:accPr>
                        <m:chr m:val="̃"/>
                        <m:ctrlPr>
                          <a:rPr lang="en-US" sz="2200" b="0" i="1" smtClean="0">
                            <a:latin typeface="Cambria Math" panose="02040503050406030204" pitchFamily="18" charset="0"/>
                          </a:rPr>
                        </m:ctrlPr>
                      </m:accPr>
                      <m:e>
                        <m:r>
                          <a:rPr lang="en-US" sz="2200" b="0" i="1" smtClean="0">
                            <a:latin typeface="Cambria Math" panose="02040503050406030204" pitchFamily="18" charset="0"/>
                          </a:rPr>
                          <m:t>𝑂</m:t>
                        </m:r>
                      </m:e>
                    </m:acc>
                  </m:oMath>
                </a14:m>
                <a:r>
                  <a:rPr lang="en-US" sz="2200" dirty="0"/>
                  <a:t>, which can either be </a:t>
                </a:r>
                <a14:m>
                  <m:oMath xmlns:m="http://schemas.openxmlformats.org/officeDocument/2006/math">
                    <m:sSubSup>
                      <m:sSubSupPr>
                        <m:ctrlPr>
                          <a:rPr lang="en-US" sz="2200" b="0" i="1" smtClean="0">
                            <a:latin typeface="Cambria Math" panose="02040503050406030204" pitchFamily="18" charset="0"/>
                          </a:rPr>
                        </m:ctrlPr>
                      </m:sSubSupPr>
                      <m:e>
                        <m:r>
                          <a:rPr lang="en-US" sz="2200" b="0" i="1" smtClean="0">
                            <a:latin typeface="Cambria Math" panose="02040503050406030204" pitchFamily="18" charset="0"/>
                          </a:rPr>
                          <m:t>𝐿𝑅𝑊</m:t>
                        </m:r>
                      </m:e>
                      <m:sub>
                        <m:r>
                          <a:rPr lang="en-US" sz="2200" b="0" i="1" smtClean="0">
                            <a:latin typeface="Cambria Math" panose="02040503050406030204" pitchFamily="18" charset="0"/>
                          </a:rPr>
                          <m:t>𝑘</m:t>
                        </m:r>
                        <m:r>
                          <a:rPr lang="en-US" sz="2200" b="0" i="1" smtClean="0">
                            <a:latin typeface="Cambria Math" panose="02040503050406030204" pitchFamily="18" charset="0"/>
                          </a:rPr>
                          <m:t>,</m:t>
                        </m:r>
                        <m:sSup>
                          <m:sSupPr>
                            <m:ctrlPr>
                              <a:rPr lang="en-US" sz="2200" b="0" i="1" smtClean="0">
                                <a:latin typeface="Cambria Math" panose="02040503050406030204" pitchFamily="18" charset="0"/>
                              </a:rPr>
                            </m:ctrlPr>
                          </m:sSupPr>
                          <m:e>
                            <m:r>
                              <a:rPr lang="en-US" sz="2200" b="0" i="1" smtClean="0">
                                <a:latin typeface="Cambria Math" panose="02040503050406030204" pitchFamily="18" charset="0"/>
                              </a:rPr>
                              <m:t>𝑘</m:t>
                            </m:r>
                          </m:e>
                          <m:sup>
                            <m:r>
                              <a:rPr lang="en-US" sz="2200" b="0" i="1" smtClean="0">
                                <a:latin typeface="Cambria Math" panose="02040503050406030204" pitchFamily="18" charset="0"/>
                              </a:rPr>
                              <m:t>′</m:t>
                            </m:r>
                          </m:sup>
                        </m:sSup>
                      </m:sub>
                      <m:sup>
                        <m:r>
                          <a:rPr lang="en-US" sz="2200" b="0" i="1" smtClean="0">
                            <a:latin typeface="Cambria Math" panose="02040503050406030204" pitchFamily="18" charset="0"/>
                          </a:rPr>
                          <m:t>𝐸</m:t>
                        </m:r>
                        <m:r>
                          <a:rPr lang="en-US" sz="2200" b="0" i="1" smtClean="0">
                            <a:latin typeface="Cambria Math" panose="02040503050406030204" pitchFamily="18" charset="0"/>
                          </a:rPr>
                          <m:t>,</m:t>
                        </m:r>
                        <m:r>
                          <a:rPr lang="en-US" sz="2200" b="0" i="1" smtClean="0">
                            <a:latin typeface="Cambria Math" panose="02040503050406030204" pitchFamily="18" charset="0"/>
                          </a:rPr>
                          <m:t>ℎ</m:t>
                        </m:r>
                      </m:sup>
                    </m:sSubSup>
                    <m:d>
                      <m:dPr>
                        <m:ctrlPr>
                          <a:rPr lang="en-US" sz="2200" b="0" i="0" dirty="0" smtClean="0">
                            <a:effectLst/>
                            <a:highlight>
                              <a:srgbClr val="FFFFFF"/>
                            </a:highlight>
                            <a:latin typeface="Calibri" panose="020F0502020204030204" pitchFamily="34" charset="0"/>
                            <a:cs typeface="Calibri" panose="020F0502020204030204" pitchFamily="34" charset="0"/>
                          </a:rPr>
                        </m:ctrlPr>
                      </m:dPr>
                      <m:e>
                        <m:r>
                          <m:rPr>
                            <m:nor/>
                          </m:rPr>
                          <a:rPr lang="en-US" sz="2200" b="0" i="0" dirty="0" smtClean="0">
                            <a:effectLst/>
                            <a:highlight>
                              <a:srgbClr val="FFFFFF"/>
                            </a:highlight>
                            <a:latin typeface="Calibri" panose="020F0502020204030204" pitchFamily="34" charset="0"/>
                            <a:cs typeface="Calibri" panose="020F0502020204030204" pitchFamily="34" charset="0"/>
                          </a:rPr>
                          <m:t>·, ·</m:t>
                        </m:r>
                      </m:e>
                    </m:d>
                  </m:oMath>
                </a14:m>
                <a:r>
                  <a:rPr lang="en-US" sz="2200" dirty="0"/>
                  <a:t>  or </a:t>
                </a:r>
                <a14:m>
                  <m:oMath xmlns:m="http://schemas.openxmlformats.org/officeDocument/2006/math">
                    <m:acc>
                      <m:accPr>
                        <m:chr m:val="̃"/>
                        <m:ctrlPr>
                          <a:rPr lang="el-GR" sz="2200" b="0" i="1" dirty="0" smtClean="0">
                            <a:effectLst/>
                            <a:highlight>
                              <a:srgbClr val="FFFFFF"/>
                            </a:highlight>
                            <a:latin typeface="Cambria Math" panose="02040503050406030204" pitchFamily="18" charset="0"/>
                            <a:ea typeface="Cambria Math" panose="02040503050406030204" pitchFamily="18" charset="0"/>
                          </a:rPr>
                        </m:ctrlPr>
                      </m:accPr>
                      <m:e>
                        <m:r>
                          <m:rPr>
                            <m:sty m:val="p"/>
                          </m:rPr>
                          <a:rPr lang="el-GR" sz="2200" b="0" i="1" dirty="0" smtClean="0">
                            <a:effectLst/>
                            <a:highlight>
                              <a:srgbClr val="FFFFFF"/>
                            </a:highlight>
                            <a:latin typeface="Cambria Math" panose="02040503050406030204" pitchFamily="18" charset="0"/>
                            <a:ea typeface="Cambria Math" panose="02040503050406030204" pitchFamily="18" charset="0"/>
                          </a:rPr>
                          <m:t>Π</m:t>
                        </m:r>
                      </m:e>
                    </m:acc>
                    <m:d>
                      <m:dPr>
                        <m:ctrlPr>
                          <a:rPr lang="en-US" sz="2200" b="0" i="0" dirty="0" smtClean="0">
                            <a:effectLst/>
                            <a:highlight>
                              <a:srgbClr val="FFFFFF"/>
                            </a:highlight>
                            <a:latin typeface="Calibri" panose="020F0502020204030204" pitchFamily="34" charset="0"/>
                            <a:cs typeface="Calibri" panose="020F0502020204030204" pitchFamily="34" charset="0"/>
                          </a:rPr>
                        </m:ctrlPr>
                      </m:dPr>
                      <m:e>
                        <m:r>
                          <m:rPr>
                            <m:nor/>
                          </m:rPr>
                          <a:rPr lang="en-US" sz="2200" b="0" i="0" dirty="0" smtClean="0">
                            <a:effectLst/>
                            <a:highlight>
                              <a:srgbClr val="FFFFFF"/>
                            </a:highlight>
                            <a:latin typeface="Calibri" panose="020F0502020204030204" pitchFamily="34" charset="0"/>
                            <a:cs typeface="Calibri" panose="020F0502020204030204" pitchFamily="34" charset="0"/>
                          </a:rPr>
                          <m:t>·, ·</m:t>
                        </m:r>
                      </m:e>
                    </m:d>
                  </m:oMath>
                </a14:m>
                <a:r>
                  <a:rPr lang="en-US" sz="2200" dirty="0"/>
                  <a:t>. </a:t>
                </a:r>
              </a:p>
              <a:p>
                <a:pPr marL="914400" lvl="1" indent="-457200">
                  <a:lnSpc>
                    <a:spcPct val="120000"/>
                  </a:lnSpc>
                  <a:buFont typeface="+mj-lt"/>
                  <a:buAutoNum type="arabicPeriod"/>
                </a:pPr>
                <a:r>
                  <a:rPr lang="en-US" sz="2200" dirty="0"/>
                  <a:t>Randomly choose two tweaks </a:t>
                </a:r>
                <a14:m>
                  <m:oMath xmlns:m="http://schemas.openxmlformats.org/officeDocument/2006/math">
                    <m:r>
                      <a:rPr lang="en-US" sz="2200" b="0" i="1" smtClean="0">
                        <a:latin typeface="Cambria Math" panose="02040503050406030204" pitchFamily="18" charset="0"/>
                      </a:rPr>
                      <m:t>𝑡</m:t>
                    </m:r>
                    <m:r>
                      <a:rPr lang="en-US" sz="2200" b="0" i="1" smtClean="0">
                        <a:latin typeface="Cambria Math" panose="02040503050406030204" pitchFamily="18" charset="0"/>
                      </a:rPr>
                      <m:t>,</m:t>
                    </m:r>
                    <m:r>
                      <a:rPr lang="en-US" sz="2200" b="0" i="1" smtClean="0">
                        <a:latin typeface="Cambria Math" panose="02040503050406030204" pitchFamily="18" charset="0"/>
                      </a:rPr>
                      <m:t>𝑡</m:t>
                    </m:r>
                    <m:r>
                      <a:rPr lang="en-US" sz="2200" b="0" i="1" smtClean="0">
                        <a:latin typeface="Cambria Math" panose="02040503050406030204" pitchFamily="18" charset="0"/>
                      </a:rPr>
                      <m:t>′∈</m:t>
                    </m:r>
                    <m:sSup>
                      <m:sSupPr>
                        <m:ctrlPr>
                          <a:rPr lang="en-US" sz="2200" b="0" i="1" smtClean="0">
                            <a:latin typeface="Cambria Math" panose="02040503050406030204" pitchFamily="18" charset="0"/>
                            <a:ea typeface="Cambria Math" panose="02040503050406030204" pitchFamily="18" charset="0"/>
                          </a:rPr>
                        </m:ctrlPr>
                      </m:sSupPr>
                      <m:e>
                        <m:d>
                          <m:dPr>
                            <m:begChr m:val="{"/>
                            <m:endChr m:val="}"/>
                            <m:ctrlPr>
                              <a:rPr lang="en-US" sz="2200" b="0" i="1" smtClean="0">
                                <a:latin typeface="Cambria Math" panose="02040503050406030204" pitchFamily="18" charset="0"/>
                                <a:ea typeface="Cambria Math" panose="02040503050406030204" pitchFamily="18" charset="0"/>
                              </a:rPr>
                            </m:ctrlPr>
                          </m:dPr>
                          <m:e>
                            <m:r>
                              <a:rPr lang="en-US" sz="2200" b="0" i="1" smtClean="0">
                                <a:latin typeface="Cambria Math" panose="02040503050406030204" pitchFamily="18" charset="0"/>
                                <a:ea typeface="Cambria Math" panose="02040503050406030204" pitchFamily="18" charset="0"/>
                              </a:rPr>
                              <m:t>0,1</m:t>
                            </m:r>
                          </m:e>
                        </m:d>
                      </m:e>
                      <m:sup>
                        <m:r>
                          <a:rPr lang="en-US" sz="2200" b="0" i="1" smtClean="0">
                            <a:latin typeface="Cambria Math" panose="02040503050406030204" pitchFamily="18" charset="0"/>
                            <a:ea typeface="Cambria Math" panose="02040503050406030204" pitchFamily="18" charset="0"/>
                          </a:rPr>
                          <m:t>𝑛</m:t>
                        </m:r>
                      </m:sup>
                    </m:sSup>
                  </m:oMath>
                </a14:m>
                <a:r>
                  <a:rPr lang="en-US" sz="2200" dirty="0"/>
                  <a:t>, and construct two oracles </a:t>
                </a:r>
              </a:p>
              <a:p>
                <a:pPr marL="3657600" lvl="8" indent="0">
                  <a:lnSpc>
                    <a:spcPct val="120000"/>
                  </a:lnSpc>
                  <a:buNone/>
                </a:pPr>
                <a14:m>
                  <m:oMath xmlns:m="http://schemas.openxmlformats.org/officeDocument/2006/math">
                    <m:r>
                      <a:rPr lang="en-US" sz="2200" b="0" i="1" smtClean="0">
                        <a:latin typeface="Cambria Math" panose="02040503050406030204" pitchFamily="18" charset="0"/>
                      </a:rPr>
                      <m:t>𝑃</m:t>
                    </m:r>
                    <m:d>
                      <m:dPr>
                        <m:ctrlPr>
                          <a:rPr lang="en-US" sz="2200" b="0" i="0" dirty="0" smtClean="0">
                            <a:effectLst/>
                            <a:highlight>
                              <a:srgbClr val="FFFFFF"/>
                            </a:highlight>
                            <a:latin typeface="Calibri" panose="020F0502020204030204" pitchFamily="34" charset="0"/>
                            <a:cs typeface="Calibri" panose="020F0502020204030204" pitchFamily="34" charset="0"/>
                          </a:rPr>
                        </m:ctrlPr>
                      </m:dPr>
                      <m:e>
                        <m:r>
                          <m:rPr>
                            <m:nor/>
                          </m:rPr>
                          <a:rPr lang="en-US" sz="2200" b="0" i="0" dirty="0" smtClean="0">
                            <a:effectLst/>
                            <a:highlight>
                              <a:srgbClr val="FFFFFF"/>
                            </a:highlight>
                            <a:latin typeface="Calibri" panose="020F0502020204030204" pitchFamily="34" charset="0"/>
                            <a:cs typeface="Calibri" panose="020F0502020204030204" pitchFamily="34" charset="0"/>
                          </a:rPr>
                          <m:t>·</m:t>
                        </m:r>
                      </m:e>
                    </m:d>
                    <m:r>
                      <a:rPr lang="en-US" sz="2200" b="0" i="1" smtClean="0">
                        <a:latin typeface="Cambria Math" panose="02040503050406030204" pitchFamily="18" charset="0"/>
                      </a:rPr>
                      <m:t>≔</m:t>
                    </m:r>
                  </m:oMath>
                </a14:m>
                <a:r>
                  <a:rPr lang="en-US" sz="2200" dirty="0"/>
                  <a:t> </a:t>
                </a:r>
                <a14:m>
                  <m:oMath xmlns:m="http://schemas.openxmlformats.org/officeDocument/2006/math">
                    <m:acc>
                      <m:accPr>
                        <m:chr m:val="̃"/>
                        <m:ctrlPr>
                          <a:rPr lang="en-US" sz="2200" b="0" i="1" smtClean="0">
                            <a:latin typeface="Cambria Math" panose="02040503050406030204" pitchFamily="18" charset="0"/>
                          </a:rPr>
                        </m:ctrlPr>
                      </m:accPr>
                      <m:e>
                        <m:r>
                          <a:rPr lang="en-US" sz="2200" b="0" i="1" smtClean="0">
                            <a:latin typeface="Cambria Math" panose="02040503050406030204" pitchFamily="18" charset="0"/>
                          </a:rPr>
                          <m:t>𝑂</m:t>
                        </m:r>
                      </m:e>
                    </m:acc>
                    <m:r>
                      <a:rPr lang="en-US" sz="2200" b="0" i="1" smtClean="0">
                        <a:latin typeface="Cambria Math" panose="02040503050406030204" pitchFamily="18" charset="0"/>
                      </a:rPr>
                      <m:t>(</m:t>
                    </m:r>
                    <m:r>
                      <m:rPr>
                        <m:nor/>
                      </m:rPr>
                      <a:rPr lang="en-US" sz="2200" b="0" i="0" dirty="0" smtClean="0">
                        <a:effectLst/>
                        <a:highlight>
                          <a:srgbClr val="FFFFFF"/>
                        </a:highlight>
                        <a:latin typeface="Calibri" panose="020F0502020204030204" pitchFamily="34" charset="0"/>
                        <a:cs typeface="Calibri" panose="020F0502020204030204" pitchFamily="34" charset="0"/>
                      </a:rPr>
                      <m:t>·</m:t>
                    </m:r>
                    <m:r>
                      <a:rPr lang="en-US" sz="2200" b="0" i="1" dirty="0" smtClean="0">
                        <a:effectLst/>
                        <a:highlight>
                          <a:srgbClr val="FFFFFF"/>
                        </a:highlight>
                        <a:latin typeface="Cambria Math" panose="02040503050406030204" pitchFamily="18" charset="0"/>
                        <a:cs typeface="Calibri" panose="020F0502020204030204" pitchFamily="34" charset="0"/>
                      </a:rPr>
                      <m:t>, </m:t>
                    </m:r>
                    <m:r>
                      <a:rPr lang="en-US" sz="2200" b="0" i="1" dirty="0" smtClean="0">
                        <a:effectLst/>
                        <a:highlight>
                          <a:srgbClr val="FFFFFF"/>
                        </a:highlight>
                        <a:latin typeface="Cambria Math" panose="02040503050406030204" pitchFamily="18" charset="0"/>
                        <a:cs typeface="Calibri" panose="020F0502020204030204" pitchFamily="34" charset="0"/>
                      </a:rPr>
                      <m:t>𝑡</m:t>
                    </m:r>
                    <m:r>
                      <a:rPr lang="en-US" sz="2200" b="0" i="1" smtClean="0">
                        <a:latin typeface="Cambria Math" panose="02040503050406030204" pitchFamily="18" charset="0"/>
                      </a:rPr>
                      <m:t>)</m:t>
                    </m:r>
                  </m:oMath>
                </a14:m>
                <a:endParaRPr lang="en-US" sz="2200" dirty="0"/>
              </a:p>
              <a:p>
                <a:pPr marL="3657600" lvl="8" indent="0">
                  <a:lnSpc>
                    <a:spcPct val="120000"/>
                  </a:lnSpc>
                  <a:buNone/>
                </a:pPr>
                <a14:m>
                  <m:oMath xmlns:m="http://schemas.openxmlformats.org/officeDocument/2006/math">
                    <m:r>
                      <a:rPr lang="en-US" sz="2200" b="0" i="1" smtClean="0">
                        <a:latin typeface="Cambria Math" panose="02040503050406030204" pitchFamily="18" charset="0"/>
                      </a:rPr>
                      <m:t>𝑅</m:t>
                    </m:r>
                    <m:d>
                      <m:dPr>
                        <m:ctrlPr>
                          <a:rPr lang="en-US" sz="2200" b="0" i="0" dirty="0" smtClean="0">
                            <a:effectLst/>
                            <a:highlight>
                              <a:srgbClr val="FFFFFF"/>
                            </a:highlight>
                            <a:latin typeface="Calibri" panose="020F0502020204030204" pitchFamily="34" charset="0"/>
                            <a:cs typeface="Calibri" panose="020F0502020204030204" pitchFamily="34" charset="0"/>
                          </a:rPr>
                        </m:ctrlPr>
                      </m:dPr>
                      <m:e>
                        <m:r>
                          <m:rPr>
                            <m:nor/>
                          </m:rPr>
                          <a:rPr lang="en-US" sz="2200" b="0" i="0" dirty="0" smtClean="0">
                            <a:effectLst/>
                            <a:highlight>
                              <a:srgbClr val="FFFFFF"/>
                            </a:highlight>
                            <a:latin typeface="Calibri" panose="020F0502020204030204" pitchFamily="34" charset="0"/>
                            <a:cs typeface="Calibri" panose="020F0502020204030204" pitchFamily="34" charset="0"/>
                          </a:rPr>
                          <m:t>·</m:t>
                        </m:r>
                      </m:e>
                    </m:d>
                    <m:r>
                      <a:rPr lang="en-US" sz="2200" b="0" i="1" smtClean="0">
                        <a:latin typeface="Cambria Math" panose="02040503050406030204" pitchFamily="18" charset="0"/>
                      </a:rPr>
                      <m:t>≔</m:t>
                    </m:r>
                  </m:oMath>
                </a14:m>
                <a:r>
                  <a:rPr lang="en-US" sz="2200" dirty="0"/>
                  <a:t> </a:t>
                </a:r>
                <a14:m>
                  <m:oMath xmlns:m="http://schemas.openxmlformats.org/officeDocument/2006/math">
                    <m:acc>
                      <m:accPr>
                        <m:chr m:val="̃"/>
                        <m:ctrlPr>
                          <a:rPr lang="en-US" sz="2200" b="0" i="1" smtClean="0">
                            <a:latin typeface="Cambria Math" panose="02040503050406030204" pitchFamily="18" charset="0"/>
                          </a:rPr>
                        </m:ctrlPr>
                      </m:accPr>
                      <m:e>
                        <m:r>
                          <a:rPr lang="en-US" sz="2200" b="0" i="1" smtClean="0">
                            <a:latin typeface="Cambria Math" panose="02040503050406030204" pitchFamily="18" charset="0"/>
                          </a:rPr>
                          <m:t>𝑂</m:t>
                        </m:r>
                      </m:e>
                    </m:acc>
                    <m:r>
                      <a:rPr lang="en-US" sz="2200" b="0" i="1" smtClean="0">
                        <a:latin typeface="Cambria Math" panose="02040503050406030204" pitchFamily="18" charset="0"/>
                      </a:rPr>
                      <m:t>(</m:t>
                    </m:r>
                    <m:r>
                      <m:rPr>
                        <m:nor/>
                      </m:rPr>
                      <a:rPr lang="en-US" sz="2200" b="0" i="0" dirty="0" smtClean="0">
                        <a:effectLst/>
                        <a:highlight>
                          <a:srgbClr val="FFFFFF"/>
                        </a:highlight>
                        <a:latin typeface="Calibri" panose="020F0502020204030204" pitchFamily="34" charset="0"/>
                        <a:cs typeface="Calibri" panose="020F0502020204030204" pitchFamily="34" charset="0"/>
                      </a:rPr>
                      <m:t>·</m:t>
                    </m:r>
                    <m:r>
                      <a:rPr lang="en-US" sz="2200" b="0" i="1" dirty="0" smtClean="0">
                        <a:effectLst/>
                        <a:highlight>
                          <a:srgbClr val="FFFFFF"/>
                        </a:highlight>
                        <a:latin typeface="Cambria Math" panose="02040503050406030204" pitchFamily="18" charset="0"/>
                        <a:cs typeface="Calibri" panose="020F0502020204030204" pitchFamily="34" charset="0"/>
                      </a:rPr>
                      <m:t>, </m:t>
                    </m:r>
                    <m:r>
                      <a:rPr lang="en-US" sz="2200" b="0" i="1" dirty="0" smtClean="0">
                        <a:effectLst/>
                        <a:highlight>
                          <a:srgbClr val="FFFFFF"/>
                        </a:highlight>
                        <a:latin typeface="Cambria Math" panose="02040503050406030204" pitchFamily="18" charset="0"/>
                        <a:cs typeface="Calibri" panose="020F0502020204030204" pitchFamily="34" charset="0"/>
                      </a:rPr>
                      <m:t>𝑡</m:t>
                    </m:r>
                    <m:r>
                      <a:rPr lang="en-US" sz="2200" b="0" i="1" dirty="0" smtClean="0">
                        <a:effectLst/>
                        <a:highlight>
                          <a:srgbClr val="FFFFFF"/>
                        </a:highlight>
                        <a:latin typeface="Cambria Math" panose="02040503050406030204" pitchFamily="18" charset="0"/>
                        <a:cs typeface="Calibri" panose="020F0502020204030204" pitchFamily="34" charset="0"/>
                      </a:rPr>
                      <m:t>′)</m:t>
                    </m:r>
                  </m:oMath>
                </a14:m>
                <a:endParaRPr lang="en-US" sz="2200" dirty="0"/>
              </a:p>
              <a:p>
                <a:pPr marL="914400" lvl="1" indent="-457200">
                  <a:lnSpc>
                    <a:spcPct val="120000"/>
                  </a:lnSpc>
                  <a:buFont typeface="+mj-lt"/>
                  <a:buAutoNum type="arabicPeriod"/>
                </a:pPr>
                <a:r>
                  <a:rPr lang="en-US" sz="2200" dirty="0"/>
                  <a:t>Define </a:t>
                </a:r>
                <a14:m>
                  <m:oMath xmlns:m="http://schemas.openxmlformats.org/officeDocument/2006/math">
                    <m:r>
                      <a:rPr lang="en-US" sz="2200" b="0" i="1" smtClean="0">
                        <a:latin typeface="Cambria Math" panose="02040503050406030204" pitchFamily="18" charset="0"/>
                      </a:rPr>
                      <m:t>𝑓</m:t>
                    </m:r>
                    <m:d>
                      <m:dPr>
                        <m:ctrlPr>
                          <a:rPr lang="en-US" sz="2200" b="0" i="1" smtClean="0">
                            <a:latin typeface="Cambria Math" panose="02040503050406030204" pitchFamily="18" charset="0"/>
                          </a:rPr>
                        </m:ctrlPr>
                      </m:dPr>
                      <m:e>
                        <m:r>
                          <a:rPr lang="en-US" sz="2200" b="0" i="1" smtClean="0">
                            <a:latin typeface="Cambria Math" panose="02040503050406030204" pitchFamily="18" charset="0"/>
                          </a:rPr>
                          <m:t>𝑥</m:t>
                        </m:r>
                      </m:e>
                    </m:d>
                    <m:r>
                      <a:rPr lang="en-US" sz="2200" b="0" i="1" smtClean="0">
                        <a:latin typeface="Cambria Math" panose="02040503050406030204" pitchFamily="18" charset="0"/>
                      </a:rPr>
                      <m:t>:=</m:t>
                    </m:r>
                    <m:r>
                      <a:rPr lang="en-US" sz="2200" b="0" i="1" smtClean="0">
                        <a:latin typeface="Cambria Math" panose="02040503050406030204" pitchFamily="18" charset="0"/>
                      </a:rPr>
                      <m:t>𝑃</m:t>
                    </m:r>
                    <m:d>
                      <m:dPr>
                        <m:ctrlPr>
                          <a:rPr lang="en-US" sz="2200" b="0" i="1" smtClean="0">
                            <a:latin typeface="Cambria Math" panose="02040503050406030204" pitchFamily="18" charset="0"/>
                          </a:rPr>
                        </m:ctrlPr>
                      </m:dPr>
                      <m:e>
                        <m:r>
                          <a:rPr lang="en-US" sz="2200" b="0" i="1" smtClean="0">
                            <a:latin typeface="Cambria Math" panose="02040503050406030204" pitchFamily="18" charset="0"/>
                          </a:rPr>
                          <m:t>𝑥</m:t>
                        </m:r>
                      </m:e>
                    </m:d>
                    <m:r>
                      <m:rPr>
                        <m:nor/>
                      </m:rPr>
                      <a:rPr lang="en-US" sz="2200" i="0"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𝑅</m:t>
                    </m:r>
                    <m:d>
                      <m:dPr>
                        <m:ctrlPr>
                          <a:rPr lang="en-US" sz="2200" b="0" i="1" smtClean="0">
                            <a:latin typeface="Cambria Math" panose="02040503050406030204" pitchFamily="18" charset="0"/>
                            <a:ea typeface="Cambria Math" panose="02040503050406030204" pitchFamily="18" charset="0"/>
                          </a:rPr>
                        </m:ctrlPr>
                      </m:dPr>
                      <m:e>
                        <m:r>
                          <a:rPr lang="en-US" sz="2200" b="0" i="1" smtClean="0">
                            <a:latin typeface="Cambria Math" panose="02040503050406030204" pitchFamily="18" charset="0"/>
                            <a:ea typeface="Cambria Math" panose="02040503050406030204" pitchFamily="18" charset="0"/>
                          </a:rPr>
                          <m:t>𝑥</m:t>
                        </m:r>
                      </m:e>
                    </m:d>
                    <m:r>
                      <a:rPr lang="en-US" sz="2200" b="0" i="1" smtClean="0">
                        <a:latin typeface="Cambria Math" panose="02040503050406030204" pitchFamily="18" charset="0"/>
                        <a:ea typeface="Cambria Math" panose="02040503050406030204" pitchFamily="18" charset="0"/>
                      </a:rPr>
                      <m:t>.</m:t>
                    </m:r>
                  </m:oMath>
                </a14:m>
                <a:r>
                  <a:rPr lang="en-US" sz="2200" dirty="0"/>
                  <a:t> Query </a:t>
                </a:r>
                <a14:m>
                  <m:oMath xmlns:m="http://schemas.openxmlformats.org/officeDocument/2006/math">
                    <m:r>
                      <a:rPr lang="en-US" sz="2200" b="0" i="1" smtClean="0">
                        <a:latin typeface="Cambria Math" panose="02040503050406030204" pitchFamily="18" charset="0"/>
                      </a:rPr>
                      <m:t>𝑓</m:t>
                    </m:r>
                    <m:d>
                      <m:dPr>
                        <m:ctrlPr>
                          <a:rPr lang="en-US" sz="2200" b="0" i="0" dirty="0" smtClean="0">
                            <a:effectLst/>
                            <a:highlight>
                              <a:srgbClr val="FFFFFF"/>
                            </a:highlight>
                            <a:latin typeface="Calibri" panose="020F0502020204030204" pitchFamily="34" charset="0"/>
                            <a:cs typeface="Calibri" panose="020F0502020204030204" pitchFamily="34" charset="0"/>
                          </a:rPr>
                        </m:ctrlPr>
                      </m:dPr>
                      <m:e>
                        <m:r>
                          <m:rPr>
                            <m:nor/>
                          </m:rPr>
                          <a:rPr lang="en-US" sz="2200" b="0" i="0" dirty="0" smtClean="0">
                            <a:effectLst/>
                            <a:highlight>
                              <a:srgbClr val="FFFFFF"/>
                            </a:highlight>
                            <a:latin typeface="Calibri" panose="020F0502020204030204" pitchFamily="34" charset="0"/>
                            <a:cs typeface="Calibri" panose="020F0502020204030204" pitchFamily="34" charset="0"/>
                          </a:rPr>
                          <m:t>·</m:t>
                        </m:r>
                      </m:e>
                    </m:d>
                    <m:r>
                      <a:rPr lang="en-US" sz="2200" b="0" i="1" dirty="0" smtClean="0">
                        <a:effectLst/>
                        <a:highlight>
                          <a:srgbClr val="FFFFFF"/>
                        </a:highlight>
                        <a:latin typeface="Cambria Math" panose="02040503050406030204" pitchFamily="18" charset="0"/>
                        <a:cs typeface="Calibri" panose="020F0502020204030204" pitchFamily="34" charset="0"/>
                      </a:rPr>
                      <m:t> </m:t>
                    </m:r>
                  </m:oMath>
                </a14:m>
                <a:r>
                  <a:rPr lang="en-US" sz="2200" dirty="0"/>
                  <a:t> </a:t>
                </a:r>
                <a14:m>
                  <m:oMath xmlns:m="http://schemas.openxmlformats.org/officeDocument/2006/math">
                    <m:sSup>
                      <m:sSupPr>
                        <m:ctrlPr>
                          <a:rPr lang="en-US" sz="2200" b="0" i="1" smtClean="0">
                            <a:latin typeface="Cambria Math" panose="02040503050406030204" pitchFamily="18" charset="0"/>
                            <a:ea typeface="Cambria Math" panose="02040503050406030204" pitchFamily="18" charset="0"/>
                          </a:rPr>
                        </m:ctrlPr>
                      </m:sSupPr>
                      <m:e>
                        <m:r>
                          <a:rPr lang="en-US" sz="2200" b="0" i="1" smtClean="0">
                            <a:latin typeface="Cambria Math" panose="02040503050406030204" pitchFamily="18" charset="0"/>
                            <a:ea typeface="Cambria Math" panose="02040503050406030204" pitchFamily="18" charset="0"/>
                          </a:rPr>
                          <m:t>2</m:t>
                        </m:r>
                      </m:e>
                      <m:sup>
                        <m:r>
                          <a:rPr lang="en-US" sz="2200" b="0" i="1" smtClean="0">
                            <a:latin typeface="Cambria Math" panose="02040503050406030204" pitchFamily="18" charset="0"/>
                            <a:ea typeface="Cambria Math" panose="02040503050406030204" pitchFamily="18" charset="0"/>
                          </a:rPr>
                          <m:t>𝑛</m:t>
                        </m:r>
                        <m:r>
                          <a:rPr lang="en-US" sz="2200" b="0" i="1" smtClean="0">
                            <a:latin typeface="Cambria Math" panose="02040503050406030204" pitchFamily="18" charset="0"/>
                            <a:ea typeface="Cambria Math" panose="02040503050406030204" pitchFamily="18" charset="0"/>
                          </a:rPr>
                          <m:t>/2</m:t>
                        </m:r>
                      </m:sup>
                    </m:sSup>
                  </m:oMath>
                </a14:m>
                <a:r>
                  <a:rPr lang="en-US" sz="2200" dirty="0"/>
                  <a:t> times and find a collision, i.e. </a:t>
                </a:r>
                <a14:m>
                  <m:oMath xmlns:m="http://schemas.openxmlformats.org/officeDocument/2006/math">
                    <m:r>
                      <a:rPr lang="en-US" sz="2200" b="0" i="1" smtClean="0">
                        <a:latin typeface="Cambria Math" panose="02040503050406030204" pitchFamily="18" charset="0"/>
                      </a:rPr>
                      <m:t>𝑓</m:t>
                    </m:r>
                    <m:d>
                      <m:dPr>
                        <m:ctrlPr>
                          <a:rPr lang="en-US" sz="2200" b="0" i="1" smtClean="0">
                            <a:latin typeface="Cambria Math" panose="02040503050406030204" pitchFamily="18" charset="0"/>
                          </a:rPr>
                        </m:ctrlPr>
                      </m:dPr>
                      <m:e>
                        <m:r>
                          <a:rPr lang="en-US" sz="2200" b="0" i="1" smtClean="0">
                            <a:latin typeface="Cambria Math" panose="02040503050406030204" pitchFamily="18" charset="0"/>
                          </a:rPr>
                          <m:t>𝑥</m:t>
                        </m:r>
                      </m:e>
                    </m:d>
                    <m:r>
                      <a:rPr lang="en-US" sz="2200" b="0" i="1" smtClean="0">
                        <a:latin typeface="Cambria Math" panose="02040503050406030204" pitchFamily="18" charset="0"/>
                      </a:rPr>
                      <m:t>=</m:t>
                    </m:r>
                    <m:r>
                      <a:rPr lang="en-US" sz="2200" b="0" i="1" smtClean="0">
                        <a:latin typeface="Cambria Math" panose="02040503050406030204" pitchFamily="18" charset="0"/>
                      </a:rPr>
                      <m:t>𝑓</m:t>
                    </m:r>
                    <m:r>
                      <a:rPr lang="en-US" sz="2200" b="0" i="1" smtClean="0">
                        <a:latin typeface="Cambria Math" panose="02040503050406030204" pitchFamily="18" charset="0"/>
                      </a:rPr>
                      <m:t>(</m:t>
                    </m:r>
                    <m:sSup>
                      <m:sSupPr>
                        <m:ctrlPr>
                          <a:rPr lang="en-US" sz="2200" b="0" i="1" smtClean="0">
                            <a:latin typeface="Cambria Math" panose="02040503050406030204" pitchFamily="18" charset="0"/>
                          </a:rPr>
                        </m:ctrlPr>
                      </m:sSupPr>
                      <m:e>
                        <m:r>
                          <a:rPr lang="en-US" sz="2200" b="0" i="1" smtClean="0">
                            <a:latin typeface="Cambria Math" panose="02040503050406030204" pitchFamily="18" charset="0"/>
                          </a:rPr>
                          <m:t>𝑥</m:t>
                        </m:r>
                      </m:e>
                      <m:sup>
                        <m:r>
                          <a:rPr lang="en-US" sz="2200" b="0" i="1" smtClean="0">
                            <a:latin typeface="Cambria Math" panose="02040503050406030204" pitchFamily="18" charset="0"/>
                          </a:rPr>
                          <m:t>′</m:t>
                        </m:r>
                      </m:sup>
                    </m:sSup>
                    <m:r>
                      <a:rPr lang="en-US" sz="2200" b="0" i="1" smtClean="0">
                        <a:latin typeface="Cambria Math" panose="02040503050406030204" pitchFamily="18" charset="0"/>
                      </a:rPr>
                      <m:t>)</m:t>
                    </m:r>
                  </m:oMath>
                </a14:m>
                <a:endParaRPr lang="en-US" sz="2200" dirty="0"/>
              </a:p>
              <a:p>
                <a:pPr marL="914400" lvl="1" indent="-457200">
                  <a:lnSpc>
                    <a:spcPct val="120000"/>
                  </a:lnSpc>
                  <a:buFont typeface="+mj-lt"/>
                  <a:buAutoNum type="arabicPeriod"/>
                </a:pPr>
                <a:r>
                  <a:rPr lang="en-US" sz="2200" dirty="0"/>
                  <a:t>Compute </a:t>
                </a:r>
                <a14:m>
                  <m:oMath xmlns:m="http://schemas.openxmlformats.org/officeDocument/2006/math">
                    <m:acc>
                      <m:accPr>
                        <m:chr m:val="̃"/>
                        <m:ctrlPr>
                          <a:rPr lang="en-US" sz="2200" b="0" i="1" smtClean="0">
                            <a:latin typeface="Cambria Math" panose="02040503050406030204" pitchFamily="18" charset="0"/>
                          </a:rPr>
                        </m:ctrlPr>
                      </m:accPr>
                      <m:e>
                        <m:r>
                          <a:rPr lang="en-US" sz="2200" b="0" i="1" smtClean="0">
                            <a:latin typeface="Cambria Math" panose="02040503050406030204" pitchFamily="18" charset="0"/>
                          </a:rPr>
                          <m:t>𝑘</m:t>
                        </m:r>
                      </m:e>
                    </m:acc>
                    <m:r>
                      <a:rPr lang="en-US" sz="2200" b="0" i="1" smtClean="0">
                        <a:latin typeface="Cambria Math" panose="02040503050406030204" pitchFamily="18" charset="0"/>
                      </a:rPr>
                      <m:t>=</m:t>
                    </m:r>
                    <m:r>
                      <a:rPr lang="en-US" sz="2200" b="0" i="1" smtClean="0">
                        <a:latin typeface="Cambria Math" panose="02040503050406030204" pitchFamily="18" charset="0"/>
                      </a:rPr>
                      <m:t>𝑥</m:t>
                    </m:r>
                    <m:r>
                      <m:rPr>
                        <m:nor/>
                      </m:rPr>
                      <a:rPr lang="en-US" sz="2200" i="0" smtClean="0">
                        <a:latin typeface="Cambria Math" panose="02040503050406030204" pitchFamily="18" charset="0"/>
                        <a:ea typeface="Cambria Math" panose="02040503050406030204" pitchFamily="18" charset="0"/>
                      </a:rPr>
                      <m:t>⊕</m:t>
                    </m:r>
                    <m:sSup>
                      <m:sSupPr>
                        <m:ctrlPr>
                          <a:rPr lang="en-US" sz="2200" b="0" i="1" smtClean="0">
                            <a:latin typeface="Cambria Math" panose="02040503050406030204" pitchFamily="18" charset="0"/>
                          </a:rPr>
                        </m:ctrlPr>
                      </m:sSupPr>
                      <m:e>
                        <m:r>
                          <a:rPr lang="en-US" sz="2200" b="0" i="1" smtClean="0">
                            <a:latin typeface="Cambria Math" panose="02040503050406030204" pitchFamily="18" charset="0"/>
                          </a:rPr>
                          <m:t>𝑥</m:t>
                        </m:r>
                      </m:e>
                      <m:sup>
                        <m:r>
                          <a:rPr lang="en-US" sz="2200" b="0" i="1" smtClean="0">
                            <a:latin typeface="Cambria Math" panose="02040503050406030204" pitchFamily="18" charset="0"/>
                          </a:rPr>
                          <m:t>′</m:t>
                        </m:r>
                      </m:sup>
                    </m:sSup>
                    <m:r>
                      <a:rPr lang="en-US" sz="2200" b="0" i="0" smtClean="0">
                        <a:latin typeface="Cambria Math" panose="02040503050406030204" pitchFamily="18" charset="0"/>
                      </a:rPr>
                      <m:t>.</m:t>
                    </m:r>
                  </m:oMath>
                </a14:m>
                <a:endParaRPr lang="en-US" sz="2200" dirty="0"/>
              </a:p>
              <a:p>
                <a:pPr marL="914400" lvl="1" indent="-457200">
                  <a:lnSpc>
                    <a:spcPct val="120000"/>
                  </a:lnSpc>
                  <a:buFont typeface="+mj-lt"/>
                  <a:buAutoNum type="arabicPeriod"/>
                </a:pPr>
                <a:r>
                  <a:rPr lang="en-US" sz="2200" dirty="0"/>
                  <a:t>Randomly select </a:t>
                </a:r>
                <a14:m>
                  <m:oMath xmlns:m="http://schemas.openxmlformats.org/officeDocument/2006/math">
                    <m:sSup>
                      <m:sSupPr>
                        <m:ctrlPr>
                          <a:rPr lang="en-US" sz="2200" b="0" i="1" smtClean="0">
                            <a:latin typeface="Cambria Math" panose="02040503050406030204" pitchFamily="18" charset="0"/>
                          </a:rPr>
                        </m:ctrlPr>
                      </m:sSupPr>
                      <m:e>
                        <m:r>
                          <a:rPr lang="en-US" sz="2200" b="0" i="1" smtClean="0">
                            <a:latin typeface="Cambria Math" panose="02040503050406030204" pitchFamily="18" charset="0"/>
                          </a:rPr>
                          <m:t>𝑥</m:t>
                        </m:r>
                      </m:e>
                      <m:sup>
                        <m:r>
                          <a:rPr lang="en-US" sz="2200" b="0" i="1" smtClean="0">
                            <a:latin typeface="Cambria Math" panose="02040503050406030204" pitchFamily="18" charset="0"/>
                          </a:rPr>
                          <m:t>∗</m:t>
                        </m:r>
                      </m:sup>
                    </m:sSup>
                    <m:r>
                      <a:rPr lang="en-US" sz="2200" b="0" i="1" smtClean="0">
                        <a:latin typeface="Cambria Math" panose="02040503050406030204" pitchFamily="18" charset="0"/>
                      </a:rPr>
                      <m:t>∈</m:t>
                    </m:r>
                    <m:sSup>
                      <m:sSupPr>
                        <m:ctrlPr>
                          <a:rPr lang="en-US" sz="2200" b="0" i="1" smtClean="0">
                            <a:latin typeface="Cambria Math" panose="02040503050406030204" pitchFamily="18" charset="0"/>
                            <a:ea typeface="Cambria Math" panose="02040503050406030204" pitchFamily="18" charset="0"/>
                          </a:rPr>
                        </m:ctrlPr>
                      </m:sSupPr>
                      <m:e>
                        <m:d>
                          <m:dPr>
                            <m:begChr m:val="{"/>
                            <m:endChr m:val="}"/>
                            <m:ctrlPr>
                              <a:rPr lang="en-US" sz="2200" b="0" i="1" smtClean="0">
                                <a:latin typeface="Cambria Math" panose="02040503050406030204" pitchFamily="18" charset="0"/>
                                <a:ea typeface="Cambria Math" panose="02040503050406030204" pitchFamily="18" charset="0"/>
                              </a:rPr>
                            </m:ctrlPr>
                          </m:dPr>
                          <m:e>
                            <m:r>
                              <a:rPr lang="en-US" sz="2200" b="0" i="1" smtClean="0">
                                <a:latin typeface="Cambria Math" panose="02040503050406030204" pitchFamily="18" charset="0"/>
                                <a:ea typeface="Cambria Math" panose="02040503050406030204" pitchFamily="18" charset="0"/>
                              </a:rPr>
                              <m:t>0,1</m:t>
                            </m:r>
                          </m:e>
                        </m:d>
                      </m:e>
                      <m:sup>
                        <m:r>
                          <a:rPr lang="en-US" sz="2200" b="0" i="1" smtClean="0">
                            <a:latin typeface="Cambria Math" panose="02040503050406030204" pitchFamily="18" charset="0"/>
                            <a:ea typeface="Cambria Math" panose="02040503050406030204" pitchFamily="18" charset="0"/>
                          </a:rPr>
                          <m:t>𝑛</m:t>
                        </m:r>
                      </m:sup>
                    </m:sSup>
                    <m:r>
                      <a:rPr lang="en-US" sz="2200" b="0" i="1" smtClean="0">
                        <a:latin typeface="Cambria Math" panose="02040503050406030204" pitchFamily="18" charset="0"/>
                        <a:ea typeface="Cambria Math" panose="02040503050406030204" pitchFamily="18" charset="0"/>
                      </a:rPr>
                      <m:t> </m:t>
                    </m:r>
                    <m:r>
                      <a:rPr lang="en-US" sz="2200" b="0" i="0" smtClean="0">
                        <a:latin typeface="Cambria Math" panose="02040503050406030204" pitchFamily="18" charset="0"/>
                        <a:ea typeface="Cambria Math" panose="02040503050406030204" pitchFamily="18" charset="0"/>
                      </a:rPr>
                      <m:t>.</m:t>
                    </m:r>
                  </m:oMath>
                </a14:m>
                <a:r>
                  <a:rPr lang="en-US" sz="2200" dirty="0"/>
                  <a:t> Compute </a:t>
                </a:r>
                <a14:m>
                  <m:oMath xmlns:m="http://schemas.openxmlformats.org/officeDocument/2006/math">
                    <m:r>
                      <a:rPr lang="en-US" sz="2200" b="0" i="1" smtClean="0">
                        <a:latin typeface="Cambria Math" panose="02040503050406030204" pitchFamily="18" charset="0"/>
                      </a:rPr>
                      <m:t>𝑅</m:t>
                    </m:r>
                    <m:r>
                      <a:rPr lang="en-US" sz="2200" b="0" i="1" smtClean="0">
                        <a:latin typeface="Cambria Math" panose="02040503050406030204" pitchFamily="18" charset="0"/>
                      </a:rPr>
                      <m:t>(</m:t>
                    </m:r>
                    <m:sSup>
                      <m:sSupPr>
                        <m:ctrlPr>
                          <a:rPr lang="en-US" sz="2200" b="0" i="1" smtClean="0">
                            <a:latin typeface="Cambria Math" panose="02040503050406030204" pitchFamily="18" charset="0"/>
                          </a:rPr>
                        </m:ctrlPr>
                      </m:sSupPr>
                      <m:e>
                        <m:r>
                          <a:rPr lang="en-US" sz="2200" b="0" i="1" smtClean="0">
                            <a:latin typeface="Cambria Math" panose="02040503050406030204" pitchFamily="18" charset="0"/>
                          </a:rPr>
                          <m:t>𝑥</m:t>
                        </m:r>
                      </m:e>
                      <m:sup>
                        <m:r>
                          <a:rPr lang="en-US" sz="2200" b="0" i="1" smtClean="0">
                            <a:latin typeface="Cambria Math" panose="02040503050406030204" pitchFamily="18" charset="0"/>
                          </a:rPr>
                          <m:t>∗</m:t>
                        </m:r>
                      </m:sup>
                    </m:sSup>
                    <m:r>
                      <m:rPr>
                        <m:nor/>
                      </m:rPr>
                      <a:rPr lang="en-US" sz="2200" i="0" smtClean="0">
                        <a:latin typeface="Cambria Math" panose="02040503050406030204" pitchFamily="18" charset="0"/>
                        <a:ea typeface="Cambria Math" panose="02040503050406030204" pitchFamily="18" charset="0"/>
                      </a:rPr>
                      <m:t>⊕</m:t>
                    </m:r>
                    <m:acc>
                      <m:accPr>
                        <m:chr m:val="̃"/>
                        <m:ctrlPr>
                          <a:rPr lang="en-US" sz="2200" b="0" i="1" smtClean="0">
                            <a:latin typeface="Cambria Math" panose="02040503050406030204" pitchFamily="18" charset="0"/>
                          </a:rPr>
                        </m:ctrlPr>
                      </m:accPr>
                      <m:e>
                        <m:r>
                          <a:rPr lang="en-US" sz="2200" b="0" i="1" smtClean="0">
                            <a:latin typeface="Cambria Math" panose="02040503050406030204" pitchFamily="18" charset="0"/>
                          </a:rPr>
                          <m:t>𝑘</m:t>
                        </m:r>
                      </m:e>
                    </m:acc>
                    <m:r>
                      <a:rPr lang="en-US" sz="2200" b="0" i="1" smtClean="0">
                        <a:latin typeface="Cambria Math" panose="02040503050406030204" pitchFamily="18" charset="0"/>
                      </a:rPr>
                      <m:t>)</m:t>
                    </m:r>
                    <m:r>
                      <m:rPr>
                        <m:nor/>
                      </m:rPr>
                      <a:rPr lang="en-US" sz="2200" i="0" smtClean="0">
                        <a:latin typeface="Cambria Math" panose="02040503050406030204" pitchFamily="18" charset="0"/>
                        <a:ea typeface="Cambria Math" panose="02040503050406030204" pitchFamily="18" charset="0"/>
                      </a:rPr>
                      <m:t>⊕</m:t>
                    </m:r>
                    <m:acc>
                      <m:accPr>
                        <m:chr m:val="̃"/>
                        <m:ctrlPr>
                          <a:rPr lang="en-US" sz="2200" b="0" i="1" smtClean="0">
                            <a:latin typeface="Cambria Math" panose="02040503050406030204" pitchFamily="18" charset="0"/>
                          </a:rPr>
                        </m:ctrlPr>
                      </m:accPr>
                      <m:e>
                        <m:r>
                          <a:rPr lang="en-US" sz="2200" b="0" i="1" smtClean="0">
                            <a:latin typeface="Cambria Math" panose="02040503050406030204" pitchFamily="18" charset="0"/>
                          </a:rPr>
                          <m:t>𝑘</m:t>
                        </m:r>
                      </m:e>
                    </m:acc>
                  </m:oMath>
                </a14:m>
                <a:r>
                  <a:rPr lang="en-US" sz="2200" dirty="0"/>
                  <a:t> and compute </a:t>
                </a:r>
                <a14:m>
                  <m:oMath xmlns:m="http://schemas.openxmlformats.org/officeDocument/2006/math">
                    <m:r>
                      <a:rPr lang="en-US" sz="2200" b="0" i="1" smtClean="0">
                        <a:latin typeface="Cambria Math" panose="02040503050406030204" pitchFamily="18" charset="0"/>
                      </a:rPr>
                      <m:t>𝑃</m:t>
                    </m:r>
                    <m:d>
                      <m:dPr>
                        <m:ctrlPr>
                          <a:rPr lang="en-US" sz="2200" b="0" i="1" smtClean="0">
                            <a:latin typeface="Cambria Math" panose="02040503050406030204" pitchFamily="18" charset="0"/>
                          </a:rPr>
                        </m:ctrlPr>
                      </m:dPr>
                      <m:e>
                        <m:sSup>
                          <m:sSupPr>
                            <m:ctrlPr>
                              <a:rPr lang="en-US" sz="2200" b="0" i="1" smtClean="0">
                                <a:latin typeface="Cambria Math" panose="02040503050406030204" pitchFamily="18" charset="0"/>
                              </a:rPr>
                            </m:ctrlPr>
                          </m:sSupPr>
                          <m:e>
                            <m:r>
                              <a:rPr lang="en-US" sz="2200" b="0" i="1" smtClean="0">
                                <a:latin typeface="Cambria Math" panose="02040503050406030204" pitchFamily="18" charset="0"/>
                              </a:rPr>
                              <m:t>𝑥</m:t>
                            </m:r>
                          </m:e>
                          <m:sup>
                            <m:r>
                              <a:rPr lang="en-US" sz="2200" b="0" i="1" smtClean="0">
                                <a:latin typeface="Cambria Math" panose="02040503050406030204" pitchFamily="18" charset="0"/>
                              </a:rPr>
                              <m:t>∗</m:t>
                            </m:r>
                          </m:sup>
                        </m:sSup>
                      </m:e>
                    </m:d>
                    <m:r>
                      <a:rPr lang="en-US" sz="2200" b="0" i="1" smtClean="0">
                        <a:latin typeface="Cambria Math" panose="02040503050406030204" pitchFamily="18" charset="0"/>
                      </a:rPr>
                      <m:t>.</m:t>
                    </m:r>
                  </m:oMath>
                </a14:m>
                <a:endParaRPr lang="en-US" sz="2200" dirty="0"/>
              </a:p>
              <a:p>
                <a:pPr marL="914400" lvl="1" indent="-457200">
                  <a:lnSpc>
                    <a:spcPct val="120000"/>
                  </a:lnSpc>
                  <a:buFont typeface="+mj-lt"/>
                  <a:buAutoNum type="arabicPeriod"/>
                </a:pPr>
                <a:r>
                  <a:rPr lang="en-US" sz="2200" dirty="0"/>
                  <a:t>If they are equal, output </a:t>
                </a:r>
                <a14:m>
                  <m:oMath xmlns:m="http://schemas.openxmlformats.org/officeDocument/2006/math">
                    <m:sSubSup>
                      <m:sSubSupPr>
                        <m:ctrlPr>
                          <a:rPr lang="en-US" sz="2200" b="0" i="1" smtClean="0">
                            <a:latin typeface="Cambria Math" panose="02040503050406030204" pitchFamily="18" charset="0"/>
                          </a:rPr>
                        </m:ctrlPr>
                      </m:sSubSupPr>
                      <m:e>
                        <m:r>
                          <a:rPr lang="en-US" sz="2200" b="0" i="1" smtClean="0">
                            <a:latin typeface="Cambria Math" panose="02040503050406030204" pitchFamily="18" charset="0"/>
                          </a:rPr>
                          <m:t>𝐿𝑅𝑊</m:t>
                        </m:r>
                      </m:e>
                      <m:sub>
                        <m:r>
                          <a:rPr lang="en-US" sz="2200" b="0" i="1" smtClean="0">
                            <a:latin typeface="Cambria Math" panose="02040503050406030204" pitchFamily="18" charset="0"/>
                          </a:rPr>
                          <m:t>𝑘</m:t>
                        </m:r>
                        <m:r>
                          <a:rPr lang="en-US" sz="2200" b="0" i="1" smtClean="0">
                            <a:latin typeface="Cambria Math" panose="02040503050406030204" pitchFamily="18" charset="0"/>
                          </a:rPr>
                          <m:t>,</m:t>
                        </m:r>
                        <m:sSup>
                          <m:sSupPr>
                            <m:ctrlPr>
                              <a:rPr lang="en-US" sz="2200" b="0" i="1" smtClean="0">
                                <a:latin typeface="Cambria Math" panose="02040503050406030204" pitchFamily="18" charset="0"/>
                              </a:rPr>
                            </m:ctrlPr>
                          </m:sSupPr>
                          <m:e>
                            <m:r>
                              <a:rPr lang="en-US" sz="2200" b="0" i="1" smtClean="0">
                                <a:latin typeface="Cambria Math" panose="02040503050406030204" pitchFamily="18" charset="0"/>
                              </a:rPr>
                              <m:t>𝑘</m:t>
                            </m:r>
                          </m:e>
                          <m:sup>
                            <m:r>
                              <a:rPr lang="en-US" sz="2200" b="0" i="1" smtClean="0">
                                <a:latin typeface="Cambria Math" panose="02040503050406030204" pitchFamily="18" charset="0"/>
                              </a:rPr>
                              <m:t>′</m:t>
                            </m:r>
                          </m:sup>
                        </m:sSup>
                      </m:sub>
                      <m:sup>
                        <m:r>
                          <a:rPr lang="en-US" sz="2200" b="0" i="1" smtClean="0">
                            <a:latin typeface="Cambria Math" panose="02040503050406030204" pitchFamily="18" charset="0"/>
                          </a:rPr>
                          <m:t>𝐸</m:t>
                        </m:r>
                        <m:r>
                          <a:rPr lang="en-US" sz="2200" b="0" i="1" smtClean="0">
                            <a:latin typeface="Cambria Math" panose="02040503050406030204" pitchFamily="18" charset="0"/>
                          </a:rPr>
                          <m:t>,</m:t>
                        </m:r>
                        <m:r>
                          <a:rPr lang="en-US" sz="2200" b="0" i="1" smtClean="0">
                            <a:latin typeface="Cambria Math" panose="02040503050406030204" pitchFamily="18" charset="0"/>
                          </a:rPr>
                          <m:t>ℎ</m:t>
                        </m:r>
                      </m:sup>
                    </m:sSubSup>
                    <m:d>
                      <m:dPr>
                        <m:ctrlPr>
                          <a:rPr lang="en-US" sz="2200" b="0" i="0" dirty="0" smtClean="0">
                            <a:effectLst/>
                            <a:highlight>
                              <a:srgbClr val="FFFFFF"/>
                            </a:highlight>
                            <a:latin typeface="Calibri" panose="020F0502020204030204" pitchFamily="34" charset="0"/>
                            <a:cs typeface="Calibri" panose="020F0502020204030204" pitchFamily="34" charset="0"/>
                          </a:rPr>
                        </m:ctrlPr>
                      </m:dPr>
                      <m:e>
                        <m:r>
                          <m:rPr>
                            <m:nor/>
                          </m:rPr>
                          <a:rPr lang="en-US" sz="2200" b="0" i="0" dirty="0" smtClean="0">
                            <a:effectLst/>
                            <a:highlight>
                              <a:srgbClr val="FFFFFF"/>
                            </a:highlight>
                            <a:latin typeface="Calibri" panose="020F0502020204030204" pitchFamily="34" charset="0"/>
                            <a:cs typeface="Calibri" panose="020F0502020204030204" pitchFamily="34" charset="0"/>
                          </a:rPr>
                          <m:t>·, ·</m:t>
                        </m:r>
                      </m:e>
                    </m:d>
                  </m:oMath>
                </a14:m>
                <a:r>
                  <a:rPr lang="en-US" sz="2200" dirty="0"/>
                  <a:t>, otherwise output </a:t>
                </a:r>
                <a14:m>
                  <m:oMath xmlns:m="http://schemas.openxmlformats.org/officeDocument/2006/math">
                    <m:acc>
                      <m:accPr>
                        <m:chr m:val="̃"/>
                        <m:ctrlPr>
                          <a:rPr lang="el-GR" sz="2200" b="0" i="1" dirty="0" smtClean="0">
                            <a:effectLst/>
                            <a:highlight>
                              <a:srgbClr val="FFFFFF"/>
                            </a:highlight>
                            <a:latin typeface="Cambria Math" panose="02040503050406030204" pitchFamily="18" charset="0"/>
                            <a:ea typeface="Cambria Math" panose="02040503050406030204" pitchFamily="18" charset="0"/>
                          </a:rPr>
                        </m:ctrlPr>
                      </m:accPr>
                      <m:e>
                        <m:r>
                          <m:rPr>
                            <m:sty m:val="p"/>
                          </m:rPr>
                          <a:rPr lang="el-GR" sz="2200" b="0" i="1" dirty="0" smtClean="0">
                            <a:effectLst/>
                            <a:highlight>
                              <a:srgbClr val="FFFFFF"/>
                            </a:highlight>
                            <a:latin typeface="Cambria Math" panose="02040503050406030204" pitchFamily="18" charset="0"/>
                            <a:ea typeface="Cambria Math" panose="02040503050406030204" pitchFamily="18" charset="0"/>
                          </a:rPr>
                          <m:t>Π</m:t>
                        </m:r>
                      </m:e>
                    </m:acc>
                    <m:d>
                      <m:dPr>
                        <m:ctrlPr>
                          <a:rPr lang="en-US" sz="2200" b="0" i="0" dirty="0" smtClean="0">
                            <a:effectLst/>
                            <a:highlight>
                              <a:srgbClr val="FFFFFF"/>
                            </a:highlight>
                            <a:latin typeface="Calibri" panose="020F0502020204030204" pitchFamily="34" charset="0"/>
                            <a:cs typeface="Calibri" panose="020F0502020204030204" pitchFamily="34" charset="0"/>
                          </a:rPr>
                        </m:ctrlPr>
                      </m:dPr>
                      <m:e>
                        <m:r>
                          <m:rPr>
                            <m:nor/>
                          </m:rPr>
                          <a:rPr lang="en-US" sz="2200" b="0" i="0" dirty="0" smtClean="0">
                            <a:effectLst/>
                            <a:highlight>
                              <a:srgbClr val="FFFFFF"/>
                            </a:highlight>
                            <a:latin typeface="Calibri" panose="020F0502020204030204" pitchFamily="34" charset="0"/>
                            <a:cs typeface="Calibri" panose="020F0502020204030204" pitchFamily="34" charset="0"/>
                          </a:rPr>
                          <m:t>·, ·</m:t>
                        </m:r>
                      </m:e>
                    </m:d>
                  </m:oMath>
                </a14:m>
                <a:r>
                  <a:rPr lang="en-US" sz="2200" dirty="0"/>
                  <a:t>.</a:t>
                </a:r>
              </a:p>
            </p:txBody>
          </p:sp>
        </mc:Choice>
        <mc:Fallback xmlns="">
          <p:sp>
            <p:nvSpPr>
              <p:cNvPr id="3" name="Content Placeholder 2">
                <a:extLst>
                  <a:ext uri="{FF2B5EF4-FFF2-40B4-BE49-F238E27FC236}">
                    <a16:creationId xmlns:a16="http://schemas.microsoft.com/office/drawing/2014/main" id="{1CCEA169-7DBC-84D1-1519-4CB1C2674018}"/>
                  </a:ext>
                </a:extLst>
              </p:cNvPr>
              <p:cNvSpPr>
                <a:spLocks noGrp="1" noRot="1" noChangeAspect="1" noMove="1" noResize="1" noEditPoints="1" noAdjustHandles="1" noChangeArrowheads="1" noChangeShapeType="1" noTextEdit="1"/>
              </p:cNvSpPr>
              <p:nvPr>
                <p:ph idx="1"/>
              </p:nvPr>
            </p:nvSpPr>
            <p:spPr>
              <a:xfrm>
                <a:off x="626154" y="1712596"/>
                <a:ext cx="11112062" cy="4604188"/>
              </a:xfrm>
              <a:blipFill>
                <a:blip r:embed="rId3"/>
                <a:stretch>
                  <a:fillRect l="-913"/>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47BAA51C-0C77-C444-A48A-2F8CC6C82F81}"/>
              </a:ext>
            </a:extLst>
          </p:cNvPr>
          <p:cNvSpPr>
            <a:spLocks noGrp="1"/>
          </p:cNvSpPr>
          <p:nvPr>
            <p:ph type="sldNum" sz="quarter" idx="12"/>
          </p:nvPr>
        </p:nvSpPr>
        <p:spPr/>
        <p:txBody>
          <a:bodyPr/>
          <a:lstStyle/>
          <a:p>
            <a:fld id="{29CA9D21-7259-944D-81B9-B1838266EDDF}" type="slidenum">
              <a:rPr lang="en-US" smtClean="0"/>
              <a:t>46</a:t>
            </a:fld>
            <a:endParaRPr lang="en-US"/>
          </a:p>
        </p:txBody>
      </p:sp>
    </p:spTree>
    <p:extLst>
      <p:ext uri="{BB962C8B-B14F-4D97-AF65-F5344CB8AC3E}">
        <p14:creationId xmlns:p14="http://schemas.microsoft.com/office/powerpoint/2010/main" val="33485933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9CE3F742-D286-3970-4105-DC78503AB3D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19201" y="366278"/>
            <a:ext cx="8947483" cy="139388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EB412565-D2F1-4F06-56AE-2DC806C7AB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643" y="2315547"/>
            <a:ext cx="8947483" cy="139338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A9B1D7BA-EF59-88CF-8448-7BDCCE89E0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7857" y="3708931"/>
            <a:ext cx="6772247" cy="3012239"/>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D7512849-A3E2-1C4B-2DD9-C0AB58E3362E}"/>
              </a:ext>
            </a:extLst>
          </p:cNvPr>
          <p:cNvSpPr>
            <a:spLocks noGrp="1"/>
          </p:cNvSpPr>
          <p:nvPr>
            <p:ph type="sldNum" sz="quarter" idx="12"/>
          </p:nvPr>
        </p:nvSpPr>
        <p:spPr/>
        <p:txBody>
          <a:bodyPr/>
          <a:lstStyle/>
          <a:p>
            <a:fld id="{29CA9D21-7259-944D-81B9-B1838266EDDF}" type="slidenum">
              <a:rPr lang="en-US" smtClean="0"/>
              <a:t>47</a:t>
            </a:fld>
            <a:endParaRPr lang="en-US"/>
          </a:p>
        </p:txBody>
      </p:sp>
    </p:spTree>
    <p:extLst>
      <p:ext uri="{BB962C8B-B14F-4D97-AF65-F5344CB8AC3E}">
        <p14:creationId xmlns:p14="http://schemas.microsoft.com/office/powerpoint/2010/main" val="28108864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9D69F-E822-25F5-D1C3-ACDEBD5D43F0}"/>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LRW</a:t>
            </a:r>
            <a:r>
              <a:rPr lang="zh-CN" altLang="en-US" dirty="0">
                <a:latin typeface="Calibri" panose="020F0502020204030204" pitchFamily="34" charset="0"/>
                <a:cs typeface="Calibri" panose="020F0502020204030204" pitchFamily="34" charset="0"/>
              </a:rPr>
              <a:t> </a:t>
            </a:r>
            <a:r>
              <a:rPr lang="en-US" dirty="0"/>
              <a:t>–</a:t>
            </a:r>
            <a:r>
              <a:rPr lang="en-US" dirty="0">
                <a:latin typeface="Calibri" panose="020F0502020204030204" pitchFamily="34" charset="0"/>
                <a:cs typeface="Calibri" panose="020F0502020204030204" pitchFamily="34" charset="0"/>
              </a:rPr>
              <a:t> </a:t>
            </a:r>
            <a:r>
              <a:rPr lang="en-US" dirty="0">
                <a:highlight>
                  <a:srgbClr val="FFFFFF"/>
                </a:highlight>
                <a:latin typeface="Calibri" panose="020F0502020204030204" pitchFamily="34" charset="0"/>
                <a:cs typeface="Calibri" panose="020F0502020204030204" pitchFamily="34" charset="0"/>
              </a:rPr>
              <a:t>Classical</a:t>
            </a:r>
            <a:r>
              <a:rPr lang="en-US" b="0" i="0" dirty="0">
                <a:effectLst/>
                <a:highlight>
                  <a:srgbClr val="FFFFFF"/>
                </a:highlight>
                <a:latin typeface="Calibri" panose="020F0502020204030204" pitchFamily="34" charset="0"/>
                <a:cs typeface="Calibri" panose="020F0502020204030204" pitchFamily="34" charset="0"/>
              </a:rPr>
              <a:t> </a:t>
            </a:r>
            <a:r>
              <a:rPr lang="en-US" dirty="0">
                <a:highlight>
                  <a:srgbClr val="FFFFFF"/>
                </a:highlight>
              </a:rPr>
              <a:t>Key Recovery </a:t>
            </a:r>
            <a:r>
              <a:rPr lang="en-US" dirty="0">
                <a:highlight>
                  <a:srgbClr val="FFFFFF"/>
                </a:highlight>
                <a:latin typeface="Calibri" panose="020F0502020204030204" pitchFamily="34" charset="0"/>
                <a:cs typeface="Calibri" panose="020F0502020204030204" pitchFamily="34" charset="0"/>
              </a:rPr>
              <a:t>A</a:t>
            </a:r>
            <a:r>
              <a:rPr lang="en-US" b="0" i="0" dirty="0">
                <a:effectLst/>
                <a:highlight>
                  <a:srgbClr val="FFFFFF"/>
                </a:highlight>
                <a:latin typeface="Calibri" panose="020F0502020204030204" pitchFamily="34" charset="0"/>
                <a:cs typeface="Calibri" panose="020F0502020204030204" pitchFamily="34" charset="0"/>
              </a:rPr>
              <a:t>ttacks</a:t>
            </a:r>
            <a:endParaRPr lang="en-US"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2E96656-661F-0D7C-08A6-BA724352B77D}"/>
                  </a:ext>
                </a:extLst>
              </p:cNvPr>
              <p:cNvSpPr>
                <a:spLocks noGrp="1"/>
              </p:cNvSpPr>
              <p:nvPr>
                <p:ph idx="1"/>
              </p:nvPr>
            </p:nvSpPr>
            <p:spPr>
              <a:xfrm>
                <a:off x="838200" y="1690688"/>
                <a:ext cx="10515600" cy="4496785"/>
              </a:xfrm>
            </p:spPr>
            <p:txBody>
              <a:bodyPr>
                <a:normAutofit/>
              </a:bodyPr>
              <a:lstStyle/>
              <a:p>
                <a:pPr>
                  <a:lnSpc>
                    <a:spcPct val="100000"/>
                  </a:lnSpc>
                </a:pPr>
                <a:r>
                  <a:rPr lang="en-US" dirty="0"/>
                  <a:t>Classical Key Recovery Attack</a:t>
                </a:r>
              </a:p>
              <a:p>
                <a:pPr marL="914400" lvl="1" indent="-457200">
                  <a:lnSpc>
                    <a:spcPct val="100000"/>
                  </a:lnSpc>
                  <a:buFont typeface="+mj-lt"/>
                  <a:buAutoNum type="arabicPeriod"/>
                </a:pPr>
                <a:r>
                  <a:rPr lang="en-US" dirty="0"/>
                  <a:t>Randomly choose </a:t>
                </a:r>
                <a14:m>
                  <m:oMath xmlns:m="http://schemas.openxmlformats.org/officeDocument/2006/math">
                    <m:r>
                      <a:rPr lang="en-US" i="1">
                        <a:latin typeface="Cambria Math" panose="02040503050406030204" pitchFamily="18" charset="0"/>
                      </a:rPr>
                      <m:t>𝑡</m:t>
                    </m:r>
                    <m:r>
                      <a:rPr lang="en-US" i="1">
                        <a:latin typeface="Cambria Math" panose="02040503050406030204" pitchFamily="18" charset="0"/>
                        <a:ea typeface="Cambria Math" panose="02040503050406030204" pitchFamily="18" charset="0"/>
                      </a:rPr>
                      <m:t>∈</m:t>
                    </m:r>
                    <m:sSup>
                      <m:sSupPr>
                        <m:ctrlPr>
                          <a:rPr lang="en-US" i="1">
                            <a:latin typeface="Cambria Math" panose="02040503050406030204" pitchFamily="18" charset="0"/>
                            <a:ea typeface="Cambria Math" panose="02040503050406030204" pitchFamily="18" charset="0"/>
                          </a:rPr>
                        </m:ctrlPr>
                      </m:sSupPr>
                      <m:e>
                        <m:d>
                          <m:dPr>
                            <m:begChr m:val="{"/>
                            <m:endChr m:val="}"/>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0,1</m:t>
                            </m:r>
                          </m:e>
                        </m:d>
                      </m:e>
                      <m:sup>
                        <m:r>
                          <a:rPr lang="en-US" i="1">
                            <a:latin typeface="Cambria Math" panose="02040503050406030204" pitchFamily="18" charset="0"/>
                            <a:ea typeface="Cambria Math" panose="02040503050406030204" pitchFamily="18" charset="0"/>
                          </a:rPr>
                          <m:t>𝑛</m:t>
                        </m:r>
                      </m:sup>
                    </m:sSup>
                    <m:r>
                      <a:rPr lang="en-US">
                        <a:latin typeface="Cambria Math" panose="02040503050406030204" pitchFamily="18" charset="0"/>
                        <a:ea typeface="Cambria Math" panose="02040503050406030204" pitchFamily="18" charset="0"/>
                      </a:rPr>
                      <m:t>.</m:t>
                    </m:r>
                  </m:oMath>
                </a14:m>
                <a:r>
                  <a:rPr lang="en-US" dirty="0"/>
                  <a:t>   </a:t>
                </a:r>
              </a:p>
              <a:p>
                <a:pPr marL="914400" lvl="1" indent="-457200">
                  <a:lnSpc>
                    <a:spcPct val="100000"/>
                  </a:lnSpc>
                  <a:buFont typeface="+mj-lt"/>
                  <a:buAutoNum type="arabicPeriod"/>
                </a:pPr>
                <a:r>
                  <a:rPr lang="en-US" dirty="0"/>
                  <a:t>Get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m:t>
                    </m:r>
                  </m:oMath>
                </a14:m>
                <a:r>
                  <a:rPr lang="en-US" dirty="0"/>
                  <a:t> using the above classical distinguishing attack (for appropriate hash function constructions)</a:t>
                </a:r>
              </a:p>
              <a:p>
                <a:pPr marL="914400" lvl="1" indent="-457200">
                  <a:lnSpc>
                    <a:spcPct val="100000"/>
                  </a:lnSpc>
                  <a:buFont typeface="+mj-lt"/>
                  <a:buAutoNum type="arabicPeriod"/>
                </a:pPr>
                <a:r>
                  <a:rPr lang="en-US" dirty="0"/>
                  <a:t>Construct an oracle</a:t>
                </a:r>
              </a:p>
              <a:p>
                <a:pPr marL="457200" lvl="1" indent="0">
                  <a:lnSpc>
                    <a:spcPct val="100000"/>
                  </a:lnSpc>
                  <a:buNone/>
                </a:pPr>
                <a:r>
                  <a:rPr lang="en-US" b="0"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𝑘</m:t>
                        </m:r>
                      </m:sub>
                    </m:sSub>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𝐿𝑅𝑊</m:t>
                        </m:r>
                      </m:e>
                      <m:sub>
                        <m:r>
                          <a:rPr lang="en-US" i="1">
                            <a:latin typeface="Cambria Math" panose="02040503050406030204" pitchFamily="18" charset="0"/>
                          </a:rPr>
                          <m:t>𝑘</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𝑘</m:t>
                            </m:r>
                          </m:e>
                          <m:sup>
                            <m:r>
                              <a:rPr lang="en-US" i="1">
                                <a:latin typeface="Cambria Math" panose="02040503050406030204" pitchFamily="18" charset="0"/>
                              </a:rPr>
                              <m:t>′</m:t>
                            </m:r>
                          </m:sup>
                        </m:sSup>
                      </m:sub>
                      <m:sup>
                        <m:r>
                          <a:rPr lang="en-US" i="1">
                            <a:latin typeface="Cambria Math" panose="02040503050406030204" pitchFamily="18" charset="0"/>
                          </a:rPr>
                          <m:t>𝐸</m:t>
                        </m:r>
                        <m:r>
                          <a:rPr lang="en-US" i="1">
                            <a:latin typeface="Cambria Math" panose="02040503050406030204" pitchFamily="18" charset="0"/>
                          </a:rPr>
                          <m:t>,</m:t>
                        </m:r>
                        <m:r>
                          <a:rPr lang="en-US" i="1">
                            <a:latin typeface="Cambria Math" panose="02040503050406030204" pitchFamily="18" charset="0"/>
                          </a:rPr>
                          <m:t>ℎ</m:t>
                        </m:r>
                      </m:sup>
                    </m:sSubSup>
                    <m:d>
                      <m:dPr>
                        <m:ctrlPr>
                          <a:rPr lang="en-US" b="0" i="1" smtClean="0">
                            <a:latin typeface="Cambria Math" panose="02040503050406030204" pitchFamily="18" charset="0"/>
                          </a:rPr>
                        </m:ctrlPr>
                      </m:dPr>
                      <m:e>
                        <m:r>
                          <a:rPr lang="en-US" b="0" i="1" smtClean="0">
                            <a:latin typeface="Cambria Math" panose="02040503050406030204" pitchFamily="18" charset="0"/>
                          </a:rPr>
                          <m:t>𝑥</m:t>
                        </m:r>
                        <m:r>
                          <m:rPr>
                            <m:nor/>
                          </m:rPr>
                          <a:rPr lang="en-US" b="0" i="0" dirty="0" smtClean="0">
                            <a:effectLst/>
                            <a:highlight>
                              <a:srgbClr val="FFFFFF"/>
                            </a:highlight>
                            <a:latin typeface="Arial" panose="020B0604020202020204" pitchFamily="34" charset="0"/>
                          </a:rPr>
                          <m:t>⊕</m:t>
                        </m:r>
                        <m:sSub>
                          <m:sSubPr>
                            <m:ctrlPr>
                              <a:rPr lang="en-US" b="0" i="1" smtClean="0">
                                <a:highlight>
                                  <a:srgbClr val="FFFFFF"/>
                                </a:highlight>
                                <a:latin typeface="Cambria Math" panose="02040503050406030204" pitchFamily="18" charset="0"/>
                              </a:rPr>
                            </m:ctrlPr>
                          </m:sSubPr>
                          <m:e>
                            <m:r>
                              <a:rPr lang="en-US" b="0" i="1" smtClean="0">
                                <a:highlight>
                                  <a:srgbClr val="FFFFFF"/>
                                </a:highlight>
                                <a:latin typeface="Cambria Math" panose="02040503050406030204" pitchFamily="18" charset="0"/>
                              </a:rPr>
                              <m:t>ℎ</m:t>
                            </m:r>
                          </m:e>
                          <m:sub>
                            <m:r>
                              <a:rPr lang="en-US" b="0" i="1" smtClean="0">
                                <a:highlight>
                                  <a:srgbClr val="FFFFFF"/>
                                </a:highlight>
                                <a:latin typeface="Cambria Math" panose="02040503050406030204" pitchFamily="18" charset="0"/>
                              </a:rPr>
                              <m:t>𝑘</m:t>
                            </m:r>
                            <m:r>
                              <a:rPr lang="en-US" b="0" i="1" smtClean="0">
                                <a:highlight>
                                  <a:srgbClr val="FFFFFF"/>
                                </a:highlight>
                                <a:latin typeface="Cambria Math" panose="02040503050406030204" pitchFamily="18" charset="0"/>
                              </a:rPr>
                              <m:t>′</m:t>
                            </m:r>
                          </m:sub>
                        </m:sSub>
                        <m:r>
                          <a:rPr lang="en-US" b="0" i="1" smtClean="0">
                            <a:highlight>
                              <a:srgbClr val="FFFFFF"/>
                            </a:highlight>
                            <a:latin typeface="Cambria Math" panose="02040503050406030204" pitchFamily="18" charset="0"/>
                          </a:rPr>
                          <m:t>(</m:t>
                        </m:r>
                        <m:r>
                          <a:rPr lang="en-US" b="0" i="1" smtClean="0">
                            <a:highlight>
                              <a:srgbClr val="FFFFFF"/>
                            </a:highlight>
                            <a:latin typeface="Cambria Math" panose="02040503050406030204" pitchFamily="18" charset="0"/>
                          </a:rPr>
                          <m:t>𝑡</m:t>
                        </m:r>
                        <m:r>
                          <m:rPr>
                            <m:nor/>
                          </m:rPr>
                          <a:rPr lang="en-US" b="0" i="0" smtClean="0">
                            <a:highlight>
                              <a:srgbClr val="FFFFFF"/>
                            </a:highlight>
                            <a:latin typeface="Cambria Math" panose="02040503050406030204" pitchFamily="18" charset="0"/>
                          </a:rPr>
                          <m:t>)</m:t>
                        </m:r>
                        <m:r>
                          <m:rPr>
                            <m:nor/>
                          </m:rPr>
                          <a:rPr lang="en-US" i="0" dirty="0">
                            <a:highlight>
                              <a:srgbClr val="FFFFFF"/>
                            </a:highlight>
                            <a:latin typeface="Calibri" panose="020F0502020204030204" pitchFamily="34" charset="0"/>
                            <a:cs typeface="Calibri" panose="020F0502020204030204" pitchFamily="34" charset="0"/>
                          </a:rPr>
                          <m:t>, </m:t>
                        </m:r>
                        <m:r>
                          <a:rPr lang="en-US" b="0" i="1" dirty="0" smtClean="0">
                            <a:highlight>
                              <a:srgbClr val="FFFFFF"/>
                            </a:highlight>
                            <a:latin typeface="Cambria Math" panose="02040503050406030204" pitchFamily="18" charset="0"/>
                            <a:cs typeface="Calibri" panose="020F0502020204030204" pitchFamily="34" charset="0"/>
                          </a:rPr>
                          <m:t>𝑡</m:t>
                        </m:r>
                      </m:e>
                    </m:d>
                  </m:oMath>
                </a14:m>
                <a:r>
                  <a:rPr lang="en-US" b="0" dirty="0">
                    <a:effectLst/>
                    <a:highlight>
                      <a:srgbClr val="FFFFFF"/>
                    </a:highlight>
                  </a:rPr>
                  <a:t> </a:t>
                </a:r>
                <a14:m>
                  <m:oMath xmlns:m="http://schemas.openxmlformats.org/officeDocument/2006/math">
                    <m:r>
                      <m:rPr>
                        <m:nor/>
                      </m:rPr>
                      <a:rPr lang="en-US" b="0" i="0" dirty="0" smtClean="0">
                        <a:effectLst/>
                        <a:highlight>
                          <a:srgbClr val="FFFFFF"/>
                        </a:highlight>
                        <a:latin typeface="Arial" panose="020B0604020202020204" pitchFamily="34" charset="0"/>
                      </a:rPr>
                      <m:t>⊕</m:t>
                    </m:r>
                    <m:sSub>
                      <m:sSubPr>
                        <m:ctrlPr>
                          <a:rPr lang="en-US" b="0" i="1" smtClean="0">
                            <a:highlight>
                              <a:srgbClr val="FFFFFF"/>
                            </a:highlight>
                            <a:latin typeface="Cambria Math" panose="02040503050406030204" pitchFamily="18" charset="0"/>
                          </a:rPr>
                        </m:ctrlPr>
                      </m:sSubPr>
                      <m:e>
                        <m:r>
                          <a:rPr lang="en-US" b="0" i="1" smtClean="0">
                            <a:highlight>
                              <a:srgbClr val="FFFFFF"/>
                            </a:highlight>
                            <a:latin typeface="Cambria Math" panose="02040503050406030204" pitchFamily="18" charset="0"/>
                          </a:rPr>
                          <m:t>ℎ</m:t>
                        </m:r>
                      </m:e>
                      <m:sub>
                        <m:r>
                          <a:rPr lang="en-US" b="0" i="1" smtClean="0">
                            <a:highlight>
                              <a:srgbClr val="FFFFFF"/>
                            </a:highlight>
                            <a:latin typeface="Cambria Math" panose="02040503050406030204" pitchFamily="18" charset="0"/>
                          </a:rPr>
                          <m:t>𝑘</m:t>
                        </m:r>
                        <m:r>
                          <a:rPr lang="en-US" b="0" i="1" smtClean="0">
                            <a:highlight>
                              <a:srgbClr val="FFFFFF"/>
                            </a:highlight>
                            <a:latin typeface="Cambria Math" panose="02040503050406030204" pitchFamily="18" charset="0"/>
                          </a:rPr>
                          <m:t>′</m:t>
                        </m:r>
                      </m:sub>
                    </m:sSub>
                    <m:r>
                      <a:rPr lang="en-US" b="0" i="1" smtClean="0">
                        <a:highlight>
                          <a:srgbClr val="FFFFFF"/>
                        </a:highlight>
                        <a:latin typeface="Cambria Math" panose="02040503050406030204" pitchFamily="18" charset="0"/>
                      </a:rPr>
                      <m:t>(</m:t>
                    </m:r>
                    <m:r>
                      <m:rPr>
                        <m:nor/>
                      </m:rPr>
                      <a:rPr lang="en-US" b="0" i="0" smtClean="0">
                        <a:highlight>
                          <a:srgbClr val="FFFFFF"/>
                        </a:highlight>
                        <a:latin typeface="Cambria Math" panose="02040503050406030204" pitchFamily="18" charset="0"/>
                      </a:rPr>
                      <m:t>t)</m:t>
                    </m:r>
                  </m:oMath>
                </a14:m>
                <a:endParaRPr lang="en-US" dirty="0"/>
              </a:p>
              <a:p>
                <a:pPr marL="457200" lvl="1" indent="0">
                  <a:lnSpc>
                    <a:spcPct val="100000"/>
                  </a:lnSpc>
                  <a:buNone/>
                </a:pPr>
                <a:r>
                  <a:rPr lang="en-US" dirty="0"/>
                  <a:t>	Apply a complete key search on </a:t>
                </a:r>
                <a14:m>
                  <m:oMath xmlns:m="http://schemas.openxmlformats.org/officeDocument/2006/math">
                    <m:r>
                      <a:rPr lang="en-US" b="0" i="1" smtClean="0">
                        <a:latin typeface="Cambria Math" panose="02040503050406030204" pitchFamily="18" charset="0"/>
                      </a:rPr>
                      <m:t>𝑘</m:t>
                    </m:r>
                  </m:oMath>
                </a14:m>
                <a:r>
                  <a:rPr lang="en-US" dirty="0"/>
                  <a:t>.</a:t>
                </a:r>
              </a:p>
            </p:txBody>
          </p:sp>
        </mc:Choice>
        <mc:Fallback xmlns="">
          <p:sp>
            <p:nvSpPr>
              <p:cNvPr id="3" name="Content Placeholder 2">
                <a:extLst>
                  <a:ext uri="{FF2B5EF4-FFF2-40B4-BE49-F238E27FC236}">
                    <a16:creationId xmlns:a16="http://schemas.microsoft.com/office/drawing/2014/main" id="{E2E96656-661F-0D7C-08A6-BA724352B77D}"/>
                  </a:ext>
                </a:extLst>
              </p:cNvPr>
              <p:cNvSpPr>
                <a:spLocks noGrp="1" noRot="1" noChangeAspect="1" noMove="1" noResize="1" noEditPoints="1" noAdjustHandles="1" noChangeArrowheads="1" noChangeShapeType="1" noTextEdit="1"/>
              </p:cNvSpPr>
              <p:nvPr>
                <p:ph idx="1"/>
              </p:nvPr>
            </p:nvSpPr>
            <p:spPr>
              <a:xfrm>
                <a:off x="838200" y="1690688"/>
                <a:ext cx="10515600" cy="4496785"/>
              </a:xfrm>
              <a:blipFill>
                <a:blip r:embed="rId2"/>
                <a:stretch>
                  <a:fillRect l="-1086" t="-11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D0FEB2A-C447-F9A1-7F34-104FDFFF801D}"/>
                  </a:ext>
                </a:extLst>
              </p:cNvPr>
              <p:cNvSpPr txBox="1"/>
              <p:nvPr/>
            </p:nvSpPr>
            <p:spPr>
              <a:xfrm>
                <a:off x="2579604" y="5167312"/>
                <a:ext cx="6285014" cy="445091"/>
              </a:xfrm>
              <a:prstGeom prst="rect">
                <a:avLst/>
              </a:prstGeom>
              <a:solidFill>
                <a:schemeClr val="tx2">
                  <a:lumMod val="10000"/>
                  <a:lumOff val="90000"/>
                </a:schemeClr>
              </a:solidFill>
            </p:spPr>
            <p:txBody>
              <a:bodyPr wrap="square">
                <a:spAutoFit/>
              </a:bodyPr>
              <a:lstStyle/>
              <a:p>
                <a:pPr lvl="1"/>
                <a14:m>
                  <m:oMath xmlns:m="http://schemas.openxmlformats.org/officeDocument/2006/math">
                    <m:sSup>
                      <m:sSupPr>
                        <m:ctrlPr>
                          <a:rPr lang="en-US" sz="2200" b="0" i="1" smtClean="0">
                            <a:latin typeface="Cambria Math" panose="02040503050406030204" pitchFamily="18" charset="0"/>
                          </a:rPr>
                        </m:ctrlPr>
                      </m:sSupPr>
                      <m:e>
                        <m:r>
                          <a:rPr lang="en-US" sz="2200" b="0" i="1" smtClean="0">
                            <a:latin typeface="Cambria Math" panose="02040503050406030204" pitchFamily="18" charset="0"/>
                          </a:rPr>
                          <m:t>𝑂</m:t>
                        </m:r>
                        <m:r>
                          <a:rPr lang="en-US" sz="2200" b="0" i="1" smtClean="0">
                            <a:latin typeface="Cambria Math" panose="02040503050406030204" pitchFamily="18" charset="0"/>
                          </a:rPr>
                          <m:t>(2</m:t>
                        </m:r>
                      </m:e>
                      <m:sup>
                        <m:r>
                          <a:rPr lang="en-US" sz="2200" b="0" i="1" smtClean="0">
                            <a:latin typeface="Cambria Math" panose="02040503050406030204" pitchFamily="18" charset="0"/>
                          </a:rPr>
                          <m:t>𝑛</m:t>
                        </m:r>
                        <m:r>
                          <a:rPr lang="en-US" sz="2200" b="0" i="1" smtClean="0">
                            <a:latin typeface="Cambria Math" panose="02040503050406030204" pitchFamily="18" charset="0"/>
                          </a:rPr>
                          <m:t>/2</m:t>
                        </m:r>
                      </m:sup>
                    </m:sSup>
                    <m:r>
                      <a:rPr lang="en-US" sz="2200" b="0" i="1" smtClean="0">
                        <a:latin typeface="Cambria Math" panose="02040503050406030204" pitchFamily="18" charset="0"/>
                      </a:rPr>
                      <m:t>)</m:t>
                    </m:r>
                  </m:oMath>
                </a14:m>
                <a:r>
                  <a:rPr lang="en-US" sz="2200" dirty="0">
                    <a:latin typeface="Calibri" panose="020F0502020204030204" pitchFamily="34" charset="0"/>
                    <a:cs typeface="Calibri" panose="020F0502020204030204" pitchFamily="34" charset="0"/>
                  </a:rPr>
                  <a:t> online queries + </a:t>
                </a:r>
                <a14:m>
                  <m:oMath xmlns:m="http://schemas.openxmlformats.org/officeDocument/2006/math">
                    <m:sSup>
                      <m:sSupPr>
                        <m:ctrlPr>
                          <a:rPr lang="en-US" sz="2200" b="0" i="1" smtClean="0">
                            <a:latin typeface="Cambria Math" panose="02040503050406030204" pitchFamily="18" charset="0"/>
                          </a:rPr>
                        </m:ctrlPr>
                      </m:sSupPr>
                      <m:e>
                        <m:r>
                          <a:rPr lang="en-US" sz="2200" b="0" i="1" smtClean="0">
                            <a:latin typeface="Cambria Math" panose="02040503050406030204" pitchFamily="18" charset="0"/>
                          </a:rPr>
                          <m:t>𝑂</m:t>
                        </m:r>
                        <m:r>
                          <a:rPr lang="en-US" sz="2200" b="0" i="1" smtClean="0">
                            <a:latin typeface="Cambria Math" panose="02040503050406030204" pitchFamily="18" charset="0"/>
                          </a:rPr>
                          <m:t>(2</m:t>
                        </m:r>
                      </m:e>
                      <m:sup>
                        <m:r>
                          <a:rPr lang="en-US" sz="2200" b="0" i="1" smtClean="0">
                            <a:latin typeface="Cambria Math" panose="02040503050406030204" pitchFamily="18" charset="0"/>
                          </a:rPr>
                          <m:t>𝑚</m:t>
                        </m:r>
                      </m:sup>
                    </m:sSup>
                    <m:r>
                      <a:rPr lang="en-US" sz="2200" b="0" i="1" smtClean="0">
                        <a:latin typeface="Cambria Math" panose="02040503050406030204" pitchFamily="18" charset="0"/>
                      </a:rPr>
                      <m:t>)</m:t>
                    </m:r>
                  </m:oMath>
                </a14:m>
                <a:r>
                  <a:rPr lang="en-US" sz="2200" dirty="0">
                    <a:latin typeface="Calibri" panose="020F0502020204030204" pitchFamily="34" charset="0"/>
                    <a:cs typeface="Calibri" panose="020F0502020204030204" pitchFamily="34" charset="0"/>
                  </a:rPr>
                  <a:t> offline queries</a:t>
                </a:r>
              </a:p>
            </p:txBody>
          </p:sp>
        </mc:Choice>
        <mc:Fallback xmlns="">
          <p:sp>
            <p:nvSpPr>
              <p:cNvPr id="5" name="TextBox 4">
                <a:extLst>
                  <a:ext uri="{FF2B5EF4-FFF2-40B4-BE49-F238E27FC236}">
                    <a16:creationId xmlns:a16="http://schemas.microsoft.com/office/drawing/2014/main" id="{0D0FEB2A-C447-F9A1-7F34-104FDFFF801D}"/>
                  </a:ext>
                </a:extLst>
              </p:cNvPr>
              <p:cNvSpPr txBox="1">
                <a:spLocks noRot="1" noChangeAspect="1" noMove="1" noResize="1" noEditPoints="1" noAdjustHandles="1" noChangeArrowheads="1" noChangeShapeType="1" noTextEdit="1"/>
              </p:cNvSpPr>
              <p:nvPr/>
            </p:nvSpPr>
            <p:spPr>
              <a:xfrm>
                <a:off x="2579604" y="5167312"/>
                <a:ext cx="6285014" cy="445091"/>
              </a:xfrm>
              <a:prstGeom prst="rect">
                <a:avLst/>
              </a:prstGeom>
              <a:blipFill>
                <a:blip r:embed="rId3"/>
                <a:stretch>
                  <a:fillRect t="-8333" b="-2500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50A74F0-666A-1A99-3B1D-426B65FD3806}"/>
              </a:ext>
            </a:extLst>
          </p:cNvPr>
          <p:cNvSpPr>
            <a:spLocks noGrp="1"/>
          </p:cNvSpPr>
          <p:nvPr>
            <p:ph type="sldNum" sz="quarter" idx="12"/>
          </p:nvPr>
        </p:nvSpPr>
        <p:spPr/>
        <p:txBody>
          <a:bodyPr/>
          <a:lstStyle/>
          <a:p>
            <a:fld id="{29CA9D21-7259-944D-81B9-B1838266EDDF}" type="slidenum">
              <a:rPr lang="en-US" smtClean="0"/>
              <a:t>48</a:t>
            </a:fld>
            <a:endParaRPr lang="en-US"/>
          </a:p>
        </p:txBody>
      </p:sp>
    </p:spTree>
    <p:extLst>
      <p:ext uri="{BB962C8B-B14F-4D97-AF65-F5344CB8AC3E}">
        <p14:creationId xmlns:p14="http://schemas.microsoft.com/office/powerpoint/2010/main" val="1111669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44050-33E5-8206-6832-8A7B0EC97D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F2E40E-578F-1E6A-A191-B0AABD0A0ADA}"/>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Modes of operation</a:t>
            </a:r>
            <a:endParaRPr lang="en-US" dirty="0"/>
          </a:p>
        </p:txBody>
      </p:sp>
      <p:sp>
        <p:nvSpPr>
          <p:cNvPr id="3" name="Content Placeholder 2">
            <a:extLst>
              <a:ext uri="{FF2B5EF4-FFF2-40B4-BE49-F238E27FC236}">
                <a16:creationId xmlns:a16="http://schemas.microsoft.com/office/drawing/2014/main" id="{B5DF3AE9-C4EC-34FE-C259-F78772CE7575}"/>
              </a:ext>
            </a:extLst>
          </p:cNvPr>
          <p:cNvSpPr>
            <a:spLocks noGrp="1"/>
          </p:cNvSpPr>
          <p:nvPr>
            <p:ph idx="1"/>
          </p:nvPr>
        </p:nvSpPr>
        <p:spPr>
          <a:xfrm>
            <a:off x="759515" y="1606433"/>
            <a:ext cx="10515600" cy="4351338"/>
          </a:xfrm>
        </p:spPr>
        <p:txBody>
          <a:bodyPr>
            <a:normAutofit/>
          </a:bodyPr>
          <a:lstStyle/>
          <a:p>
            <a:pPr>
              <a:lnSpc>
                <a:spcPct val="120000"/>
              </a:lnSpc>
            </a:pPr>
            <a:r>
              <a:rPr lang="en-US" sz="3000" dirty="0">
                <a:latin typeface="Calibri" panose="020F0502020204030204" pitchFamily="34" charset="0"/>
                <a:cs typeface="Calibri" panose="020F0502020204030204" pitchFamily="34" charset="0"/>
              </a:rPr>
              <a:t>Used to turn a block cipher into a useful cryptographic algorithm (Encryption scheme, MAC, AEAD)</a:t>
            </a:r>
          </a:p>
          <a:p>
            <a:pPr>
              <a:lnSpc>
                <a:spcPct val="120000"/>
              </a:lnSpc>
            </a:pPr>
            <a:r>
              <a:rPr lang="en-US" sz="3000" dirty="0"/>
              <a:t>Examples: CBC, GCM, XTS (uses Tweakable Block Cipher)</a:t>
            </a:r>
          </a:p>
        </p:txBody>
      </p:sp>
      <p:sp>
        <p:nvSpPr>
          <p:cNvPr id="7" name="Slide Number Placeholder 6">
            <a:extLst>
              <a:ext uri="{FF2B5EF4-FFF2-40B4-BE49-F238E27FC236}">
                <a16:creationId xmlns:a16="http://schemas.microsoft.com/office/drawing/2014/main" id="{42E01D4A-88A6-2711-BB84-C0AEC6C66979}"/>
              </a:ext>
            </a:extLst>
          </p:cNvPr>
          <p:cNvSpPr>
            <a:spLocks noGrp="1"/>
          </p:cNvSpPr>
          <p:nvPr>
            <p:ph type="sldNum" sz="quarter" idx="12"/>
          </p:nvPr>
        </p:nvSpPr>
        <p:spPr/>
        <p:txBody>
          <a:bodyPr/>
          <a:lstStyle/>
          <a:p>
            <a:fld id="{29CA9D21-7259-944D-81B9-B1838266EDDF}" type="slidenum">
              <a:rPr lang="en-US" smtClean="0"/>
              <a:t>5</a:t>
            </a:fld>
            <a:endParaRPr lang="en-US"/>
          </a:p>
        </p:txBody>
      </p:sp>
      <p:pic>
        <p:nvPicPr>
          <p:cNvPr id="42" name="Picture 41">
            <a:extLst>
              <a:ext uri="{FF2B5EF4-FFF2-40B4-BE49-F238E27FC236}">
                <a16:creationId xmlns:a16="http://schemas.microsoft.com/office/drawing/2014/main" id="{DBDEC815-8AC8-8068-A302-30B35E91524D}"/>
              </a:ext>
            </a:extLst>
          </p:cNvPr>
          <p:cNvPicPr>
            <a:picLocks noChangeAspect="1"/>
          </p:cNvPicPr>
          <p:nvPr/>
        </p:nvPicPr>
        <p:blipFill>
          <a:blip r:embed="rId3"/>
          <a:stretch>
            <a:fillRect/>
          </a:stretch>
        </p:blipFill>
        <p:spPr>
          <a:xfrm>
            <a:off x="1932709" y="3313337"/>
            <a:ext cx="7397558" cy="3544663"/>
          </a:xfrm>
          <a:prstGeom prst="rect">
            <a:avLst/>
          </a:prstGeom>
        </p:spPr>
      </p:pic>
    </p:spTree>
    <p:extLst>
      <p:ext uri="{BB962C8B-B14F-4D97-AF65-F5344CB8AC3E}">
        <p14:creationId xmlns:p14="http://schemas.microsoft.com/office/powerpoint/2010/main" val="4169215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4C2C4-E759-BDF9-76C5-0564B9E756F2}"/>
              </a:ext>
            </a:extLst>
          </p:cNvPr>
          <p:cNvSpPr>
            <a:spLocks noGrp="1"/>
          </p:cNvSpPr>
          <p:nvPr>
            <p:ph type="title"/>
          </p:nvPr>
        </p:nvSpPr>
        <p:spPr/>
        <p:txBody>
          <a:bodyPr/>
          <a:lstStyle/>
          <a:p>
            <a:r>
              <a:rPr lang="en-US" dirty="0"/>
              <a:t>Motivation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F3A70E9-72F5-4E20-D367-51A3E5A866F3}"/>
                  </a:ext>
                </a:extLst>
              </p:cNvPr>
              <p:cNvSpPr>
                <a:spLocks noGrp="1"/>
              </p:cNvSpPr>
              <p:nvPr>
                <p:ph idx="1"/>
              </p:nvPr>
            </p:nvSpPr>
            <p:spPr>
              <a:xfrm>
                <a:off x="838200" y="1690688"/>
                <a:ext cx="10836965" cy="4351338"/>
              </a:xfrm>
            </p:spPr>
            <p:txBody>
              <a:bodyPr>
                <a:normAutofit/>
              </a:bodyPr>
              <a:lstStyle/>
              <a:p>
                <a:pPr marL="0" indent="0">
                  <a:lnSpc>
                    <a:spcPct val="150000"/>
                  </a:lnSpc>
                  <a:buNone/>
                </a:pPr>
                <a:r>
                  <a:rPr lang="en-US" dirty="0"/>
                  <a:t>AES is widely assumed to be post-quantum secure…</a:t>
                </a:r>
              </a:p>
              <a:p>
                <a:pPr marL="0" indent="0">
                  <a:lnSpc>
                    <a:spcPct val="150000"/>
                  </a:lnSpc>
                  <a:buNone/>
                </a:pPr>
                <a:r>
                  <a:rPr lang="en-US" dirty="0"/>
                  <a:t>…so what is there even to study?</a:t>
                </a:r>
              </a:p>
              <a:p>
                <a:pPr marL="0" indent="0">
                  <a:lnSpc>
                    <a:spcPct val="150000"/>
                  </a:lnSpc>
                  <a:buNone/>
                </a:pPr>
                <a:r>
                  <a:rPr lang="en-US" dirty="0"/>
                  <a:t>Security proofs for higher level constructions! Idealized models need revisiting.</a:t>
                </a:r>
              </a:p>
              <a:p>
                <a:pPr marL="0" indent="0">
                  <a:lnSpc>
                    <a:spcPct val="150000"/>
                  </a:lnSpc>
                  <a:buNone/>
                </a:pPr>
                <a14:m>
                  <m:oMath xmlns:m="http://schemas.openxmlformats.org/officeDocument/2006/math">
                    <m:r>
                      <a:rPr lang="en-US" b="0" i="1" smtClean="0">
                        <a:solidFill>
                          <a:srgbClr val="B00000"/>
                        </a:solidFill>
                        <a:latin typeface="Cambria Math" panose="02040503050406030204" pitchFamily="18" charset="0"/>
                      </a:rPr>
                      <m:t>⇒</m:t>
                    </m:r>
                  </m:oMath>
                </a14:m>
                <a:r>
                  <a:rPr lang="en-US" dirty="0">
                    <a:solidFill>
                      <a:srgbClr val="B00000"/>
                    </a:solidFill>
                  </a:rPr>
                  <a:t> Analysis needs to be done in Quantum Ideal Permutation/Cipher model!!!</a:t>
                </a:r>
              </a:p>
            </p:txBody>
          </p:sp>
        </mc:Choice>
        <mc:Fallback xmlns="">
          <p:sp>
            <p:nvSpPr>
              <p:cNvPr id="3" name="Content Placeholder 2">
                <a:extLst>
                  <a:ext uri="{FF2B5EF4-FFF2-40B4-BE49-F238E27FC236}">
                    <a16:creationId xmlns:a16="http://schemas.microsoft.com/office/drawing/2014/main" id="{8F3A70E9-72F5-4E20-D367-51A3E5A866F3}"/>
                  </a:ext>
                </a:extLst>
              </p:cNvPr>
              <p:cNvSpPr>
                <a:spLocks noGrp="1" noRot="1" noChangeAspect="1" noMove="1" noResize="1" noEditPoints="1" noAdjustHandles="1" noChangeArrowheads="1" noChangeShapeType="1" noTextEdit="1"/>
              </p:cNvSpPr>
              <p:nvPr>
                <p:ph idx="1"/>
              </p:nvPr>
            </p:nvSpPr>
            <p:spPr>
              <a:xfrm>
                <a:off x="838200" y="1690688"/>
                <a:ext cx="10836965" cy="4351338"/>
              </a:xfrm>
              <a:blipFill>
                <a:blip r:embed="rId2"/>
                <a:stretch>
                  <a:fillRect l="-1171" b="-1744"/>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7789CCA8-5862-6F97-189B-3BAD45D7851C}"/>
              </a:ext>
            </a:extLst>
          </p:cNvPr>
          <p:cNvSpPr>
            <a:spLocks noGrp="1"/>
          </p:cNvSpPr>
          <p:nvPr>
            <p:ph type="sldNum" sz="quarter" idx="12"/>
          </p:nvPr>
        </p:nvSpPr>
        <p:spPr/>
        <p:txBody>
          <a:bodyPr/>
          <a:lstStyle/>
          <a:p>
            <a:fld id="{29CA9D21-7259-944D-81B9-B1838266EDDF}" type="slidenum">
              <a:rPr lang="en-US" smtClean="0"/>
              <a:t>6</a:t>
            </a:fld>
            <a:endParaRPr lang="en-US"/>
          </a:p>
        </p:txBody>
      </p:sp>
    </p:spTree>
    <p:extLst>
      <p:ext uri="{BB962C8B-B14F-4D97-AF65-F5344CB8AC3E}">
        <p14:creationId xmlns:p14="http://schemas.microsoft.com/office/powerpoint/2010/main" val="3418747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E3D0C-5F88-A9EA-4D83-232410DF4544}"/>
              </a:ext>
            </a:extLst>
          </p:cNvPr>
          <p:cNvSpPr>
            <a:spLocks noGrp="1"/>
          </p:cNvSpPr>
          <p:nvPr>
            <p:ph type="title"/>
          </p:nvPr>
        </p:nvSpPr>
        <p:spPr/>
        <p:txBody>
          <a:bodyPr/>
          <a:lstStyle/>
          <a:p>
            <a:r>
              <a:rPr lang="en-US" dirty="0"/>
              <a:t>Results</a:t>
            </a:r>
          </a:p>
        </p:txBody>
      </p:sp>
      <p:sp>
        <p:nvSpPr>
          <p:cNvPr id="3" name="Content Placeholder 2">
            <a:extLst>
              <a:ext uri="{FF2B5EF4-FFF2-40B4-BE49-F238E27FC236}">
                <a16:creationId xmlns:a16="http://schemas.microsoft.com/office/drawing/2014/main" id="{9F56E5B8-A932-FA96-E68E-ED7E43F3F3CC}"/>
              </a:ext>
            </a:extLst>
          </p:cNvPr>
          <p:cNvSpPr>
            <a:spLocks noGrp="1"/>
          </p:cNvSpPr>
          <p:nvPr>
            <p:ph idx="1"/>
          </p:nvPr>
        </p:nvSpPr>
        <p:spPr/>
        <p:txBody>
          <a:bodyPr/>
          <a:lstStyle/>
          <a:p>
            <a:r>
              <a:rPr lang="en-US" dirty="0"/>
              <a:t>Post-quantum security proof for the </a:t>
            </a:r>
            <a:r>
              <a:rPr lang="en-US" b="1" dirty="0"/>
              <a:t>FX</a:t>
            </a:r>
            <a:r>
              <a:rPr lang="en-US" dirty="0"/>
              <a:t> key-length extension scheme in the Quantum Ideal Cipher Model (QICM)</a:t>
            </a:r>
          </a:p>
          <a:p>
            <a:r>
              <a:rPr lang="en-US" dirty="0"/>
              <a:t>Post-quantum security proof of </a:t>
            </a:r>
            <a:r>
              <a:rPr lang="en-US" b="1" dirty="0"/>
              <a:t>LRW </a:t>
            </a:r>
            <a:r>
              <a:rPr lang="en-US" dirty="0"/>
              <a:t>in the QICM</a:t>
            </a:r>
          </a:p>
          <a:p>
            <a:r>
              <a:rPr lang="en-US" dirty="0"/>
              <a:t>Generic theorem for lifting </a:t>
            </a:r>
            <a:r>
              <a:rPr lang="en-US" b="1" dirty="0"/>
              <a:t>mode of operation</a:t>
            </a:r>
            <a:r>
              <a:rPr lang="en-US" dirty="0"/>
              <a:t> security to post-quantum</a:t>
            </a:r>
          </a:p>
          <a:p>
            <a:endParaRPr lang="en-US" dirty="0"/>
          </a:p>
        </p:txBody>
      </p:sp>
      <p:sp>
        <p:nvSpPr>
          <p:cNvPr id="4" name="Slide Number Placeholder 3">
            <a:extLst>
              <a:ext uri="{FF2B5EF4-FFF2-40B4-BE49-F238E27FC236}">
                <a16:creationId xmlns:a16="http://schemas.microsoft.com/office/drawing/2014/main" id="{19AB3031-7FEB-356A-BF3E-A8A95FB57A9A}"/>
              </a:ext>
            </a:extLst>
          </p:cNvPr>
          <p:cNvSpPr>
            <a:spLocks noGrp="1"/>
          </p:cNvSpPr>
          <p:nvPr>
            <p:ph type="sldNum" sz="quarter" idx="12"/>
          </p:nvPr>
        </p:nvSpPr>
        <p:spPr/>
        <p:txBody>
          <a:bodyPr/>
          <a:lstStyle/>
          <a:p>
            <a:fld id="{29CA9D21-7259-944D-81B9-B1838266EDDF}" type="slidenum">
              <a:rPr lang="en-US" smtClean="0"/>
              <a:t>7</a:t>
            </a:fld>
            <a:endParaRPr lang="en-US"/>
          </a:p>
        </p:txBody>
      </p:sp>
    </p:spTree>
    <p:extLst>
      <p:ext uri="{BB962C8B-B14F-4D97-AF65-F5344CB8AC3E}">
        <p14:creationId xmlns:p14="http://schemas.microsoft.com/office/powerpoint/2010/main" val="2834236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99995-823C-F108-91A1-691DA71A9C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0BCAE1-1B3A-3451-2A8F-84E0EA90998B}"/>
              </a:ext>
            </a:extLst>
          </p:cNvPr>
          <p:cNvSpPr>
            <a:spLocks noGrp="1"/>
          </p:cNvSpPr>
          <p:nvPr>
            <p:ph type="title"/>
          </p:nvPr>
        </p:nvSpPr>
        <p:spPr/>
        <p:txBody>
          <a:bodyPr/>
          <a:lstStyle/>
          <a:p>
            <a:r>
              <a:rPr lang="en-US"/>
              <a:t>Results</a:t>
            </a:r>
            <a:endParaRPr lang="en-US" dirty="0"/>
          </a:p>
        </p:txBody>
      </p:sp>
      <p:sp>
        <p:nvSpPr>
          <p:cNvPr id="3" name="Content Placeholder 2">
            <a:extLst>
              <a:ext uri="{FF2B5EF4-FFF2-40B4-BE49-F238E27FC236}">
                <a16:creationId xmlns:a16="http://schemas.microsoft.com/office/drawing/2014/main" id="{90A7B759-6D71-E6CA-007F-9C5BA4567758}"/>
              </a:ext>
            </a:extLst>
          </p:cNvPr>
          <p:cNvSpPr>
            <a:spLocks noGrp="1"/>
          </p:cNvSpPr>
          <p:nvPr>
            <p:ph idx="1"/>
          </p:nvPr>
        </p:nvSpPr>
        <p:spPr/>
        <p:txBody>
          <a:bodyPr/>
          <a:lstStyle/>
          <a:p>
            <a:r>
              <a:rPr lang="en-US" dirty="0"/>
              <a:t>Post-quantum security proof for the </a:t>
            </a:r>
            <a:r>
              <a:rPr lang="en-US" b="1" dirty="0"/>
              <a:t>FX</a:t>
            </a:r>
            <a:r>
              <a:rPr lang="en-US" dirty="0"/>
              <a:t> key-length extension scheme in the Quantum Ideal Cipher Model (QICM)</a:t>
            </a:r>
          </a:p>
          <a:p>
            <a:r>
              <a:rPr lang="en-US" dirty="0"/>
              <a:t>Post-quantum security proof of </a:t>
            </a:r>
            <a:r>
              <a:rPr lang="en-US" b="1" dirty="0"/>
              <a:t>LRW </a:t>
            </a:r>
            <a:r>
              <a:rPr lang="en-US" dirty="0"/>
              <a:t>in the QICM</a:t>
            </a:r>
          </a:p>
          <a:p>
            <a:r>
              <a:rPr lang="en-US" dirty="0">
                <a:solidFill>
                  <a:schemeClr val="bg2"/>
                </a:solidFill>
              </a:rPr>
              <a:t>Generic theorem for lifting </a:t>
            </a:r>
            <a:r>
              <a:rPr lang="en-US" b="1" dirty="0">
                <a:solidFill>
                  <a:schemeClr val="bg2"/>
                </a:solidFill>
              </a:rPr>
              <a:t>mode of operation</a:t>
            </a:r>
            <a:r>
              <a:rPr lang="en-US" dirty="0">
                <a:solidFill>
                  <a:schemeClr val="bg2"/>
                </a:solidFill>
              </a:rPr>
              <a:t> security to post-quantum</a:t>
            </a:r>
          </a:p>
          <a:p>
            <a:endParaRPr lang="en-US" dirty="0"/>
          </a:p>
        </p:txBody>
      </p:sp>
      <p:sp>
        <p:nvSpPr>
          <p:cNvPr id="4" name="Slide Number Placeholder 3">
            <a:extLst>
              <a:ext uri="{FF2B5EF4-FFF2-40B4-BE49-F238E27FC236}">
                <a16:creationId xmlns:a16="http://schemas.microsoft.com/office/drawing/2014/main" id="{8E413DB0-416D-B416-7A9C-474A6F6748F2}"/>
              </a:ext>
            </a:extLst>
          </p:cNvPr>
          <p:cNvSpPr>
            <a:spLocks noGrp="1"/>
          </p:cNvSpPr>
          <p:nvPr>
            <p:ph type="sldNum" sz="quarter" idx="12"/>
          </p:nvPr>
        </p:nvSpPr>
        <p:spPr/>
        <p:txBody>
          <a:bodyPr/>
          <a:lstStyle/>
          <a:p>
            <a:fld id="{29CA9D21-7259-944D-81B9-B1838266EDDF}" type="slidenum">
              <a:rPr lang="en-US" smtClean="0"/>
              <a:t>8</a:t>
            </a:fld>
            <a:endParaRPr lang="en-US"/>
          </a:p>
        </p:txBody>
      </p:sp>
    </p:spTree>
    <p:extLst>
      <p:ext uri="{BB962C8B-B14F-4D97-AF65-F5344CB8AC3E}">
        <p14:creationId xmlns:p14="http://schemas.microsoft.com/office/powerpoint/2010/main" val="3668305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6236F-8A4E-6DEA-5808-10508FE12D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A2FD27-E911-FB6E-D7FF-4100ED9DEA70}"/>
              </a:ext>
            </a:extLst>
          </p:cNvPr>
          <p:cNvSpPr>
            <a:spLocks noGrp="1"/>
          </p:cNvSpPr>
          <p:nvPr>
            <p:ph type="title"/>
          </p:nvPr>
        </p:nvSpPr>
        <p:spPr/>
        <p:txBody>
          <a:bodyPr/>
          <a:lstStyle/>
          <a:p>
            <a:r>
              <a:rPr lang="en-DK" dirty="0"/>
              <a:t>Attack Models</a:t>
            </a:r>
          </a:p>
        </p:txBody>
      </p:sp>
      <p:sp>
        <p:nvSpPr>
          <p:cNvPr id="3" name="Text Placeholder 2">
            <a:extLst>
              <a:ext uri="{FF2B5EF4-FFF2-40B4-BE49-F238E27FC236}">
                <a16:creationId xmlns:a16="http://schemas.microsoft.com/office/drawing/2014/main" id="{B24F99E2-D32C-84C8-6B0D-FFE75899DD1A}"/>
              </a:ext>
            </a:extLst>
          </p:cNvPr>
          <p:cNvSpPr>
            <a:spLocks noGrp="1"/>
          </p:cNvSpPr>
          <p:nvPr>
            <p:ph type="body" idx="1"/>
          </p:nvPr>
        </p:nvSpPr>
        <p:spPr/>
        <p:txBody>
          <a:bodyPr/>
          <a:lstStyle/>
          <a:p>
            <a:r>
              <a:rPr lang="en-DK" dirty="0"/>
              <a:t>What is the right definition of post-quantum security?</a:t>
            </a:r>
          </a:p>
        </p:txBody>
      </p:sp>
      <p:sp>
        <p:nvSpPr>
          <p:cNvPr id="4" name="Slide Number Placeholder 3">
            <a:extLst>
              <a:ext uri="{FF2B5EF4-FFF2-40B4-BE49-F238E27FC236}">
                <a16:creationId xmlns:a16="http://schemas.microsoft.com/office/drawing/2014/main" id="{53F0195C-2891-3D7F-4793-121A9699ECAC}"/>
              </a:ext>
            </a:extLst>
          </p:cNvPr>
          <p:cNvSpPr>
            <a:spLocks noGrp="1"/>
          </p:cNvSpPr>
          <p:nvPr>
            <p:ph type="sldNum" sz="quarter" idx="12"/>
          </p:nvPr>
        </p:nvSpPr>
        <p:spPr/>
        <p:txBody>
          <a:bodyPr/>
          <a:lstStyle/>
          <a:p>
            <a:fld id="{29CA9D21-7259-944D-81B9-B1838266EDDF}" type="slidenum">
              <a:rPr lang="en-US" smtClean="0"/>
              <a:t>9</a:t>
            </a:fld>
            <a:endParaRPr lang="en-US"/>
          </a:p>
        </p:txBody>
      </p:sp>
    </p:spTree>
    <p:extLst>
      <p:ext uri="{BB962C8B-B14F-4D97-AF65-F5344CB8AC3E}">
        <p14:creationId xmlns:p14="http://schemas.microsoft.com/office/powerpoint/2010/main" val="17078298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Celestial</Template>
  <TotalTime>36341</TotalTime>
  <Words>4077</Words>
  <Application>Microsoft Macintosh PowerPoint</Application>
  <PresentationFormat>Widescreen</PresentationFormat>
  <Paragraphs>508</Paragraphs>
  <Slides>48</Slides>
  <Notes>30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System Font Regular</vt:lpstr>
      <vt:lpstr>APPLE CHANCERY</vt:lpstr>
      <vt:lpstr>Aptos</vt:lpstr>
      <vt:lpstr>Aptos Display</vt:lpstr>
      <vt:lpstr>Arial</vt:lpstr>
      <vt:lpstr>Calibri</vt:lpstr>
      <vt:lpstr>Cambria Math</vt:lpstr>
      <vt:lpstr>Office Theme</vt:lpstr>
      <vt:lpstr>Post-Quantum Security of Block Cipher Constructions</vt:lpstr>
      <vt:lpstr>Motivation</vt:lpstr>
      <vt:lpstr>Block Ciphers</vt:lpstr>
      <vt:lpstr>Tweakable Block Ciphers (TBCs) </vt:lpstr>
      <vt:lpstr>Modes of operation</vt:lpstr>
      <vt:lpstr>Motivation</vt:lpstr>
      <vt:lpstr>Results</vt:lpstr>
      <vt:lpstr>Results</vt:lpstr>
      <vt:lpstr>Attack Models</vt:lpstr>
      <vt:lpstr>Quantum Ideal Cipher Model (QICM)</vt:lpstr>
      <vt:lpstr>Q1 vs Q2 Query Access (within QICM)</vt:lpstr>
      <vt:lpstr>The FX construction</vt:lpstr>
      <vt:lpstr>FX</vt:lpstr>
      <vt:lpstr>FX</vt:lpstr>
      <vt:lpstr>FX Matching Attacks</vt:lpstr>
      <vt:lpstr>Proof technique</vt:lpstr>
      <vt:lpstr>Proof challenges</vt:lpstr>
      <vt:lpstr>Proof challenges</vt:lpstr>
      <vt:lpstr>Proof challenges</vt:lpstr>
      <vt:lpstr>Proof challenges</vt:lpstr>
      <vt:lpstr>Hybrid Technique</vt:lpstr>
      <vt:lpstr>Technical ingredients</vt:lpstr>
      <vt:lpstr>LRW</vt:lpstr>
      <vt:lpstr>LRW</vt:lpstr>
      <vt:lpstr>LRW</vt:lpstr>
      <vt:lpstr>LRW</vt:lpstr>
      <vt:lpstr>LRW Matching Attacks</vt:lpstr>
      <vt:lpstr>Take-home messages</vt:lpstr>
      <vt:lpstr>Take-home messages</vt:lpstr>
      <vt:lpstr>Thank you</vt:lpstr>
      <vt:lpstr>References</vt:lpstr>
      <vt:lpstr>Background – Why Storage Needs Tweaks  </vt:lpstr>
      <vt:lpstr>Background – Security of TBC</vt:lpstr>
      <vt:lpstr>Background – (T)BC in Practice</vt:lpstr>
      <vt:lpstr>Security in (Q)ICM</vt:lpstr>
      <vt:lpstr>FX – Quantum Attacks in Q2</vt:lpstr>
      <vt:lpstr>FX – Quantum Attacks in Q1</vt:lpstr>
      <vt:lpstr>FX – Quantum Attacks in Q1</vt:lpstr>
      <vt:lpstr>Modification of E</vt:lpstr>
      <vt:lpstr>Resampling Lemma Matching Attack</vt:lpstr>
      <vt:lpstr>How Resampling Lemma is Proved</vt:lpstr>
      <vt:lpstr>Reprogramming and Resampling Bounds</vt:lpstr>
      <vt:lpstr>Bad State</vt:lpstr>
      <vt:lpstr>How Resampling Lemma is Proved</vt:lpstr>
      <vt:lpstr>LRW – Classical Birthday Collision Attack</vt:lpstr>
      <vt:lpstr>LRW – Classical Even-Mansour Attacks</vt:lpstr>
      <vt:lpstr>PowerPoint Presentation</vt:lpstr>
      <vt:lpstr>LRW – Classical Key Recovery Attacks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Kaiyan Shi</dc:creator>
  <cp:lastModifiedBy>Christian Majenz</cp:lastModifiedBy>
  <cp:revision>242</cp:revision>
  <dcterms:created xsi:type="dcterms:W3CDTF">2026-03-16T20:06:55Z</dcterms:created>
  <dcterms:modified xsi:type="dcterms:W3CDTF">2026-08-26T13:16:09Z</dcterms:modified>
</cp:coreProperties>
</file>