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22" r:id="rId3"/>
    <p:sldId id="320" r:id="rId4"/>
    <p:sldId id="261" r:id="rId5"/>
    <p:sldId id="274" r:id="rId6"/>
    <p:sldId id="279" r:id="rId7"/>
    <p:sldId id="278" r:id="rId8"/>
    <p:sldId id="297" r:id="rId9"/>
    <p:sldId id="348" r:id="rId10"/>
    <p:sldId id="301" r:id="rId11"/>
    <p:sldId id="350" r:id="rId12"/>
    <p:sldId id="349" r:id="rId13"/>
    <p:sldId id="286" r:id="rId14"/>
    <p:sldId id="288" r:id="rId15"/>
    <p:sldId id="289" r:id="rId16"/>
    <p:sldId id="287" r:id="rId17"/>
    <p:sldId id="292" r:id="rId18"/>
    <p:sldId id="291" r:id="rId19"/>
    <p:sldId id="262" r:id="rId20"/>
    <p:sldId id="270" r:id="rId21"/>
    <p:sldId id="277" r:id="rId22"/>
    <p:sldId id="276" r:id="rId23"/>
    <p:sldId id="273" r:id="rId24"/>
    <p:sldId id="293" r:id="rId25"/>
    <p:sldId id="295" r:id="rId26"/>
    <p:sldId id="351" r:id="rId27"/>
    <p:sldId id="299" r:id="rId28"/>
    <p:sldId id="302" r:id="rId29"/>
    <p:sldId id="304" r:id="rId30"/>
    <p:sldId id="303" r:id="rId31"/>
    <p:sldId id="306" r:id="rId32"/>
    <p:sldId id="305" r:id="rId33"/>
    <p:sldId id="307" r:id="rId34"/>
    <p:sldId id="308" r:id="rId35"/>
    <p:sldId id="310" r:id="rId36"/>
    <p:sldId id="312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BC4D01D8-7043-4F95-8DB7-D4137F2FBD93}">
          <p14:sldIdLst>
            <p14:sldId id="256"/>
            <p14:sldId id="322"/>
            <p14:sldId id="320"/>
            <p14:sldId id="261"/>
          </p14:sldIdLst>
        </p14:section>
        <p14:section name="LWE" id="{5C134ABB-6F21-4635-A976-6FAE7A3F5B7A}">
          <p14:sldIdLst>
            <p14:sldId id="274"/>
            <p14:sldId id="279"/>
            <p14:sldId id="278"/>
            <p14:sldId id="297"/>
            <p14:sldId id="348"/>
            <p14:sldId id="301"/>
            <p14:sldId id="350"/>
            <p14:sldId id="349"/>
          </p14:sldIdLst>
        </p14:section>
        <p14:section name="Subgaussians" id="{FB42D6C7-4C26-4800-825D-1167F7389363}">
          <p14:sldIdLst>
            <p14:sldId id="286"/>
            <p14:sldId id="288"/>
            <p14:sldId id="289"/>
            <p14:sldId id="287"/>
            <p14:sldId id="292"/>
            <p14:sldId id="291"/>
          </p14:sldIdLst>
        </p14:section>
        <p14:section name="FFP-NG" id="{15635C61-7069-4793-9F55-05743810DD38}">
          <p14:sldIdLst>
            <p14:sldId id="262"/>
            <p14:sldId id="270"/>
            <p14:sldId id="277"/>
            <p14:sldId id="276"/>
            <p14:sldId id="273"/>
          </p14:sldIdLst>
        </p14:section>
        <p14:section name="Security reduction" id="{CFBACB3F-4AC7-4879-A02E-3556B9007F5F}">
          <p14:sldIdLst>
            <p14:sldId id="293"/>
            <p14:sldId id="295"/>
            <p14:sldId id="351"/>
            <p14:sldId id="299"/>
            <p14:sldId id="302"/>
            <p14:sldId id="304"/>
            <p14:sldId id="303"/>
            <p14:sldId id="306"/>
            <p14:sldId id="305"/>
            <p14:sldId id="307"/>
            <p14:sldId id="308"/>
            <p14:sldId id="310"/>
          </p14:sldIdLst>
        </p14:section>
        <p14:section name="Open Problems" id="{8A4486D9-6BC1-40D1-81A8-03C29223D656}">
          <p14:sldIdLst>
            <p14:sldId id="31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A99C"/>
    <a:srgbClr val="FFFF42"/>
    <a:srgbClr val="F1DC3F"/>
    <a:srgbClr val="11465E"/>
    <a:srgbClr val="124962"/>
    <a:srgbClr val="C1F2E6"/>
    <a:srgbClr val="7F7F7F"/>
    <a:srgbClr val="A01C25"/>
    <a:srgbClr val="F6F23A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Subg</c:v>
                </c:pt>
              </c:strCache>
            </c:strRef>
          </c:tx>
          <c:spPr>
            <a:ln w="381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xVal>
            <c:numRef>
              <c:f>Sheet1!$A$2:$A$44</c:f>
              <c:numCache>
                <c:formatCode>General</c:formatCode>
                <c:ptCount val="43"/>
                <c:pt idx="0">
                  <c:v>-4</c:v>
                </c:pt>
                <c:pt idx="1">
                  <c:v>-3.8</c:v>
                </c:pt>
                <c:pt idx="2">
                  <c:v>-3.5999999999999996</c:v>
                </c:pt>
                <c:pt idx="3">
                  <c:v>-3.3999999999999995</c:v>
                </c:pt>
                <c:pt idx="4">
                  <c:v>-3.1999999999999993</c:v>
                </c:pt>
                <c:pt idx="5">
                  <c:v>-2.9999999999999991</c:v>
                </c:pt>
                <c:pt idx="6">
                  <c:v>-2.7999999999999989</c:v>
                </c:pt>
                <c:pt idx="7">
                  <c:v>-2.5999999999999988</c:v>
                </c:pt>
                <c:pt idx="8">
                  <c:v>-2.3999999999999986</c:v>
                </c:pt>
                <c:pt idx="9">
                  <c:v>-2.1999999999999984</c:v>
                </c:pt>
                <c:pt idx="10">
                  <c:v>-2.1</c:v>
                </c:pt>
                <c:pt idx="11">
                  <c:v>-1.9999999999999984</c:v>
                </c:pt>
                <c:pt idx="12">
                  <c:v>-1.7999999999999985</c:v>
                </c:pt>
                <c:pt idx="13">
                  <c:v>-1.5999999999999985</c:v>
                </c:pt>
                <c:pt idx="14">
                  <c:v>-1.3999999999999986</c:v>
                </c:pt>
                <c:pt idx="15">
                  <c:v>-1.1999999999999986</c:v>
                </c:pt>
                <c:pt idx="16">
                  <c:v>-0.99999999999999867</c:v>
                </c:pt>
                <c:pt idx="17">
                  <c:v>-0.79999999999999871</c:v>
                </c:pt>
                <c:pt idx="18">
                  <c:v>-0.59999999999999876</c:v>
                </c:pt>
                <c:pt idx="19">
                  <c:v>-0.39999999999999875</c:v>
                </c:pt>
                <c:pt idx="20">
                  <c:v>-0.19999999999999873</c:v>
                </c:pt>
                <c:pt idx="21">
                  <c:v>0</c:v>
                </c:pt>
                <c:pt idx="22">
                  <c:v>0.2</c:v>
                </c:pt>
                <c:pt idx="23">
                  <c:v>0.4</c:v>
                </c:pt>
                <c:pt idx="24">
                  <c:v>0.60000000000000009</c:v>
                </c:pt>
                <c:pt idx="25">
                  <c:v>0.8</c:v>
                </c:pt>
                <c:pt idx="26">
                  <c:v>1</c:v>
                </c:pt>
                <c:pt idx="27">
                  <c:v>1.2</c:v>
                </c:pt>
                <c:pt idx="28">
                  <c:v>1.4</c:v>
                </c:pt>
                <c:pt idx="29">
                  <c:v>1.5999999999999999</c:v>
                </c:pt>
                <c:pt idx="30">
                  <c:v>1.7999999999999998</c:v>
                </c:pt>
                <c:pt idx="31">
                  <c:v>1.9999999999999998</c:v>
                </c:pt>
                <c:pt idx="32">
                  <c:v>2.1</c:v>
                </c:pt>
                <c:pt idx="33">
                  <c:v>2.1999999999999997</c:v>
                </c:pt>
                <c:pt idx="34">
                  <c:v>2.4</c:v>
                </c:pt>
                <c:pt idx="35">
                  <c:v>2.6</c:v>
                </c:pt>
                <c:pt idx="36">
                  <c:v>2.8000000000000003</c:v>
                </c:pt>
                <c:pt idx="37">
                  <c:v>3.0000000000000004</c:v>
                </c:pt>
                <c:pt idx="38">
                  <c:v>3.2000000000000006</c:v>
                </c:pt>
                <c:pt idx="39">
                  <c:v>3.4000000000000008</c:v>
                </c:pt>
                <c:pt idx="40">
                  <c:v>3.600000000000001</c:v>
                </c:pt>
                <c:pt idx="41">
                  <c:v>3.8000000000000012</c:v>
                </c:pt>
                <c:pt idx="42">
                  <c:v>4.0000000000000009</c:v>
                </c:pt>
              </c:numCache>
            </c:numRef>
          </c:xVal>
          <c:yVal>
            <c:numRef>
              <c:f>Sheet1!$C$2:$C$44</c:f>
              <c:numCache>
                <c:formatCode>General</c:formatCode>
                <c:ptCount val="43"/>
                <c:pt idx="0">
                  <c:v>1.7436711781044986E-6</c:v>
                </c:pt>
                <c:pt idx="1">
                  <c:v>5.937059029845913E-6</c:v>
                </c:pt>
                <c:pt idx="2">
                  <c:v>1.8984126446009709E-5</c:v>
                </c:pt>
                <c:pt idx="3">
                  <c:v>5.7006232760371818E-5</c:v>
                </c:pt>
                <c:pt idx="4">
                  <c:v>1.6075575834443453E-4</c:v>
                </c:pt>
                <c:pt idx="5">
                  <c:v>4.2571917140258101E-4</c:v>
                </c:pt>
                <c:pt idx="6">
                  <c:v>1.0587473853164253E-3</c:v>
                </c:pt>
                <c:pt idx="7">
                  <c:v>2.472714447594236E-3</c:v>
                </c:pt>
                <c:pt idx="8">
                  <c:v>5.4233552690801101E-3</c:v>
                </c:pt>
                <c:pt idx="9">
                  <c:v>1.1170551526751952E-2</c:v>
                </c:pt>
                <c:pt idx="10">
                  <c:v>1.5658316754424445E-2</c:v>
                </c:pt>
                <c:pt idx="11">
                  <c:v>2.1606959131886233E-2</c:v>
                </c:pt>
                <c:pt idx="12">
                  <c:v>3.9248689259738657E-2</c:v>
                </c:pt>
                <c:pt idx="13">
                  <c:v>6.695286069988178E-2</c:v>
                </c:pt>
                <c:pt idx="14">
                  <c:v>0.10725698653063132</c:v>
                </c:pt>
                <c:pt idx="15">
                  <c:v>0.16135949163352492</c:v>
                </c:pt>
                <c:pt idx="16">
                  <c:v>0.22796906388299862</c:v>
                </c:pt>
                <c:pt idx="17">
                  <c:v>0.30246128138213596</c:v>
                </c:pt>
                <c:pt idx="18">
                  <c:v>0.376856605978234</c:v>
                </c:pt>
                <c:pt idx="19">
                  <c:v>0.4409556891490885</c:v>
                </c:pt>
                <c:pt idx="20">
                  <c:v>0.48453621315240553</c:v>
                </c:pt>
                <c:pt idx="21">
                  <c:v>0.5</c:v>
                </c:pt>
                <c:pt idx="22">
                  <c:v>0.4845362131524053</c:v>
                </c:pt>
                <c:pt idx="23">
                  <c:v>0.44095568914908817</c:v>
                </c:pt>
                <c:pt idx="24">
                  <c:v>0.37685660597823356</c:v>
                </c:pt>
                <c:pt idx="25">
                  <c:v>0.30246128138213546</c:v>
                </c:pt>
                <c:pt idx="26">
                  <c:v>0.22796906388299812</c:v>
                </c:pt>
                <c:pt idx="27">
                  <c:v>0.1613594916335245</c:v>
                </c:pt>
                <c:pt idx="28">
                  <c:v>0.10725698653063101</c:v>
                </c:pt>
                <c:pt idx="29">
                  <c:v>6.6952860699881531E-2</c:v>
                </c:pt>
                <c:pt idx="30">
                  <c:v>3.9248689259738519E-2</c:v>
                </c:pt>
                <c:pt idx="31">
                  <c:v>2.1606959131886146E-2</c:v>
                </c:pt>
                <c:pt idx="32">
                  <c:v>1.5658316754424445E-2</c:v>
                </c:pt>
                <c:pt idx="33">
                  <c:v>1.1170551526751896E-2</c:v>
                </c:pt>
                <c:pt idx="34">
                  <c:v>5.4233552690800806E-3</c:v>
                </c:pt>
                <c:pt idx="35">
                  <c:v>2.472714447594223E-3</c:v>
                </c:pt>
                <c:pt idx="36">
                  <c:v>1.0587473853164186E-3</c:v>
                </c:pt>
                <c:pt idx="37">
                  <c:v>4.2571917140257802E-4</c:v>
                </c:pt>
                <c:pt idx="38">
                  <c:v>1.6075575834443339E-4</c:v>
                </c:pt>
                <c:pt idx="39">
                  <c:v>5.700623276037152E-5</c:v>
                </c:pt>
                <c:pt idx="40">
                  <c:v>1.8984126446009574E-5</c:v>
                </c:pt>
                <c:pt idx="41">
                  <c:v>5.9370590298458706E-6</c:v>
                </c:pt>
                <c:pt idx="42">
                  <c:v>1.7436711781044893E-6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E01F-43A3-9ACE-97F2A71DED26}"/>
            </c:ext>
          </c:extLst>
        </c:ser>
        <c:ser>
          <c:idx val="0"/>
          <c:order val="3"/>
          <c:tx>
            <c:strRef>
              <c:f>Sheet1!$B$1</c:f>
              <c:strCache>
                <c:ptCount val="1"/>
                <c:pt idx="0">
                  <c:v>N(0,2)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Pt>
            <c:idx val="25"/>
            <c:marker>
              <c:symbol val="none"/>
            </c:marker>
            <c:bubble3D val="0"/>
            <c:spPr>
              <a:ln w="38100" cap="rnd">
                <a:solidFill>
                  <a:srgbClr val="FF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19F-42EF-A763-0B50F744D712}"/>
              </c:ext>
            </c:extLst>
          </c:dPt>
          <c:xVal>
            <c:numRef>
              <c:f>Sheet1!$A$2:$A$44</c:f>
              <c:numCache>
                <c:formatCode>General</c:formatCode>
                <c:ptCount val="43"/>
                <c:pt idx="0">
                  <c:v>-4</c:v>
                </c:pt>
                <c:pt idx="1">
                  <c:v>-3.8</c:v>
                </c:pt>
                <c:pt idx="2">
                  <c:v>-3.5999999999999996</c:v>
                </c:pt>
                <c:pt idx="3">
                  <c:v>-3.3999999999999995</c:v>
                </c:pt>
                <c:pt idx="4">
                  <c:v>-3.1999999999999993</c:v>
                </c:pt>
                <c:pt idx="5">
                  <c:v>-2.9999999999999991</c:v>
                </c:pt>
                <c:pt idx="6">
                  <c:v>-2.7999999999999989</c:v>
                </c:pt>
                <c:pt idx="7">
                  <c:v>-2.5999999999999988</c:v>
                </c:pt>
                <c:pt idx="8">
                  <c:v>-2.3999999999999986</c:v>
                </c:pt>
                <c:pt idx="9">
                  <c:v>-2.1999999999999984</c:v>
                </c:pt>
                <c:pt idx="10">
                  <c:v>-2.1</c:v>
                </c:pt>
                <c:pt idx="11">
                  <c:v>-1.9999999999999984</c:v>
                </c:pt>
                <c:pt idx="12">
                  <c:v>-1.7999999999999985</c:v>
                </c:pt>
                <c:pt idx="13">
                  <c:v>-1.5999999999999985</c:v>
                </c:pt>
                <c:pt idx="14">
                  <c:v>-1.3999999999999986</c:v>
                </c:pt>
                <c:pt idx="15">
                  <c:v>-1.1999999999999986</c:v>
                </c:pt>
                <c:pt idx="16">
                  <c:v>-0.99999999999999867</c:v>
                </c:pt>
                <c:pt idx="17">
                  <c:v>-0.79999999999999871</c:v>
                </c:pt>
                <c:pt idx="18">
                  <c:v>-0.59999999999999876</c:v>
                </c:pt>
                <c:pt idx="19">
                  <c:v>-0.39999999999999875</c:v>
                </c:pt>
                <c:pt idx="20">
                  <c:v>-0.19999999999999873</c:v>
                </c:pt>
                <c:pt idx="21">
                  <c:v>0</c:v>
                </c:pt>
                <c:pt idx="22">
                  <c:v>0.2</c:v>
                </c:pt>
                <c:pt idx="23">
                  <c:v>0.4</c:v>
                </c:pt>
                <c:pt idx="24">
                  <c:v>0.60000000000000009</c:v>
                </c:pt>
                <c:pt idx="25">
                  <c:v>0.8</c:v>
                </c:pt>
                <c:pt idx="26">
                  <c:v>1</c:v>
                </c:pt>
                <c:pt idx="27">
                  <c:v>1.2</c:v>
                </c:pt>
                <c:pt idx="28">
                  <c:v>1.4</c:v>
                </c:pt>
                <c:pt idx="29">
                  <c:v>1.5999999999999999</c:v>
                </c:pt>
                <c:pt idx="30">
                  <c:v>1.7999999999999998</c:v>
                </c:pt>
                <c:pt idx="31">
                  <c:v>1.9999999999999998</c:v>
                </c:pt>
                <c:pt idx="32">
                  <c:v>2.1</c:v>
                </c:pt>
                <c:pt idx="33">
                  <c:v>2.1999999999999997</c:v>
                </c:pt>
                <c:pt idx="34">
                  <c:v>2.4</c:v>
                </c:pt>
                <c:pt idx="35">
                  <c:v>2.6</c:v>
                </c:pt>
                <c:pt idx="36">
                  <c:v>2.8000000000000003</c:v>
                </c:pt>
                <c:pt idx="37">
                  <c:v>3.0000000000000004</c:v>
                </c:pt>
                <c:pt idx="38">
                  <c:v>3.2000000000000006</c:v>
                </c:pt>
                <c:pt idx="39">
                  <c:v>3.4000000000000008</c:v>
                </c:pt>
                <c:pt idx="40">
                  <c:v>3.600000000000001</c:v>
                </c:pt>
                <c:pt idx="41">
                  <c:v>3.8000000000000012</c:v>
                </c:pt>
                <c:pt idx="42">
                  <c:v>4.0000000000000009</c:v>
                </c:pt>
              </c:numCache>
            </c:numRef>
          </c:xVal>
          <c:yVal>
            <c:numRef>
              <c:f>Sheet1!$B$2:$B$44</c:f>
              <c:numCache>
                <c:formatCode>General</c:formatCode>
                <c:ptCount val="43"/>
                <c:pt idx="0">
                  <c:v>1.2511828500733633E-3</c:v>
                </c:pt>
                <c:pt idx="1">
                  <c:v>2.156813951992981E-3</c:v>
                </c:pt>
                <c:pt idx="2">
                  <c:v>3.6155701793867201E-3</c:v>
                </c:pt>
                <c:pt idx="3">
                  <c:v>5.8940405236740387E-3</c:v>
                </c:pt>
                <c:pt idx="4">
                  <c:v>9.3437594525037186E-3</c:v>
                </c:pt>
                <c:pt idx="5">
                  <c:v>1.4404639421257449E-2</c:v>
                </c:pt>
                <c:pt idx="6">
                  <c:v>2.1595106178001089E-2</c:v>
                </c:pt>
                <c:pt idx="7">
                  <c:v>3.1483318735720467E-2</c:v>
                </c:pt>
                <c:pt idx="8">
                  <c:v>4.4635240466587789E-2</c:v>
                </c:pt>
                <c:pt idx="9">
                  <c:v>6.1538578718704058E-2</c:v>
                </c:pt>
                <c:pt idx="10">
                  <c:v>7.1504657687087289E-2</c:v>
                </c:pt>
                <c:pt idx="11">
                  <c:v>8.2506707141305355E-2</c:v>
                </c:pt>
                <c:pt idx="12">
                  <c:v>0.10757299442234985</c:v>
                </c:pt>
                <c:pt idx="13">
                  <c:v>0.1363921801234862</c:v>
                </c:pt>
                <c:pt idx="14">
                  <c:v>0.16816975632144177</c:v>
                </c:pt>
                <c:pt idx="15">
                  <c:v>0.20164085425475722</c:v>
                </c:pt>
                <c:pt idx="16">
                  <c:v>0.23511556046010842</c:v>
                </c:pt>
                <c:pt idx="17">
                  <c:v>0.26659771746432237</c:v>
                </c:pt>
                <c:pt idx="18">
                  <c:v>0.29397045943272559</c:v>
                </c:pt>
                <c:pt idx="19">
                  <c:v>0.31522682348446907</c:v>
                </c:pt>
                <c:pt idx="20">
                  <c:v>0.32871146381879324</c:v>
                </c:pt>
                <c:pt idx="21">
                  <c:v>0.33333333333333331</c:v>
                </c:pt>
                <c:pt idx="22">
                  <c:v>0.32871146381879313</c:v>
                </c:pt>
                <c:pt idx="23">
                  <c:v>0.31522682348446895</c:v>
                </c:pt>
                <c:pt idx="24">
                  <c:v>0.29397045943272537</c:v>
                </c:pt>
                <c:pt idx="25">
                  <c:v>0.2665977174643222</c:v>
                </c:pt>
                <c:pt idx="26">
                  <c:v>0.2351155604601082</c:v>
                </c:pt>
                <c:pt idx="27">
                  <c:v>0.201640854254757</c:v>
                </c:pt>
                <c:pt idx="28">
                  <c:v>0.16816975632144154</c:v>
                </c:pt>
                <c:pt idx="29">
                  <c:v>0.13639218012348597</c:v>
                </c:pt>
                <c:pt idx="30">
                  <c:v>0.10757299442234966</c:v>
                </c:pt>
                <c:pt idx="31">
                  <c:v>8.2506707141305202E-2</c:v>
                </c:pt>
                <c:pt idx="32">
                  <c:v>7.1504657687087289E-2</c:v>
                </c:pt>
                <c:pt idx="33">
                  <c:v>6.153857871870394E-2</c:v>
                </c:pt>
                <c:pt idx="34">
                  <c:v>4.4635240466587685E-2</c:v>
                </c:pt>
                <c:pt idx="35">
                  <c:v>3.1483318735720384E-2</c:v>
                </c:pt>
                <c:pt idx="36">
                  <c:v>2.1595106178001026E-2</c:v>
                </c:pt>
                <c:pt idx="37">
                  <c:v>1.4404639421257397E-2</c:v>
                </c:pt>
                <c:pt idx="38">
                  <c:v>9.3437594525036891E-3</c:v>
                </c:pt>
                <c:pt idx="39">
                  <c:v>5.8940405236740179E-3</c:v>
                </c:pt>
                <c:pt idx="40">
                  <c:v>3.6155701793867076E-3</c:v>
                </c:pt>
                <c:pt idx="41">
                  <c:v>2.1568139519929736E-3</c:v>
                </c:pt>
                <c:pt idx="42">
                  <c:v>1.2511828500733589E-3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E01F-43A3-9ACE-97F2A71DE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64129408"/>
        <c:axId val="1564121248"/>
        <c:extLst>
          <c:ext xmlns:c15="http://schemas.microsoft.com/office/drawing/2012/chart" uri="{02D57815-91ED-43cb-92C2-25804820EDAC}">
            <c15:filteredScatterSeries>
              <c15:ser>
                <c:idx val="2"/>
                <c:order val="1"/>
                <c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Bounded</c:v>
                      </c:pt>
                    </c:strCache>
                  </c:strRef>
                </c:tx>
                <c:spPr>
                  <a:ln w="38100" cap="rnd">
                    <a:solidFill>
                      <a:srgbClr val="A2CF49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>
                      <c:ext uri="{02D57815-91ED-43cb-92C2-25804820EDAC}">
                        <c15:formulaRef>
                          <c15:sqref>Sheet1!$A$2:$A$44</c15:sqref>
                        </c15:formulaRef>
                      </c:ext>
                    </c:extLst>
                    <c:numCache>
                      <c:formatCode>General</c:formatCode>
                      <c:ptCount val="43"/>
                      <c:pt idx="0">
                        <c:v>-4</c:v>
                      </c:pt>
                      <c:pt idx="1">
                        <c:v>-3.8</c:v>
                      </c:pt>
                      <c:pt idx="2">
                        <c:v>-3.5999999999999996</c:v>
                      </c:pt>
                      <c:pt idx="3">
                        <c:v>-3.3999999999999995</c:v>
                      </c:pt>
                      <c:pt idx="4">
                        <c:v>-3.1999999999999993</c:v>
                      </c:pt>
                      <c:pt idx="5">
                        <c:v>-2.9999999999999991</c:v>
                      </c:pt>
                      <c:pt idx="6">
                        <c:v>-2.7999999999999989</c:v>
                      </c:pt>
                      <c:pt idx="7">
                        <c:v>-2.5999999999999988</c:v>
                      </c:pt>
                      <c:pt idx="8">
                        <c:v>-2.3999999999999986</c:v>
                      </c:pt>
                      <c:pt idx="9">
                        <c:v>-2.1999999999999984</c:v>
                      </c:pt>
                      <c:pt idx="10">
                        <c:v>-2.1</c:v>
                      </c:pt>
                      <c:pt idx="11">
                        <c:v>-1.9999999999999984</c:v>
                      </c:pt>
                      <c:pt idx="12">
                        <c:v>-1.7999999999999985</c:v>
                      </c:pt>
                      <c:pt idx="13">
                        <c:v>-1.5999999999999985</c:v>
                      </c:pt>
                      <c:pt idx="14">
                        <c:v>-1.3999999999999986</c:v>
                      </c:pt>
                      <c:pt idx="15">
                        <c:v>-1.1999999999999986</c:v>
                      </c:pt>
                      <c:pt idx="16">
                        <c:v>-0.99999999999999867</c:v>
                      </c:pt>
                      <c:pt idx="17">
                        <c:v>-0.79999999999999871</c:v>
                      </c:pt>
                      <c:pt idx="18">
                        <c:v>-0.59999999999999876</c:v>
                      </c:pt>
                      <c:pt idx="19">
                        <c:v>-0.39999999999999875</c:v>
                      </c:pt>
                      <c:pt idx="20">
                        <c:v>-0.19999999999999873</c:v>
                      </c:pt>
                      <c:pt idx="21">
                        <c:v>0</c:v>
                      </c:pt>
                      <c:pt idx="22">
                        <c:v>0.2</c:v>
                      </c:pt>
                      <c:pt idx="23">
                        <c:v>0.4</c:v>
                      </c:pt>
                      <c:pt idx="24">
                        <c:v>0.60000000000000009</c:v>
                      </c:pt>
                      <c:pt idx="25">
                        <c:v>0.8</c:v>
                      </c:pt>
                      <c:pt idx="26">
                        <c:v>1</c:v>
                      </c:pt>
                      <c:pt idx="27">
                        <c:v>1.2</c:v>
                      </c:pt>
                      <c:pt idx="28">
                        <c:v>1.4</c:v>
                      </c:pt>
                      <c:pt idx="29">
                        <c:v>1.5999999999999999</c:v>
                      </c:pt>
                      <c:pt idx="30">
                        <c:v>1.7999999999999998</c:v>
                      </c:pt>
                      <c:pt idx="31">
                        <c:v>1.9999999999999998</c:v>
                      </c:pt>
                      <c:pt idx="32">
                        <c:v>2.1</c:v>
                      </c:pt>
                      <c:pt idx="33">
                        <c:v>2.1999999999999997</c:v>
                      </c:pt>
                      <c:pt idx="34">
                        <c:v>2.4</c:v>
                      </c:pt>
                      <c:pt idx="35">
                        <c:v>2.6</c:v>
                      </c:pt>
                      <c:pt idx="36">
                        <c:v>2.8000000000000003</c:v>
                      </c:pt>
                      <c:pt idx="37">
                        <c:v>3.0000000000000004</c:v>
                      </c:pt>
                      <c:pt idx="38">
                        <c:v>3.2000000000000006</c:v>
                      </c:pt>
                      <c:pt idx="39">
                        <c:v>3.4000000000000008</c:v>
                      </c:pt>
                      <c:pt idx="40">
                        <c:v>3.600000000000001</c:v>
                      </c:pt>
                      <c:pt idx="41">
                        <c:v>3.8000000000000012</c:v>
                      </c:pt>
                      <c:pt idx="42">
                        <c:v>4.0000000000000009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Sheet1!$D$2:$D$44</c15:sqref>
                        </c15:formulaRef>
                      </c:ext>
                    </c:extLst>
                    <c:numCache>
                      <c:formatCode>General</c:formatCode>
                      <c:ptCount val="43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1">
                        <c:v>0.25</c:v>
                      </c:pt>
                      <c:pt idx="12">
                        <c:v>0.25</c:v>
                      </c:pt>
                      <c:pt idx="13">
                        <c:v>0.25</c:v>
                      </c:pt>
                      <c:pt idx="14">
                        <c:v>0.25</c:v>
                      </c:pt>
                      <c:pt idx="15">
                        <c:v>0.25</c:v>
                      </c:pt>
                      <c:pt idx="16">
                        <c:v>0.25</c:v>
                      </c:pt>
                      <c:pt idx="17">
                        <c:v>0.25</c:v>
                      </c:pt>
                      <c:pt idx="18">
                        <c:v>0.25</c:v>
                      </c:pt>
                      <c:pt idx="19">
                        <c:v>0.25</c:v>
                      </c:pt>
                      <c:pt idx="20">
                        <c:v>0.25</c:v>
                      </c:pt>
                      <c:pt idx="21">
                        <c:v>0.25</c:v>
                      </c:pt>
                      <c:pt idx="22">
                        <c:v>0.25</c:v>
                      </c:pt>
                      <c:pt idx="23">
                        <c:v>0.25</c:v>
                      </c:pt>
                      <c:pt idx="24">
                        <c:v>0.25</c:v>
                      </c:pt>
                      <c:pt idx="25">
                        <c:v>0.25</c:v>
                      </c:pt>
                      <c:pt idx="26">
                        <c:v>0.25</c:v>
                      </c:pt>
                      <c:pt idx="27">
                        <c:v>0.25</c:v>
                      </c:pt>
                      <c:pt idx="28">
                        <c:v>0.25</c:v>
                      </c:pt>
                      <c:pt idx="29">
                        <c:v>0.25</c:v>
                      </c:pt>
                      <c:pt idx="30">
                        <c:v>0.25</c:v>
                      </c:pt>
                      <c:pt idx="31">
                        <c:v>0.25</c:v>
                      </c:pt>
                      <c:pt idx="33">
                        <c:v>0</c:v>
                      </c:pt>
                      <c:pt idx="34">
                        <c:v>0</c:v>
                      </c:pt>
                      <c:pt idx="35">
                        <c:v>0</c:v>
                      </c:pt>
                      <c:pt idx="36">
                        <c:v>0</c:v>
                      </c:pt>
                      <c:pt idx="37">
                        <c:v>0</c:v>
                      </c:pt>
                      <c:pt idx="38">
                        <c:v>0</c:v>
                      </c:pt>
                      <c:pt idx="39">
                        <c:v>0</c:v>
                      </c:pt>
                      <c:pt idx="40">
                        <c:v>0</c:v>
                      </c:pt>
                      <c:pt idx="41">
                        <c:v>0</c:v>
                      </c:pt>
                      <c:pt idx="42">
                        <c:v>0</c:v>
                      </c:pt>
                    </c:numCache>
                  </c:numRef>
                </c:yVal>
                <c:smooth val="1"/>
                <c:extLst>
                  <c:ext xmlns:c16="http://schemas.microsoft.com/office/drawing/2014/chart" uri="{C3380CC4-5D6E-409C-BE32-E72D297353CC}">
                    <c16:uniqueId val="{00000003-E01F-43A3-9ACE-97F2A71DED26}"/>
                  </c:ext>
                </c:extLst>
              </c15:ser>
            </c15:filteredScatterSeries>
            <c15:filteredScatter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Sheet1!$E$1</c15:sqref>
                        </c15:formulaRef>
                      </c:ext>
                    </c:extLst>
                    <c:strCache>
                      <c:ptCount val="1"/>
                      <c:pt idx="0">
                        <c:v>Weird</c:v>
                      </c:pt>
                    </c:strCache>
                  </c:strRef>
                </c:tx>
                <c:spPr>
                  <a:ln w="28575" cap="rnd">
                    <a:solidFill>
                      <a:srgbClr val="C1F2E6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Sheet1!$A$2:$A$44</c15:sqref>
                        </c15:formulaRef>
                      </c:ext>
                    </c:extLst>
                    <c:numCache>
                      <c:formatCode>General</c:formatCode>
                      <c:ptCount val="43"/>
                      <c:pt idx="0">
                        <c:v>-4</c:v>
                      </c:pt>
                      <c:pt idx="1">
                        <c:v>-3.8</c:v>
                      </c:pt>
                      <c:pt idx="2">
                        <c:v>-3.5999999999999996</c:v>
                      </c:pt>
                      <c:pt idx="3">
                        <c:v>-3.3999999999999995</c:v>
                      </c:pt>
                      <c:pt idx="4">
                        <c:v>-3.1999999999999993</c:v>
                      </c:pt>
                      <c:pt idx="5">
                        <c:v>-2.9999999999999991</c:v>
                      </c:pt>
                      <c:pt idx="6">
                        <c:v>-2.7999999999999989</c:v>
                      </c:pt>
                      <c:pt idx="7">
                        <c:v>-2.5999999999999988</c:v>
                      </c:pt>
                      <c:pt idx="8">
                        <c:v>-2.3999999999999986</c:v>
                      </c:pt>
                      <c:pt idx="9">
                        <c:v>-2.1999999999999984</c:v>
                      </c:pt>
                      <c:pt idx="10">
                        <c:v>-2.1</c:v>
                      </c:pt>
                      <c:pt idx="11">
                        <c:v>-1.9999999999999984</c:v>
                      </c:pt>
                      <c:pt idx="12">
                        <c:v>-1.7999999999999985</c:v>
                      </c:pt>
                      <c:pt idx="13">
                        <c:v>-1.5999999999999985</c:v>
                      </c:pt>
                      <c:pt idx="14">
                        <c:v>-1.3999999999999986</c:v>
                      </c:pt>
                      <c:pt idx="15">
                        <c:v>-1.1999999999999986</c:v>
                      </c:pt>
                      <c:pt idx="16">
                        <c:v>-0.99999999999999867</c:v>
                      </c:pt>
                      <c:pt idx="17">
                        <c:v>-0.79999999999999871</c:v>
                      </c:pt>
                      <c:pt idx="18">
                        <c:v>-0.59999999999999876</c:v>
                      </c:pt>
                      <c:pt idx="19">
                        <c:v>-0.39999999999999875</c:v>
                      </c:pt>
                      <c:pt idx="20">
                        <c:v>-0.19999999999999873</c:v>
                      </c:pt>
                      <c:pt idx="21">
                        <c:v>0</c:v>
                      </c:pt>
                      <c:pt idx="22">
                        <c:v>0.2</c:v>
                      </c:pt>
                      <c:pt idx="23">
                        <c:v>0.4</c:v>
                      </c:pt>
                      <c:pt idx="24">
                        <c:v>0.60000000000000009</c:v>
                      </c:pt>
                      <c:pt idx="25">
                        <c:v>0.8</c:v>
                      </c:pt>
                      <c:pt idx="26">
                        <c:v>1</c:v>
                      </c:pt>
                      <c:pt idx="27">
                        <c:v>1.2</c:v>
                      </c:pt>
                      <c:pt idx="28">
                        <c:v>1.4</c:v>
                      </c:pt>
                      <c:pt idx="29">
                        <c:v>1.5999999999999999</c:v>
                      </c:pt>
                      <c:pt idx="30">
                        <c:v>1.7999999999999998</c:v>
                      </c:pt>
                      <c:pt idx="31">
                        <c:v>1.9999999999999998</c:v>
                      </c:pt>
                      <c:pt idx="32">
                        <c:v>2.1</c:v>
                      </c:pt>
                      <c:pt idx="33">
                        <c:v>2.1999999999999997</c:v>
                      </c:pt>
                      <c:pt idx="34">
                        <c:v>2.4</c:v>
                      </c:pt>
                      <c:pt idx="35">
                        <c:v>2.6</c:v>
                      </c:pt>
                      <c:pt idx="36">
                        <c:v>2.8000000000000003</c:v>
                      </c:pt>
                      <c:pt idx="37">
                        <c:v>3.0000000000000004</c:v>
                      </c:pt>
                      <c:pt idx="38">
                        <c:v>3.2000000000000006</c:v>
                      </c:pt>
                      <c:pt idx="39">
                        <c:v>3.4000000000000008</c:v>
                      </c:pt>
                      <c:pt idx="40">
                        <c:v>3.600000000000001</c:v>
                      </c:pt>
                      <c:pt idx="41">
                        <c:v>3.8000000000000012</c:v>
                      </c:pt>
                      <c:pt idx="42">
                        <c:v>4.0000000000000009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Sheet1!$E$2:$E$44</c15:sqref>
                        </c15:formulaRef>
                      </c:ext>
                    </c:extLst>
                    <c:numCache>
                      <c:formatCode>General</c:formatCode>
                      <c:ptCount val="43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1.9683452032754229E-4</c:v>
                      </c:pt>
                      <c:pt idx="15">
                        <c:v>0.01</c:v>
                      </c:pt>
                      <c:pt idx="16">
                        <c:v>9.1578194443671882E-3</c:v>
                      </c:pt>
                      <c:pt idx="17">
                        <c:v>0.2</c:v>
                      </c:pt>
                      <c:pt idx="18">
                        <c:v>0.11846387934106159</c:v>
                      </c:pt>
                      <c:pt idx="19">
                        <c:v>0.5</c:v>
                      </c:pt>
                      <c:pt idx="20">
                        <c:v>0.42607189448310651</c:v>
                      </c:pt>
                      <c:pt idx="21">
                        <c:v>0.5</c:v>
                      </c:pt>
                      <c:pt idx="22">
                        <c:v>0.42607189448310567</c:v>
                      </c:pt>
                      <c:pt idx="23">
                        <c:v>0.5</c:v>
                      </c:pt>
                      <c:pt idx="24">
                        <c:v>0.11846387934106083</c:v>
                      </c:pt>
                      <c:pt idx="25">
                        <c:v>0.2</c:v>
                      </c:pt>
                      <c:pt idx="26">
                        <c:v>9.1578194443670893E-3</c:v>
                      </c:pt>
                      <c:pt idx="27">
                        <c:v>0.01</c:v>
                      </c:pt>
                      <c:pt idx="28">
                        <c:v>1.9683452032753931E-4</c:v>
                      </c:pt>
                      <c:pt idx="29">
                        <c:v>0</c:v>
                      </c:pt>
                      <c:pt idx="30">
                        <c:v>0</c:v>
                      </c:pt>
                      <c:pt idx="31">
                        <c:v>0</c:v>
                      </c:pt>
                      <c:pt idx="32">
                        <c:v>0</c:v>
                      </c:pt>
                      <c:pt idx="33">
                        <c:v>0</c:v>
                      </c:pt>
                      <c:pt idx="34">
                        <c:v>0</c:v>
                      </c:pt>
                      <c:pt idx="35">
                        <c:v>0</c:v>
                      </c:pt>
                      <c:pt idx="36">
                        <c:v>0</c:v>
                      </c:pt>
                      <c:pt idx="37">
                        <c:v>0</c:v>
                      </c:pt>
                      <c:pt idx="38">
                        <c:v>0</c:v>
                      </c:pt>
                      <c:pt idx="39">
                        <c:v>0</c:v>
                      </c:pt>
                      <c:pt idx="40">
                        <c:v>0</c:v>
                      </c:pt>
                      <c:pt idx="41">
                        <c:v>0</c:v>
                      </c:pt>
                      <c:pt idx="42">
                        <c:v>0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E01F-43A3-9ACE-97F2A71DED26}"/>
                  </c:ext>
                </c:extLst>
              </c15:ser>
            </c15:filteredScatterSeries>
          </c:ext>
        </c:extLst>
      </c:scatterChart>
      <c:valAx>
        <c:axId val="1564129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FFFFFF">
                  <a:alpha val="30196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FFFFFF">
                <a:alpha val="30196"/>
              </a:srgb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4121248"/>
        <c:crosses val="autoZero"/>
        <c:crossBetween val="midCat"/>
      </c:valAx>
      <c:valAx>
        <c:axId val="1564121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FFFFFF">
                  <a:alpha val="30196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FFFFFF">
                <a:alpha val="30196"/>
              </a:srgb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noFill/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412940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546105738012066"/>
          <c:y val="0.13987284787175752"/>
          <c:w val="0.4058547442530871"/>
          <c:h val="0.109558386776459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2"/>
          <c:order val="1"/>
          <c:tx>
            <c:strRef>
              <c:f>Sheet1!$D$1</c:f>
              <c:strCache>
                <c:ptCount val="1"/>
                <c:pt idx="0">
                  <c:v>Bounded</c:v>
                </c:pt>
              </c:strCache>
            </c:strRef>
          </c:tx>
          <c:spPr>
            <a:ln w="38100" cap="rnd">
              <a:solidFill>
                <a:srgbClr val="A2CF49"/>
              </a:solidFill>
              <a:round/>
            </a:ln>
            <a:effectLst/>
          </c:spPr>
          <c:marker>
            <c:symbol val="none"/>
          </c:marker>
          <c:xVal>
            <c:numRef>
              <c:f>Sheet1!$A$2:$A$48</c:f>
              <c:numCache>
                <c:formatCode>General</c:formatCode>
                <c:ptCount val="47"/>
                <c:pt idx="0">
                  <c:v>-4</c:v>
                </c:pt>
                <c:pt idx="1">
                  <c:v>-3.8</c:v>
                </c:pt>
                <c:pt idx="2">
                  <c:v>-3.5999999999999996</c:v>
                </c:pt>
                <c:pt idx="3">
                  <c:v>-3.3999999999999995</c:v>
                </c:pt>
                <c:pt idx="4">
                  <c:v>-3.1999999999999993</c:v>
                </c:pt>
                <c:pt idx="5">
                  <c:v>-2.9999999999999991</c:v>
                </c:pt>
                <c:pt idx="6">
                  <c:v>-2.7999999999999989</c:v>
                </c:pt>
                <c:pt idx="7">
                  <c:v>-2.5999999999999988</c:v>
                </c:pt>
                <c:pt idx="8">
                  <c:v>-2.3999999999999986</c:v>
                </c:pt>
                <c:pt idx="9">
                  <c:v>-2.1999999999999984</c:v>
                </c:pt>
                <c:pt idx="10">
                  <c:v>-2.1</c:v>
                </c:pt>
                <c:pt idx="11">
                  <c:v>-1.9999999999999984</c:v>
                </c:pt>
                <c:pt idx="12">
                  <c:v>-1.7999999999999985</c:v>
                </c:pt>
                <c:pt idx="13">
                  <c:v>-1.5999999999999985</c:v>
                </c:pt>
                <c:pt idx="14">
                  <c:v>-1.3999999999999986</c:v>
                </c:pt>
                <c:pt idx="15">
                  <c:v>-1.1999999999999986</c:v>
                </c:pt>
                <c:pt idx="16">
                  <c:v>-1.01</c:v>
                </c:pt>
                <c:pt idx="17">
                  <c:v>-1.0009999999999999</c:v>
                </c:pt>
                <c:pt idx="18">
                  <c:v>-0.99999999999999867</c:v>
                </c:pt>
                <c:pt idx="19">
                  <c:v>-0.79999999999999871</c:v>
                </c:pt>
                <c:pt idx="20">
                  <c:v>-0.59999999999999876</c:v>
                </c:pt>
                <c:pt idx="21">
                  <c:v>-0.39999999999999875</c:v>
                </c:pt>
                <c:pt idx="22">
                  <c:v>-0.19999999999999873</c:v>
                </c:pt>
                <c:pt idx="23">
                  <c:v>0</c:v>
                </c:pt>
                <c:pt idx="24">
                  <c:v>0.2</c:v>
                </c:pt>
                <c:pt idx="25">
                  <c:v>0.4</c:v>
                </c:pt>
                <c:pt idx="26">
                  <c:v>0.60000000000000009</c:v>
                </c:pt>
                <c:pt idx="27">
                  <c:v>0.8</c:v>
                </c:pt>
                <c:pt idx="28">
                  <c:v>1</c:v>
                </c:pt>
                <c:pt idx="29">
                  <c:v>1.0009999999999999</c:v>
                </c:pt>
                <c:pt idx="30">
                  <c:v>1.01</c:v>
                </c:pt>
                <c:pt idx="31">
                  <c:v>1.2</c:v>
                </c:pt>
                <c:pt idx="32">
                  <c:v>1.4</c:v>
                </c:pt>
                <c:pt idx="33">
                  <c:v>1.5999999999999999</c:v>
                </c:pt>
                <c:pt idx="34">
                  <c:v>1.7999999999999998</c:v>
                </c:pt>
                <c:pt idx="35">
                  <c:v>1.9999999999999998</c:v>
                </c:pt>
                <c:pt idx="36">
                  <c:v>2.1</c:v>
                </c:pt>
                <c:pt idx="37">
                  <c:v>2.1999999999999997</c:v>
                </c:pt>
                <c:pt idx="38">
                  <c:v>2.4</c:v>
                </c:pt>
                <c:pt idx="39">
                  <c:v>2.6</c:v>
                </c:pt>
                <c:pt idx="40">
                  <c:v>2.8000000000000003</c:v>
                </c:pt>
                <c:pt idx="41">
                  <c:v>3.0000000000000004</c:v>
                </c:pt>
                <c:pt idx="42">
                  <c:v>3.2000000000000006</c:v>
                </c:pt>
                <c:pt idx="43">
                  <c:v>3.4000000000000008</c:v>
                </c:pt>
                <c:pt idx="44">
                  <c:v>3.600000000000001</c:v>
                </c:pt>
                <c:pt idx="45">
                  <c:v>3.8000000000000012</c:v>
                </c:pt>
                <c:pt idx="46">
                  <c:v>4.0000000000000009</c:v>
                </c:pt>
              </c:numCache>
            </c:numRef>
          </c:xVal>
          <c:yVal>
            <c:numRef>
              <c:f>Sheet1!$D$2:$D$48</c:f>
              <c:numCache>
                <c:formatCode>General</c:formatCode>
                <c:ptCount val="4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8">
                  <c:v>0.5</c:v>
                </c:pt>
                <c:pt idx="19">
                  <c:v>0.5</c:v>
                </c:pt>
                <c:pt idx="20">
                  <c:v>0.5</c:v>
                </c:pt>
                <c:pt idx="21">
                  <c:v>0.5</c:v>
                </c:pt>
                <c:pt idx="22">
                  <c:v>0.5</c:v>
                </c:pt>
                <c:pt idx="23">
                  <c:v>0.5</c:v>
                </c:pt>
                <c:pt idx="24">
                  <c:v>0.5</c:v>
                </c:pt>
                <c:pt idx="25">
                  <c:v>0.5</c:v>
                </c:pt>
                <c:pt idx="26">
                  <c:v>0.5</c:v>
                </c:pt>
                <c:pt idx="27">
                  <c:v>0.5</c:v>
                </c:pt>
                <c:pt idx="28">
                  <c:v>0.5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E01F-43A3-9ACE-97F2A71DED26}"/>
            </c:ext>
          </c:extLst>
        </c:ser>
        <c:ser>
          <c:idx val="0"/>
          <c:order val="3"/>
          <c:tx>
            <c:strRef>
              <c:f>Sheet1!$B$1</c:f>
              <c:strCache>
                <c:ptCount val="1"/>
                <c:pt idx="0">
                  <c:v>N(0,2)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Pt>
            <c:idx val="27"/>
            <c:marker>
              <c:symbol val="none"/>
            </c:marker>
            <c:bubble3D val="0"/>
            <c:spPr>
              <a:ln w="38100" cap="rnd">
                <a:solidFill>
                  <a:srgbClr val="FF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5696-4BEC-BF76-4D38AD3E2BED}"/>
              </c:ext>
            </c:extLst>
          </c:dPt>
          <c:xVal>
            <c:numRef>
              <c:f>Sheet1!$A$2:$A$48</c:f>
              <c:numCache>
                <c:formatCode>General</c:formatCode>
                <c:ptCount val="47"/>
                <c:pt idx="0">
                  <c:v>-4</c:v>
                </c:pt>
                <c:pt idx="1">
                  <c:v>-3.8</c:v>
                </c:pt>
                <c:pt idx="2">
                  <c:v>-3.5999999999999996</c:v>
                </c:pt>
                <c:pt idx="3">
                  <c:v>-3.3999999999999995</c:v>
                </c:pt>
                <c:pt idx="4">
                  <c:v>-3.1999999999999993</c:v>
                </c:pt>
                <c:pt idx="5">
                  <c:v>-2.9999999999999991</c:v>
                </c:pt>
                <c:pt idx="6">
                  <c:v>-2.7999999999999989</c:v>
                </c:pt>
                <c:pt idx="7">
                  <c:v>-2.5999999999999988</c:v>
                </c:pt>
                <c:pt idx="8">
                  <c:v>-2.3999999999999986</c:v>
                </c:pt>
                <c:pt idx="9">
                  <c:v>-2.1999999999999984</c:v>
                </c:pt>
                <c:pt idx="10">
                  <c:v>-2.1</c:v>
                </c:pt>
                <c:pt idx="11">
                  <c:v>-1.9999999999999984</c:v>
                </c:pt>
                <c:pt idx="12">
                  <c:v>-1.7999999999999985</c:v>
                </c:pt>
                <c:pt idx="13">
                  <c:v>-1.5999999999999985</c:v>
                </c:pt>
                <c:pt idx="14">
                  <c:v>-1.3999999999999986</c:v>
                </c:pt>
                <c:pt idx="15">
                  <c:v>-1.1999999999999986</c:v>
                </c:pt>
                <c:pt idx="16">
                  <c:v>-1.01</c:v>
                </c:pt>
                <c:pt idx="17">
                  <c:v>-1.0009999999999999</c:v>
                </c:pt>
                <c:pt idx="18">
                  <c:v>-0.99999999999999867</c:v>
                </c:pt>
                <c:pt idx="19">
                  <c:v>-0.79999999999999871</c:v>
                </c:pt>
                <c:pt idx="20">
                  <c:v>-0.59999999999999876</c:v>
                </c:pt>
                <c:pt idx="21">
                  <c:v>-0.39999999999999875</c:v>
                </c:pt>
                <c:pt idx="22">
                  <c:v>-0.19999999999999873</c:v>
                </c:pt>
                <c:pt idx="23">
                  <c:v>0</c:v>
                </c:pt>
                <c:pt idx="24">
                  <c:v>0.2</c:v>
                </c:pt>
                <c:pt idx="25">
                  <c:v>0.4</c:v>
                </c:pt>
                <c:pt idx="26">
                  <c:v>0.60000000000000009</c:v>
                </c:pt>
                <c:pt idx="27">
                  <c:v>0.8</c:v>
                </c:pt>
                <c:pt idx="28">
                  <c:v>1</c:v>
                </c:pt>
                <c:pt idx="29">
                  <c:v>1.0009999999999999</c:v>
                </c:pt>
                <c:pt idx="30">
                  <c:v>1.01</c:v>
                </c:pt>
                <c:pt idx="31">
                  <c:v>1.2</c:v>
                </c:pt>
                <c:pt idx="32">
                  <c:v>1.4</c:v>
                </c:pt>
                <c:pt idx="33">
                  <c:v>1.5999999999999999</c:v>
                </c:pt>
                <c:pt idx="34">
                  <c:v>1.7999999999999998</c:v>
                </c:pt>
                <c:pt idx="35">
                  <c:v>1.9999999999999998</c:v>
                </c:pt>
                <c:pt idx="36">
                  <c:v>2.1</c:v>
                </c:pt>
                <c:pt idx="37">
                  <c:v>2.1999999999999997</c:v>
                </c:pt>
                <c:pt idx="38">
                  <c:v>2.4</c:v>
                </c:pt>
                <c:pt idx="39">
                  <c:v>2.6</c:v>
                </c:pt>
                <c:pt idx="40">
                  <c:v>2.8000000000000003</c:v>
                </c:pt>
                <c:pt idx="41">
                  <c:v>3.0000000000000004</c:v>
                </c:pt>
                <c:pt idx="42">
                  <c:v>3.2000000000000006</c:v>
                </c:pt>
                <c:pt idx="43">
                  <c:v>3.4000000000000008</c:v>
                </c:pt>
                <c:pt idx="44">
                  <c:v>3.600000000000001</c:v>
                </c:pt>
                <c:pt idx="45">
                  <c:v>3.8000000000000012</c:v>
                </c:pt>
                <c:pt idx="46">
                  <c:v>4.0000000000000009</c:v>
                </c:pt>
              </c:numCache>
            </c:numRef>
          </c:xVal>
          <c:yVal>
            <c:numRef>
              <c:f>Sheet1!$B$2:$B$48</c:f>
              <c:numCache>
                <c:formatCode>General</c:formatCode>
                <c:ptCount val="47"/>
                <c:pt idx="0">
                  <c:v>1.2511828500733633E-3</c:v>
                </c:pt>
                <c:pt idx="1">
                  <c:v>2.156813951992981E-3</c:v>
                </c:pt>
                <c:pt idx="2">
                  <c:v>3.6155701793867201E-3</c:v>
                </c:pt>
                <c:pt idx="3">
                  <c:v>5.8940405236740387E-3</c:v>
                </c:pt>
                <c:pt idx="4">
                  <c:v>9.3437594525037186E-3</c:v>
                </c:pt>
                <c:pt idx="5">
                  <c:v>1.4404639421257449E-2</c:v>
                </c:pt>
                <c:pt idx="6">
                  <c:v>2.1595106178001089E-2</c:v>
                </c:pt>
                <c:pt idx="7">
                  <c:v>3.1483318735720467E-2</c:v>
                </c:pt>
                <c:pt idx="8">
                  <c:v>4.4635240466587789E-2</c:v>
                </c:pt>
                <c:pt idx="9">
                  <c:v>6.1538578718704058E-2</c:v>
                </c:pt>
                <c:pt idx="10">
                  <c:v>7.1504657687087289E-2</c:v>
                </c:pt>
                <c:pt idx="11">
                  <c:v>8.2506707141305355E-2</c:v>
                </c:pt>
                <c:pt idx="12">
                  <c:v>0.10757299442234985</c:v>
                </c:pt>
                <c:pt idx="13">
                  <c:v>0.1363921801234862</c:v>
                </c:pt>
                <c:pt idx="14">
                  <c:v>0.16816975632144177</c:v>
                </c:pt>
                <c:pt idx="15">
                  <c:v>0.20164085425475722</c:v>
                </c:pt>
                <c:pt idx="16">
                  <c:v>0.23347171067009376</c:v>
                </c:pt>
                <c:pt idx="17">
                  <c:v>0.23495139410338287</c:v>
                </c:pt>
                <c:pt idx="18">
                  <c:v>0.23511556046010842</c:v>
                </c:pt>
                <c:pt idx="19">
                  <c:v>0.26659771746432237</c:v>
                </c:pt>
                <c:pt idx="20">
                  <c:v>0.29397045943272559</c:v>
                </c:pt>
                <c:pt idx="21">
                  <c:v>0.31522682348446907</c:v>
                </c:pt>
                <c:pt idx="22">
                  <c:v>0.32871146381879324</c:v>
                </c:pt>
                <c:pt idx="23">
                  <c:v>0.33333333333333331</c:v>
                </c:pt>
                <c:pt idx="24">
                  <c:v>0.32871146381879313</c:v>
                </c:pt>
                <c:pt idx="25">
                  <c:v>0.31522682348446895</c:v>
                </c:pt>
                <c:pt idx="26">
                  <c:v>0.29397045943272537</c:v>
                </c:pt>
                <c:pt idx="27">
                  <c:v>0.2665977174643222</c:v>
                </c:pt>
                <c:pt idx="28">
                  <c:v>0.2351155604601082</c:v>
                </c:pt>
                <c:pt idx="29">
                  <c:v>0.23495139410338287</c:v>
                </c:pt>
                <c:pt idx="30">
                  <c:v>0.23347171067009376</c:v>
                </c:pt>
                <c:pt idx="31">
                  <c:v>0.201640854254757</c:v>
                </c:pt>
                <c:pt idx="32">
                  <c:v>0.16816975632144154</c:v>
                </c:pt>
                <c:pt idx="33">
                  <c:v>0.13639218012348597</c:v>
                </c:pt>
                <c:pt idx="34">
                  <c:v>0.10757299442234966</c:v>
                </c:pt>
                <c:pt idx="35">
                  <c:v>8.2506707141305202E-2</c:v>
                </c:pt>
                <c:pt idx="36">
                  <c:v>7.1504657687087289E-2</c:v>
                </c:pt>
                <c:pt idx="37">
                  <c:v>6.153857871870394E-2</c:v>
                </c:pt>
                <c:pt idx="38">
                  <c:v>4.4635240466587685E-2</c:v>
                </c:pt>
                <c:pt idx="39">
                  <c:v>3.1483318735720384E-2</c:v>
                </c:pt>
                <c:pt idx="40">
                  <c:v>2.1595106178001026E-2</c:v>
                </c:pt>
                <c:pt idx="41">
                  <c:v>1.4404639421257397E-2</c:v>
                </c:pt>
                <c:pt idx="42">
                  <c:v>9.3437594525036891E-3</c:v>
                </c:pt>
                <c:pt idx="43">
                  <c:v>5.8940405236740179E-3</c:v>
                </c:pt>
                <c:pt idx="44">
                  <c:v>3.6155701793867076E-3</c:v>
                </c:pt>
                <c:pt idx="45">
                  <c:v>2.1568139519929736E-3</c:v>
                </c:pt>
                <c:pt idx="46">
                  <c:v>1.2511828500733589E-3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E01F-43A3-9ACE-97F2A71DE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64129408"/>
        <c:axId val="1564121248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Subg</c:v>
                      </c:pt>
                    </c:strCache>
                  </c:strRef>
                </c:tx>
                <c:spPr>
                  <a:ln w="38100" cap="rnd">
                    <a:solidFill>
                      <a:srgbClr val="FFC000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>
                      <c:ext uri="{02D57815-91ED-43cb-92C2-25804820EDAC}">
                        <c15:formulaRef>
                          <c15:sqref>Sheet1!$A$2:$A$48</c15:sqref>
                        </c15:formulaRef>
                      </c:ext>
                    </c:extLst>
                    <c:numCache>
                      <c:formatCode>General</c:formatCode>
                      <c:ptCount val="47"/>
                      <c:pt idx="0">
                        <c:v>-4</c:v>
                      </c:pt>
                      <c:pt idx="1">
                        <c:v>-3.8</c:v>
                      </c:pt>
                      <c:pt idx="2">
                        <c:v>-3.5999999999999996</c:v>
                      </c:pt>
                      <c:pt idx="3">
                        <c:v>-3.3999999999999995</c:v>
                      </c:pt>
                      <c:pt idx="4">
                        <c:v>-3.1999999999999993</c:v>
                      </c:pt>
                      <c:pt idx="5">
                        <c:v>-2.9999999999999991</c:v>
                      </c:pt>
                      <c:pt idx="6">
                        <c:v>-2.7999999999999989</c:v>
                      </c:pt>
                      <c:pt idx="7">
                        <c:v>-2.5999999999999988</c:v>
                      </c:pt>
                      <c:pt idx="8">
                        <c:v>-2.3999999999999986</c:v>
                      </c:pt>
                      <c:pt idx="9">
                        <c:v>-2.1999999999999984</c:v>
                      </c:pt>
                      <c:pt idx="10">
                        <c:v>-2.1</c:v>
                      </c:pt>
                      <c:pt idx="11">
                        <c:v>-1.9999999999999984</c:v>
                      </c:pt>
                      <c:pt idx="12">
                        <c:v>-1.7999999999999985</c:v>
                      </c:pt>
                      <c:pt idx="13">
                        <c:v>-1.5999999999999985</c:v>
                      </c:pt>
                      <c:pt idx="14">
                        <c:v>-1.3999999999999986</c:v>
                      </c:pt>
                      <c:pt idx="15">
                        <c:v>-1.1999999999999986</c:v>
                      </c:pt>
                      <c:pt idx="16">
                        <c:v>-1.01</c:v>
                      </c:pt>
                      <c:pt idx="17">
                        <c:v>-1.0009999999999999</c:v>
                      </c:pt>
                      <c:pt idx="18">
                        <c:v>-0.99999999999999867</c:v>
                      </c:pt>
                      <c:pt idx="19">
                        <c:v>-0.79999999999999871</c:v>
                      </c:pt>
                      <c:pt idx="20">
                        <c:v>-0.59999999999999876</c:v>
                      </c:pt>
                      <c:pt idx="21">
                        <c:v>-0.39999999999999875</c:v>
                      </c:pt>
                      <c:pt idx="22">
                        <c:v>-0.19999999999999873</c:v>
                      </c:pt>
                      <c:pt idx="23">
                        <c:v>0</c:v>
                      </c:pt>
                      <c:pt idx="24">
                        <c:v>0.2</c:v>
                      </c:pt>
                      <c:pt idx="25">
                        <c:v>0.4</c:v>
                      </c:pt>
                      <c:pt idx="26">
                        <c:v>0.60000000000000009</c:v>
                      </c:pt>
                      <c:pt idx="27">
                        <c:v>0.8</c:v>
                      </c:pt>
                      <c:pt idx="28">
                        <c:v>1</c:v>
                      </c:pt>
                      <c:pt idx="29">
                        <c:v>1.0009999999999999</c:v>
                      </c:pt>
                      <c:pt idx="30">
                        <c:v>1.01</c:v>
                      </c:pt>
                      <c:pt idx="31">
                        <c:v>1.2</c:v>
                      </c:pt>
                      <c:pt idx="32">
                        <c:v>1.4</c:v>
                      </c:pt>
                      <c:pt idx="33">
                        <c:v>1.5999999999999999</c:v>
                      </c:pt>
                      <c:pt idx="34">
                        <c:v>1.7999999999999998</c:v>
                      </c:pt>
                      <c:pt idx="35">
                        <c:v>1.9999999999999998</c:v>
                      </c:pt>
                      <c:pt idx="36">
                        <c:v>2.1</c:v>
                      </c:pt>
                      <c:pt idx="37">
                        <c:v>2.1999999999999997</c:v>
                      </c:pt>
                      <c:pt idx="38">
                        <c:v>2.4</c:v>
                      </c:pt>
                      <c:pt idx="39">
                        <c:v>2.6</c:v>
                      </c:pt>
                      <c:pt idx="40">
                        <c:v>2.8000000000000003</c:v>
                      </c:pt>
                      <c:pt idx="41">
                        <c:v>3.0000000000000004</c:v>
                      </c:pt>
                      <c:pt idx="42">
                        <c:v>3.2000000000000006</c:v>
                      </c:pt>
                      <c:pt idx="43">
                        <c:v>3.4000000000000008</c:v>
                      </c:pt>
                      <c:pt idx="44">
                        <c:v>3.600000000000001</c:v>
                      </c:pt>
                      <c:pt idx="45">
                        <c:v>3.8000000000000012</c:v>
                      </c:pt>
                      <c:pt idx="46">
                        <c:v>4.0000000000000009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Sheet1!$C$2:$C$48</c15:sqref>
                        </c15:formulaRef>
                      </c:ext>
                    </c:extLst>
                    <c:numCache>
                      <c:formatCode>General</c:formatCode>
                      <c:ptCount val="47"/>
                      <c:pt idx="0">
                        <c:v>4.0095272263715948E-29</c:v>
                      </c:pt>
                      <c:pt idx="1">
                        <c:v>2.0563201629016713E-26</c:v>
                      </c:pt>
                      <c:pt idx="2">
                        <c:v>7.657977161443684E-24</c:v>
                      </c:pt>
                      <c:pt idx="3">
                        <c:v>2.0709192519207445E-21</c:v>
                      </c:pt>
                      <c:pt idx="4">
                        <c:v>4.0666615536331941E-19</c:v>
                      </c:pt>
                      <c:pt idx="5">
                        <c:v>5.7988070756090473E-17</c:v>
                      </c:pt>
                      <c:pt idx="6">
                        <c:v>6.0043369540525511E-15</c:v>
                      </c:pt>
                      <c:pt idx="7">
                        <c:v>4.5145785937831554E-13</c:v>
                      </c:pt>
                      <c:pt idx="8">
                        <c:v>2.4648763939979404E-11</c:v>
                      </c:pt>
                      <c:pt idx="9">
                        <c:v>9.7723460856624372E-10</c:v>
                      </c:pt>
                      <c:pt idx="10">
                        <c:v>5.4573944878136953E-9</c:v>
                      </c:pt>
                      <c:pt idx="11">
                        <c:v>2.8133793679815477E-8</c:v>
                      </c:pt>
                      <c:pt idx="12">
                        <c:v>5.8814380000245628E-7</c:v>
                      </c:pt>
                      <c:pt idx="13">
                        <c:v>8.9282124104089774E-6</c:v>
                      </c:pt>
                      <c:pt idx="14">
                        <c:v>9.8417260163771145E-5</c:v>
                      </c:pt>
                      <c:pt idx="15">
                        <c:v>7.8777789961112076E-4</c:v>
                      </c:pt>
                      <c:pt idx="16">
                        <c:v>4.22517600471528E-3</c:v>
                      </c:pt>
                      <c:pt idx="17">
                        <c:v>4.5424064099018023E-3</c:v>
                      </c:pt>
                      <c:pt idx="18">
                        <c:v>4.5789097221835941E-3</c:v>
                      </c:pt>
                      <c:pt idx="19">
                        <c:v>1.9326185110825098E-2</c:v>
                      </c:pt>
                      <c:pt idx="20">
                        <c:v>5.9231939670530795E-2</c:v>
                      </c:pt>
                      <c:pt idx="21">
                        <c:v>0.13182310601076266</c:v>
                      </c:pt>
                      <c:pt idx="22">
                        <c:v>0.21303594724155325</c:v>
                      </c:pt>
                      <c:pt idx="23">
                        <c:v>0.25</c:v>
                      </c:pt>
                      <c:pt idx="24">
                        <c:v>0.21303594724155284</c:v>
                      </c:pt>
                      <c:pt idx="25">
                        <c:v>0.13182310601076214</c:v>
                      </c:pt>
                      <c:pt idx="26">
                        <c:v>5.9231939670530413E-2</c:v>
                      </c:pt>
                      <c:pt idx="27">
                        <c:v>1.9326185110824928E-2</c:v>
                      </c:pt>
                      <c:pt idx="28">
                        <c:v>4.5789097221835447E-3</c:v>
                      </c:pt>
                      <c:pt idx="29">
                        <c:v>4.5424064099018023E-3</c:v>
                      </c:pt>
                      <c:pt idx="30">
                        <c:v>4.22517600471528E-3</c:v>
                      </c:pt>
                      <c:pt idx="31">
                        <c:v>7.8777789961111035E-4</c:v>
                      </c:pt>
                      <c:pt idx="32">
                        <c:v>9.8417260163769654E-5</c:v>
                      </c:pt>
                      <c:pt idx="33">
                        <c:v>8.9282124104088182E-6</c:v>
                      </c:pt>
                      <c:pt idx="34">
                        <c:v>5.8814380000244485E-7</c:v>
                      </c:pt>
                      <c:pt idx="35">
                        <c:v>2.8133793679814878E-8</c:v>
                      </c:pt>
                      <c:pt idx="36">
                        <c:v>5.4573944878136953E-9</c:v>
                      </c:pt>
                      <c:pt idx="37">
                        <c:v>9.7723460856621952E-10</c:v>
                      </c:pt>
                      <c:pt idx="38">
                        <c:v>2.464876393997879E-11</c:v>
                      </c:pt>
                      <c:pt idx="39">
                        <c:v>4.5145785937830267E-13</c:v>
                      </c:pt>
                      <c:pt idx="40">
                        <c:v>6.0043369540523594E-15</c:v>
                      </c:pt>
                      <c:pt idx="41">
                        <c:v>5.7988070756088415E-17</c:v>
                      </c:pt>
                      <c:pt idx="42">
                        <c:v>4.0666615536330496E-19</c:v>
                      </c:pt>
                      <c:pt idx="43">
                        <c:v>2.0709192519206708E-21</c:v>
                      </c:pt>
                      <c:pt idx="44">
                        <c:v>7.6579771614434122E-24</c:v>
                      </c:pt>
                      <c:pt idx="45">
                        <c:v>2.0563201629015981E-26</c:v>
                      </c:pt>
                      <c:pt idx="46">
                        <c:v>4.0095272263714805E-29</c:v>
                      </c:pt>
                    </c:numCache>
                  </c:numRef>
                </c:yVal>
                <c:smooth val="1"/>
                <c:extLst>
                  <c:ext xmlns:c16="http://schemas.microsoft.com/office/drawing/2014/chart" uri="{C3380CC4-5D6E-409C-BE32-E72D297353CC}">
                    <c16:uniqueId val="{00000001-E01F-43A3-9ACE-97F2A71DED26}"/>
                  </c:ext>
                </c:extLst>
              </c15:ser>
            </c15:filteredScatterSeries>
            <c15:filteredScatterSeries>
              <c15:ser>
                <c:idx val="3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Sheet1!$E$1</c15:sqref>
                        </c15:formulaRef>
                      </c:ext>
                    </c:extLst>
                    <c:strCache>
                      <c:ptCount val="1"/>
                      <c:pt idx="0">
                        <c:v>Weird</c:v>
                      </c:pt>
                    </c:strCache>
                  </c:strRef>
                </c:tx>
                <c:spPr>
                  <a:ln w="28575" cap="rnd">
                    <a:solidFill>
                      <a:srgbClr val="C1F2E6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Sheet1!$A$2:$A$48</c15:sqref>
                        </c15:formulaRef>
                      </c:ext>
                    </c:extLst>
                    <c:numCache>
                      <c:formatCode>General</c:formatCode>
                      <c:ptCount val="47"/>
                      <c:pt idx="0">
                        <c:v>-4</c:v>
                      </c:pt>
                      <c:pt idx="1">
                        <c:v>-3.8</c:v>
                      </c:pt>
                      <c:pt idx="2">
                        <c:v>-3.5999999999999996</c:v>
                      </c:pt>
                      <c:pt idx="3">
                        <c:v>-3.3999999999999995</c:v>
                      </c:pt>
                      <c:pt idx="4">
                        <c:v>-3.1999999999999993</c:v>
                      </c:pt>
                      <c:pt idx="5">
                        <c:v>-2.9999999999999991</c:v>
                      </c:pt>
                      <c:pt idx="6">
                        <c:v>-2.7999999999999989</c:v>
                      </c:pt>
                      <c:pt idx="7">
                        <c:v>-2.5999999999999988</c:v>
                      </c:pt>
                      <c:pt idx="8">
                        <c:v>-2.3999999999999986</c:v>
                      </c:pt>
                      <c:pt idx="9">
                        <c:v>-2.1999999999999984</c:v>
                      </c:pt>
                      <c:pt idx="10">
                        <c:v>-2.1</c:v>
                      </c:pt>
                      <c:pt idx="11">
                        <c:v>-1.9999999999999984</c:v>
                      </c:pt>
                      <c:pt idx="12">
                        <c:v>-1.7999999999999985</c:v>
                      </c:pt>
                      <c:pt idx="13">
                        <c:v>-1.5999999999999985</c:v>
                      </c:pt>
                      <c:pt idx="14">
                        <c:v>-1.3999999999999986</c:v>
                      </c:pt>
                      <c:pt idx="15">
                        <c:v>-1.1999999999999986</c:v>
                      </c:pt>
                      <c:pt idx="16">
                        <c:v>-1.01</c:v>
                      </c:pt>
                      <c:pt idx="17">
                        <c:v>-1.0009999999999999</c:v>
                      </c:pt>
                      <c:pt idx="18">
                        <c:v>-0.99999999999999867</c:v>
                      </c:pt>
                      <c:pt idx="19">
                        <c:v>-0.79999999999999871</c:v>
                      </c:pt>
                      <c:pt idx="20">
                        <c:v>-0.59999999999999876</c:v>
                      </c:pt>
                      <c:pt idx="21">
                        <c:v>-0.39999999999999875</c:v>
                      </c:pt>
                      <c:pt idx="22">
                        <c:v>-0.19999999999999873</c:v>
                      </c:pt>
                      <c:pt idx="23">
                        <c:v>0</c:v>
                      </c:pt>
                      <c:pt idx="24">
                        <c:v>0.2</c:v>
                      </c:pt>
                      <c:pt idx="25">
                        <c:v>0.4</c:v>
                      </c:pt>
                      <c:pt idx="26">
                        <c:v>0.60000000000000009</c:v>
                      </c:pt>
                      <c:pt idx="27">
                        <c:v>0.8</c:v>
                      </c:pt>
                      <c:pt idx="28">
                        <c:v>1</c:v>
                      </c:pt>
                      <c:pt idx="29">
                        <c:v>1.0009999999999999</c:v>
                      </c:pt>
                      <c:pt idx="30">
                        <c:v>1.01</c:v>
                      </c:pt>
                      <c:pt idx="31">
                        <c:v>1.2</c:v>
                      </c:pt>
                      <c:pt idx="32">
                        <c:v>1.4</c:v>
                      </c:pt>
                      <c:pt idx="33">
                        <c:v>1.5999999999999999</c:v>
                      </c:pt>
                      <c:pt idx="34">
                        <c:v>1.7999999999999998</c:v>
                      </c:pt>
                      <c:pt idx="35">
                        <c:v>1.9999999999999998</c:v>
                      </c:pt>
                      <c:pt idx="36">
                        <c:v>2.1</c:v>
                      </c:pt>
                      <c:pt idx="37">
                        <c:v>2.1999999999999997</c:v>
                      </c:pt>
                      <c:pt idx="38">
                        <c:v>2.4</c:v>
                      </c:pt>
                      <c:pt idx="39">
                        <c:v>2.6</c:v>
                      </c:pt>
                      <c:pt idx="40">
                        <c:v>2.8000000000000003</c:v>
                      </c:pt>
                      <c:pt idx="41">
                        <c:v>3.0000000000000004</c:v>
                      </c:pt>
                      <c:pt idx="42">
                        <c:v>3.2000000000000006</c:v>
                      </c:pt>
                      <c:pt idx="43">
                        <c:v>3.4000000000000008</c:v>
                      </c:pt>
                      <c:pt idx="44">
                        <c:v>3.600000000000001</c:v>
                      </c:pt>
                      <c:pt idx="45">
                        <c:v>3.8000000000000012</c:v>
                      </c:pt>
                      <c:pt idx="46">
                        <c:v>4.0000000000000009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Sheet1!$E$2:$E$48</c15:sqref>
                        </c15:formulaRef>
                      </c:ext>
                    </c:extLst>
                    <c:numCache>
                      <c:formatCode>General</c:formatCode>
                      <c:ptCount val="47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1.9683452032754229E-4</c:v>
                      </c:pt>
                      <c:pt idx="15">
                        <c:v>0.01</c:v>
                      </c:pt>
                      <c:pt idx="16">
                        <c:v>8.45035200943056E-3</c:v>
                      </c:pt>
                      <c:pt idx="17">
                        <c:v>9.0848128198036046E-3</c:v>
                      </c:pt>
                      <c:pt idx="18">
                        <c:v>9.1578194443671882E-3</c:v>
                      </c:pt>
                      <c:pt idx="19">
                        <c:v>0.2</c:v>
                      </c:pt>
                      <c:pt idx="20">
                        <c:v>0.11846387934106159</c:v>
                      </c:pt>
                      <c:pt idx="21">
                        <c:v>0.5</c:v>
                      </c:pt>
                      <c:pt idx="22">
                        <c:v>0.42607189448310651</c:v>
                      </c:pt>
                      <c:pt idx="23">
                        <c:v>0.5</c:v>
                      </c:pt>
                      <c:pt idx="24">
                        <c:v>0.42607189448310567</c:v>
                      </c:pt>
                      <c:pt idx="25">
                        <c:v>0.5</c:v>
                      </c:pt>
                      <c:pt idx="26">
                        <c:v>0.11846387934106083</c:v>
                      </c:pt>
                      <c:pt idx="27">
                        <c:v>0.2</c:v>
                      </c:pt>
                      <c:pt idx="28">
                        <c:v>9.1578194443670893E-3</c:v>
                      </c:pt>
                      <c:pt idx="29">
                        <c:v>9.0848128198036046E-3</c:v>
                      </c:pt>
                      <c:pt idx="30">
                        <c:v>8.45035200943056E-3</c:v>
                      </c:pt>
                      <c:pt idx="31">
                        <c:v>0.01</c:v>
                      </c:pt>
                      <c:pt idx="32">
                        <c:v>1.9683452032753931E-4</c:v>
                      </c:pt>
                      <c:pt idx="33">
                        <c:v>0</c:v>
                      </c:pt>
                      <c:pt idx="34">
                        <c:v>0</c:v>
                      </c:pt>
                      <c:pt idx="35">
                        <c:v>0</c:v>
                      </c:pt>
                      <c:pt idx="36">
                        <c:v>0</c:v>
                      </c:pt>
                      <c:pt idx="37">
                        <c:v>0</c:v>
                      </c:pt>
                      <c:pt idx="38">
                        <c:v>0</c:v>
                      </c:pt>
                      <c:pt idx="39">
                        <c:v>0</c:v>
                      </c:pt>
                      <c:pt idx="40">
                        <c:v>0</c:v>
                      </c:pt>
                      <c:pt idx="41">
                        <c:v>0</c:v>
                      </c:pt>
                      <c:pt idx="42">
                        <c:v>0</c:v>
                      </c:pt>
                      <c:pt idx="43">
                        <c:v>0</c:v>
                      </c:pt>
                      <c:pt idx="44">
                        <c:v>0</c:v>
                      </c:pt>
                      <c:pt idx="45">
                        <c:v>0</c:v>
                      </c:pt>
                      <c:pt idx="46">
                        <c:v>0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E01F-43A3-9ACE-97F2A71DED26}"/>
                  </c:ext>
                </c:extLst>
              </c15:ser>
            </c15:filteredScatterSeries>
          </c:ext>
        </c:extLst>
      </c:scatterChart>
      <c:valAx>
        <c:axId val="1564129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FFFFFF">
                  <a:alpha val="30196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FFFFFF">
                <a:alpha val="30196"/>
              </a:srgb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4121248"/>
        <c:crosses val="autoZero"/>
        <c:crossBetween val="midCat"/>
      </c:valAx>
      <c:valAx>
        <c:axId val="1564121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FFFFFF">
                  <a:alpha val="30196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FFFFFF">
                <a:alpha val="30196"/>
              </a:srgb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noFill/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412940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546105738012066"/>
          <c:y val="0.13987284787175752"/>
          <c:w val="0.4058547442530871"/>
          <c:h val="0.109558386776459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3"/>
          <c:order val="2"/>
          <c:tx>
            <c:strRef>
              <c:f>Sheet1!$E$1</c:f>
              <c:strCache>
                <c:ptCount val="1"/>
                <c:pt idx="0">
                  <c:v>Weird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rgbClr val="C1F2E6"/>
              </a:solidFill>
              <a:round/>
            </a:ln>
            <a:effectLst/>
          </c:spPr>
          <c:marker>
            <c:symbol val="none"/>
          </c:marker>
          <c:xVal>
            <c:numRef>
              <c:f>Sheet1!$A$2:$A$44</c:f>
              <c:numCache>
                <c:formatCode>General</c:formatCode>
                <c:ptCount val="43"/>
                <c:pt idx="0">
                  <c:v>-4</c:v>
                </c:pt>
                <c:pt idx="1">
                  <c:v>-3.8</c:v>
                </c:pt>
                <c:pt idx="2">
                  <c:v>-3.5999999999999996</c:v>
                </c:pt>
                <c:pt idx="3">
                  <c:v>-3.3999999999999995</c:v>
                </c:pt>
                <c:pt idx="4">
                  <c:v>-3.1999999999999993</c:v>
                </c:pt>
                <c:pt idx="5">
                  <c:v>-2.9999999999999991</c:v>
                </c:pt>
                <c:pt idx="6">
                  <c:v>-2.7999999999999989</c:v>
                </c:pt>
                <c:pt idx="7">
                  <c:v>-2.5999999999999988</c:v>
                </c:pt>
                <c:pt idx="8">
                  <c:v>-2.3999999999999986</c:v>
                </c:pt>
                <c:pt idx="9">
                  <c:v>-2.1999999999999984</c:v>
                </c:pt>
                <c:pt idx="10">
                  <c:v>-2.1</c:v>
                </c:pt>
                <c:pt idx="11">
                  <c:v>-1.9999999999999984</c:v>
                </c:pt>
                <c:pt idx="12">
                  <c:v>-1.7999999999999985</c:v>
                </c:pt>
                <c:pt idx="13">
                  <c:v>-1.5999999999999985</c:v>
                </c:pt>
                <c:pt idx="14">
                  <c:v>-1.3999999999999986</c:v>
                </c:pt>
                <c:pt idx="15">
                  <c:v>-1.1999999999999986</c:v>
                </c:pt>
                <c:pt idx="16">
                  <c:v>-0.99999999999999867</c:v>
                </c:pt>
                <c:pt idx="17">
                  <c:v>-0.79999999999999871</c:v>
                </c:pt>
                <c:pt idx="18">
                  <c:v>-0.59999999999999876</c:v>
                </c:pt>
                <c:pt idx="19">
                  <c:v>-0.39999999999999875</c:v>
                </c:pt>
                <c:pt idx="20">
                  <c:v>-0.19999999999999873</c:v>
                </c:pt>
                <c:pt idx="21">
                  <c:v>0</c:v>
                </c:pt>
                <c:pt idx="22">
                  <c:v>0.2</c:v>
                </c:pt>
                <c:pt idx="23">
                  <c:v>0.4</c:v>
                </c:pt>
                <c:pt idx="24">
                  <c:v>0.60000000000000009</c:v>
                </c:pt>
                <c:pt idx="25">
                  <c:v>0.8</c:v>
                </c:pt>
                <c:pt idx="26">
                  <c:v>1</c:v>
                </c:pt>
                <c:pt idx="27">
                  <c:v>1.2</c:v>
                </c:pt>
                <c:pt idx="28">
                  <c:v>1.4</c:v>
                </c:pt>
                <c:pt idx="29">
                  <c:v>1.5999999999999999</c:v>
                </c:pt>
                <c:pt idx="30">
                  <c:v>1.7999999999999998</c:v>
                </c:pt>
                <c:pt idx="31">
                  <c:v>1.9999999999999998</c:v>
                </c:pt>
                <c:pt idx="32">
                  <c:v>2.1</c:v>
                </c:pt>
                <c:pt idx="33">
                  <c:v>2.1999999999999997</c:v>
                </c:pt>
                <c:pt idx="34">
                  <c:v>2.4</c:v>
                </c:pt>
                <c:pt idx="35">
                  <c:v>2.6</c:v>
                </c:pt>
                <c:pt idx="36">
                  <c:v>2.8000000000000003</c:v>
                </c:pt>
                <c:pt idx="37">
                  <c:v>3.0000000000000004</c:v>
                </c:pt>
                <c:pt idx="38">
                  <c:v>3.2000000000000006</c:v>
                </c:pt>
                <c:pt idx="39">
                  <c:v>3.4000000000000008</c:v>
                </c:pt>
                <c:pt idx="40">
                  <c:v>3.600000000000001</c:v>
                </c:pt>
                <c:pt idx="41">
                  <c:v>3.8000000000000012</c:v>
                </c:pt>
                <c:pt idx="42">
                  <c:v>4.0000000000000009</c:v>
                </c:pt>
              </c:numCache>
              <c:extLst xmlns:c15="http://schemas.microsoft.com/office/drawing/2012/chart"/>
            </c:numRef>
          </c:xVal>
          <c:yVal>
            <c:numRef>
              <c:f>Sheet1!$E$2:$E$44</c:f>
              <c:numCache>
                <c:formatCode>General</c:formatCode>
                <c:ptCount val="43"/>
                <c:pt idx="0">
                  <c:v>1E-3</c:v>
                </c:pt>
                <c:pt idx="1">
                  <c:v>1E-3</c:v>
                </c:pt>
                <c:pt idx="2">
                  <c:v>1E-3</c:v>
                </c:pt>
                <c:pt idx="3">
                  <c:v>1E-3</c:v>
                </c:pt>
                <c:pt idx="4">
                  <c:v>1E-3</c:v>
                </c:pt>
                <c:pt idx="5">
                  <c:v>2E-3</c:v>
                </c:pt>
                <c:pt idx="6">
                  <c:v>2.5000000000000001E-2</c:v>
                </c:pt>
                <c:pt idx="7">
                  <c:v>2.5000000000000001E-2</c:v>
                </c:pt>
                <c:pt idx="8">
                  <c:v>2.5000000000000001E-2</c:v>
                </c:pt>
                <c:pt idx="9">
                  <c:v>0.05</c:v>
                </c:pt>
                <c:pt idx="10">
                  <c:v>0.05</c:v>
                </c:pt>
                <c:pt idx="11">
                  <c:v>0.05</c:v>
                </c:pt>
                <c:pt idx="12">
                  <c:v>0.05</c:v>
                </c:pt>
                <c:pt idx="13">
                  <c:v>0.05</c:v>
                </c:pt>
                <c:pt idx="14">
                  <c:v>7.4999999999999997E-2</c:v>
                </c:pt>
                <c:pt idx="15">
                  <c:v>0.1</c:v>
                </c:pt>
                <c:pt idx="16">
                  <c:v>0.15</c:v>
                </c:pt>
                <c:pt idx="17">
                  <c:v>0.35</c:v>
                </c:pt>
                <c:pt idx="18">
                  <c:v>0.3</c:v>
                </c:pt>
                <c:pt idx="19">
                  <c:v>0.4</c:v>
                </c:pt>
                <c:pt idx="20">
                  <c:v>0.5</c:v>
                </c:pt>
                <c:pt idx="21">
                  <c:v>0.2</c:v>
                </c:pt>
                <c:pt idx="22">
                  <c:v>0.5</c:v>
                </c:pt>
                <c:pt idx="23">
                  <c:v>0.4</c:v>
                </c:pt>
                <c:pt idx="24">
                  <c:v>0.3</c:v>
                </c:pt>
                <c:pt idx="25">
                  <c:v>0.35</c:v>
                </c:pt>
                <c:pt idx="26">
                  <c:v>0.15</c:v>
                </c:pt>
                <c:pt idx="27">
                  <c:v>0.1</c:v>
                </c:pt>
                <c:pt idx="28">
                  <c:v>7.4999999999999997E-2</c:v>
                </c:pt>
                <c:pt idx="29">
                  <c:v>0.05</c:v>
                </c:pt>
                <c:pt idx="30">
                  <c:v>0.05</c:v>
                </c:pt>
                <c:pt idx="31">
                  <c:v>0.05</c:v>
                </c:pt>
                <c:pt idx="32">
                  <c:v>0.05</c:v>
                </c:pt>
                <c:pt idx="33">
                  <c:v>0.05</c:v>
                </c:pt>
                <c:pt idx="34">
                  <c:v>2.5000000000000001E-2</c:v>
                </c:pt>
                <c:pt idx="35">
                  <c:v>2.5000000000000001E-2</c:v>
                </c:pt>
                <c:pt idx="36">
                  <c:v>2.5000000000000001E-2</c:v>
                </c:pt>
                <c:pt idx="37">
                  <c:v>2E-3</c:v>
                </c:pt>
                <c:pt idx="38">
                  <c:v>1E-3</c:v>
                </c:pt>
                <c:pt idx="39">
                  <c:v>1E-3</c:v>
                </c:pt>
                <c:pt idx="40">
                  <c:v>1E-3</c:v>
                </c:pt>
                <c:pt idx="41">
                  <c:v>1E-3</c:v>
                </c:pt>
                <c:pt idx="42">
                  <c:v>1E-3</c:v>
                </c:pt>
              </c:numCache>
              <c:extLst xmlns:c15="http://schemas.microsoft.com/office/drawing/2012/chart"/>
            </c:numRef>
          </c:yVal>
          <c:smooth val="1"/>
          <c:extLst xmlns:c15="http://schemas.microsoft.com/office/drawing/2012/chart">
            <c:ext xmlns:c16="http://schemas.microsoft.com/office/drawing/2014/chart" uri="{C3380CC4-5D6E-409C-BE32-E72D297353CC}">
              <c16:uniqueId val="{00000004-E01F-43A3-9ACE-97F2A71DED26}"/>
            </c:ext>
          </c:extLst>
        </c:ser>
        <c:ser>
          <c:idx val="0"/>
          <c:order val="3"/>
          <c:tx>
            <c:strRef>
              <c:f>Sheet1!$B$1</c:f>
              <c:strCache>
                <c:ptCount val="1"/>
                <c:pt idx="0">
                  <c:v>N(0,2)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Pt>
            <c:idx val="25"/>
            <c:marker>
              <c:symbol val="none"/>
            </c:marker>
            <c:bubble3D val="0"/>
            <c:spPr>
              <a:ln w="38100" cap="rnd">
                <a:solidFill>
                  <a:srgbClr val="FF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19F-42EF-A763-0B50F744D712}"/>
              </c:ext>
            </c:extLst>
          </c:dPt>
          <c:xVal>
            <c:numRef>
              <c:f>Sheet1!$A$2:$A$44</c:f>
              <c:numCache>
                <c:formatCode>General</c:formatCode>
                <c:ptCount val="43"/>
                <c:pt idx="0">
                  <c:v>-4</c:v>
                </c:pt>
                <c:pt idx="1">
                  <c:v>-3.8</c:v>
                </c:pt>
                <c:pt idx="2">
                  <c:v>-3.5999999999999996</c:v>
                </c:pt>
                <c:pt idx="3">
                  <c:v>-3.3999999999999995</c:v>
                </c:pt>
                <c:pt idx="4">
                  <c:v>-3.1999999999999993</c:v>
                </c:pt>
                <c:pt idx="5">
                  <c:v>-2.9999999999999991</c:v>
                </c:pt>
                <c:pt idx="6">
                  <c:v>-2.7999999999999989</c:v>
                </c:pt>
                <c:pt idx="7">
                  <c:v>-2.5999999999999988</c:v>
                </c:pt>
                <c:pt idx="8">
                  <c:v>-2.3999999999999986</c:v>
                </c:pt>
                <c:pt idx="9">
                  <c:v>-2.1999999999999984</c:v>
                </c:pt>
                <c:pt idx="10">
                  <c:v>-2.1</c:v>
                </c:pt>
                <c:pt idx="11">
                  <c:v>-1.9999999999999984</c:v>
                </c:pt>
                <c:pt idx="12">
                  <c:v>-1.7999999999999985</c:v>
                </c:pt>
                <c:pt idx="13">
                  <c:v>-1.5999999999999985</c:v>
                </c:pt>
                <c:pt idx="14">
                  <c:v>-1.3999999999999986</c:v>
                </c:pt>
                <c:pt idx="15">
                  <c:v>-1.1999999999999986</c:v>
                </c:pt>
                <c:pt idx="16">
                  <c:v>-0.99999999999999867</c:v>
                </c:pt>
                <c:pt idx="17">
                  <c:v>-0.79999999999999871</c:v>
                </c:pt>
                <c:pt idx="18">
                  <c:v>-0.59999999999999876</c:v>
                </c:pt>
                <c:pt idx="19">
                  <c:v>-0.39999999999999875</c:v>
                </c:pt>
                <c:pt idx="20">
                  <c:v>-0.19999999999999873</c:v>
                </c:pt>
                <c:pt idx="21">
                  <c:v>0</c:v>
                </c:pt>
                <c:pt idx="22">
                  <c:v>0.2</c:v>
                </c:pt>
                <c:pt idx="23">
                  <c:v>0.4</c:v>
                </c:pt>
                <c:pt idx="24">
                  <c:v>0.60000000000000009</c:v>
                </c:pt>
                <c:pt idx="25">
                  <c:v>0.8</c:v>
                </c:pt>
                <c:pt idx="26">
                  <c:v>1</c:v>
                </c:pt>
                <c:pt idx="27">
                  <c:v>1.2</c:v>
                </c:pt>
                <c:pt idx="28">
                  <c:v>1.4</c:v>
                </c:pt>
                <c:pt idx="29">
                  <c:v>1.5999999999999999</c:v>
                </c:pt>
                <c:pt idx="30">
                  <c:v>1.7999999999999998</c:v>
                </c:pt>
                <c:pt idx="31">
                  <c:v>1.9999999999999998</c:v>
                </c:pt>
                <c:pt idx="32">
                  <c:v>2.1</c:v>
                </c:pt>
                <c:pt idx="33">
                  <c:v>2.1999999999999997</c:v>
                </c:pt>
                <c:pt idx="34">
                  <c:v>2.4</c:v>
                </c:pt>
                <c:pt idx="35">
                  <c:v>2.6</c:v>
                </c:pt>
                <c:pt idx="36">
                  <c:v>2.8000000000000003</c:v>
                </c:pt>
                <c:pt idx="37">
                  <c:v>3.0000000000000004</c:v>
                </c:pt>
                <c:pt idx="38">
                  <c:v>3.2000000000000006</c:v>
                </c:pt>
                <c:pt idx="39">
                  <c:v>3.4000000000000008</c:v>
                </c:pt>
                <c:pt idx="40">
                  <c:v>3.600000000000001</c:v>
                </c:pt>
                <c:pt idx="41">
                  <c:v>3.8000000000000012</c:v>
                </c:pt>
                <c:pt idx="42">
                  <c:v>4.0000000000000009</c:v>
                </c:pt>
              </c:numCache>
            </c:numRef>
          </c:xVal>
          <c:yVal>
            <c:numRef>
              <c:f>Sheet1!$B$2:$B$44</c:f>
              <c:numCache>
                <c:formatCode>General</c:formatCode>
                <c:ptCount val="43"/>
                <c:pt idx="0">
                  <c:v>1.2511828500733633E-3</c:v>
                </c:pt>
                <c:pt idx="1">
                  <c:v>2.156813951992981E-3</c:v>
                </c:pt>
                <c:pt idx="2">
                  <c:v>3.6155701793867201E-3</c:v>
                </c:pt>
                <c:pt idx="3">
                  <c:v>5.8940405236740387E-3</c:v>
                </c:pt>
                <c:pt idx="4">
                  <c:v>9.3437594525037186E-3</c:v>
                </c:pt>
                <c:pt idx="5">
                  <c:v>1.4404639421257449E-2</c:v>
                </c:pt>
                <c:pt idx="6">
                  <c:v>2.1595106178001089E-2</c:v>
                </c:pt>
                <c:pt idx="7">
                  <c:v>3.1483318735720467E-2</c:v>
                </c:pt>
                <c:pt idx="8">
                  <c:v>4.4635240466587789E-2</c:v>
                </c:pt>
                <c:pt idx="9">
                  <c:v>6.1538578718704058E-2</c:v>
                </c:pt>
                <c:pt idx="10">
                  <c:v>7.1504657687087289E-2</c:v>
                </c:pt>
                <c:pt idx="11">
                  <c:v>8.2506707141305355E-2</c:v>
                </c:pt>
                <c:pt idx="12">
                  <c:v>0.10757299442234985</c:v>
                </c:pt>
                <c:pt idx="13">
                  <c:v>0.1363921801234862</c:v>
                </c:pt>
                <c:pt idx="14">
                  <c:v>0.16816975632144177</c:v>
                </c:pt>
                <c:pt idx="15">
                  <c:v>0.20164085425475722</c:v>
                </c:pt>
                <c:pt idx="16">
                  <c:v>0.23511556046010842</c:v>
                </c:pt>
                <c:pt idx="17">
                  <c:v>0.26659771746432237</c:v>
                </c:pt>
                <c:pt idx="18">
                  <c:v>0.29397045943272559</c:v>
                </c:pt>
                <c:pt idx="19">
                  <c:v>0.31522682348446907</c:v>
                </c:pt>
                <c:pt idx="20">
                  <c:v>0.32871146381879324</c:v>
                </c:pt>
                <c:pt idx="21">
                  <c:v>0.33333333333333331</c:v>
                </c:pt>
                <c:pt idx="22">
                  <c:v>0.32871146381879313</c:v>
                </c:pt>
                <c:pt idx="23">
                  <c:v>0.31522682348446895</c:v>
                </c:pt>
                <c:pt idx="24">
                  <c:v>0.29397045943272537</c:v>
                </c:pt>
                <c:pt idx="25">
                  <c:v>0.2665977174643222</c:v>
                </c:pt>
                <c:pt idx="26">
                  <c:v>0.2351155604601082</c:v>
                </c:pt>
                <c:pt idx="27">
                  <c:v>0.201640854254757</c:v>
                </c:pt>
                <c:pt idx="28">
                  <c:v>0.16816975632144154</c:v>
                </c:pt>
                <c:pt idx="29">
                  <c:v>0.13639218012348597</c:v>
                </c:pt>
                <c:pt idx="30">
                  <c:v>0.10757299442234966</c:v>
                </c:pt>
                <c:pt idx="31">
                  <c:v>8.2506707141305202E-2</c:v>
                </c:pt>
                <c:pt idx="32">
                  <c:v>7.1504657687087289E-2</c:v>
                </c:pt>
                <c:pt idx="33">
                  <c:v>6.153857871870394E-2</c:v>
                </c:pt>
                <c:pt idx="34">
                  <c:v>4.4635240466587685E-2</c:v>
                </c:pt>
                <c:pt idx="35">
                  <c:v>3.1483318735720384E-2</c:v>
                </c:pt>
                <c:pt idx="36">
                  <c:v>2.1595106178001026E-2</c:v>
                </c:pt>
                <c:pt idx="37">
                  <c:v>1.4404639421257397E-2</c:v>
                </c:pt>
                <c:pt idx="38">
                  <c:v>9.3437594525036891E-3</c:v>
                </c:pt>
                <c:pt idx="39">
                  <c:v>5.8940405236740179E-3</c:v>
                </c:pt>
                <c:pt idx="40">
                  <c:v>3.6155701793867076E-3</c:v>
                </c:pt>
                <c:pt idx="41">
                  <c:v>2.1568139519929736E-3</c:v>
                </c:pt>
                <c:pt idx="42">
                  <c:v>1.2511828500733589E-3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E01F-43A3-9ACE-97F2A71DE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64129408"/>
        <c:axId val="1564121248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0"/>
                <c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Subg</c:v>
                      </c:pt>
                    </c:strCache>
                  </c:strRef>
                </c:tx>
                <c:spPr>
                  <a:ln w="38100" cap="rnd">
                    <a:solidFill>
                      <a:srgbClr val="FFC000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>
                      <c:ext uri="{02D57815-91ED-43cb-92C2-25804820EDAC}">
                        <c15:formulaRef>
                          <c15:sqref>Sheet1!$A$2:$A$44</c15:sqref>
                        </c15:formulaRef>
                      </c:ext>
                    </c:extLst>
                    <c:numCache>
                      <c:formatCode>General</c:formatCode>
                      <c:ptCount val="43"/>
                      <c:pt idx="0">
                        <c:v>-4</c:v>
                      </c:pt>
                      <c:pt idx="1">
                        <c:v>-3.8</c:v>
                      </c:pt>
                      <c:pt idx="2">
                        <c:v>-3.5999999999999996</c:v>
                      </c:pt>
                      <c:pt idx="3">
                        <c:v>-3.3999999999999995</c:v>
                      </c:pt>
                      <c:pt idx="4">
                        <c:v>-3.1999999999999993</c:v>
                      </c:pt>
                      <c:pt idx="5">
                        <c:v>-2.9999999999999991</c:v>
                      </c:pt>
                      <c:pt idx="6">
                        <c:v>-2.7999999999999989</c:v>
                      </c:pt>
                      <c:pt idx="7">
                        <c:v>-2.5999999999999988</c:v>
                      </c:pt>
                      <c:pt idx="8">
                        <c:v>-2.3999999999999986</c:v>
                      </c:pt>
                      <c:pt idx="9">
                        <c:v>-2.1999999999999984</c:v>
                      </c:pt>
                      <c:pt idx="10">
                        <c:v>-2.1</c:v>
                      </c:pt>
                      <c:pt idx="11">
                        <c:v>-1.9999999999999984</c:v>
                      </c:pt>
                      <c:pt idx="12">
                        <c:v>-1.7999999999999985</c:v>
                      </c:pt>
                      <c:pt idx="13">
                        <c:v>-1.5999999999999985</c:v>
                      </c:pt>
                      <c:pt idx="14">
                        <c:v>-1.3999999999999986</c:v>
                      </c:pt>
                      <c:pt idx="15">
                        <c:v>-1.1999999999999986</c:v>
                      </c:pt>
                      <c:pt idx="16">
                        <c:v>-0.99999999999999867</c:v>
                      </c:pt>
                      <c:pt idx="17">
                        <c:v>-0.79999999999999871</c:v>
                      </c:pt>
                      <c:pt idx="18">
                        <c:v>-0.59999999999999876</c:v>
                      </c:pt>
                      <c:pt idx="19">
                        <c:v>-0.39999999999999875</c:v>
                      </c:pt>
                      <c:pt idx="20">
                        <c:v>-0.19999999999999873</c:v>
                      </c:pt>
                      <c:pt idx="21">
                        <c:v>0</c:v>
                      </c:pt>
                      <c:pt idx="22">
                        <c:v>0.2</c:v>
                      </c:pt>
                      <c:pt idx="23">
                        <c:v>0.4</c:v>
                      </c:pt>
                      <c:pt idx="24">
                        <c:v>0.60000000000000009</c:v>
                      </c:pt>
                      <c:pt idx="25">
                        <c:v>0.8</c:v>
                      </c:pt>
                      <c:pt idx="26">
                        <c:v>1</c:v>
                      </c:pt>
                      <c:pt idx="27">
                        <c:v>1.2</c:v>
                      </c:pt>
                      <c:pt idx="28">
                        <c:v>1.4</c:v>
                      </c:pt>
                      <c:pt idx="29">
                        <c:v>1.5999999999999999</c:v>
                      </c:pt>
                      <c:pt idx="30">
                        <c:v>1.7999999999999998</c:v>
                      </c:pt>
                      <c:pt idx="31">
                        <c:v>1.9999999999999998</c:v>
                      </c:pt>
                      <c:pt idx="32">
                        <c:v>2.1</c:v>
                      </c:pt>
                      <c:pt idx="33">
                        <c:v>2.1999999999999997</c:v>
                      </c:pt>
                      <c:pt idx="34">
                        <c:v>2.4</c:v>
                      </c:pt>
                      <c:pt idx="35">
                        <c:v>2.6</c:v>
                      </c:pt>
                      <c:pt idx="36">
                        <c:v>2.8000000000000003</c:v>
                      </c:pt>
                      <c:pt idx="37">
                        <c:v>3.0000000000000004</c:v>
                      </c:pt>
                      <c:pt idx="38">
                        <c:v>3.2000000000000006</c:v>
                      </c:pt>
                      <c:pt idx="39">
                        <c:v>3.4000000000000008</c:v>
                      </c:pt>
                      <c:pt idx="40">
                        <c:v>3.600000000000001</c:v>
                      </c:pt>
                      <c:pt idx="41">
                        <c:v>3.8000000000000012</c:v>
                      </c:pt>
                      <c:pt idx="42">
                        <c:v>4.0000000000000009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Sheet1!$C$2:$C$44</c15:sqref>
                        </c15:formulaRef>
                      </c:ext>
                    </c:extLst>
                    <c:numCache>
                      <c:formatCode>General</c:formatCode>
                      <c:ptCount val="43"/>
                      <c:pt idx="0">
                        <c:v>4.0095272263715948E-29</c:v>
                      </c:pt>
                      <c:pt idx="1">
                        <c:v>2.0563201629016713E-26</c:v>
                      </c:pt>
                      <c:pt idx="2">
                        <c:v>7.657977161443684E-24</c:v>
                      </c:pt>
                      <c:pt idx="3">
                        <c:v>2.0709192519207445E-21</c:v>
                      </c:pt>
                      <c:pt idx="4">
                        <c:v>4.0666615536331941E-19</c:v>
                      </c:pt>
                      <c:pt idx="5">
                        <c:v>5.7988070756090473E-17</c:v>
                      </c:pt>
                      <c:pt idx="6">
                        <c:v>6.0043369540525511E-15</c:v>
                      </c:pt>
                      <c:pt idx="7">
                        <c:v>4.5145785937831554E-13</c:v>
                      </c:pt>
                      <c:pt idx="8">
                        <c:v>2.4648763939979404E-11</c:v>
                      </c:pt>
                      <c:pt idx="9">
                        <c:v>9.7723460856624372E-10</c:v>
                      </c:pt>
                      <c:pt idx="10">
                        <c:v>5.4573944878136953E-9</c:v>
                      </c:pt>
                      <c:pt idx="11">
                        <c:v>2.8133793679815477E-8</c:v>
                      </c:pt>
                      <c:pt idx="12">
                        <c:v>5.8814380000245628E-7</c:v>
                      </c:pt>
                      <c:pt idx="13">
                        <c:v>8.9282124104089774E-6</c:v>
                      </c:pt>
                      <c:pt idx="14">
                        <c:v>9.8417260163771145E-5</c:v>
                      </c:pt>
                      <c:pt idx="15">
                        <c:v>7.8777789961112076E-4</c:v>
                      </c:pt>
                      <c:pt idx="16">
                        <c:v>4.5789097221835941E-3</c:v>
                      </c:pt>
                      <c:pt idx="17">
                        <c:v>1.9326185110825098E-2</c:v>
                      </c:pt>
                      <c:pt idx="18">
                        <c:v>5.9231939670530795E-2</c:v>
                      </c:pt>
                      <c:pt idx="19">
                        <c:v>0.13182310601076266</c:v>
                      </c:pt>
                      <c:pt idx="20">
                        <c:v>0.21303594724155325</c:v>
                      </c:pt>
                      <c:pt idx="21">
                        <c:v>0.25</c:v>
                      </c:pt>
                      <c:pt idx="22">
                        <c:v>0.21303594724155284</c:v>
                      </c:pt>
                      <c:pt idx="23">
                        <c:v>0.13182310601076214</c:v>
                      </c:pt>
                      <c:pt idx="24">
                        <c:v>5.9231939670530413E-2</c:v>
                      </c:pt>
                      <c:pt idx="25">
                        <c:v>1.9326185110824928E-2</c:v>
                      </c:pt>
                      <c:pt idx="26">
                        <c:v>4.5789097221835447E-3</c:v>
                      </c:pt>
                      <c:pt idx="27">
                        <c:v>7.8777789961111035E-4</c:v>
                      </c:pt>
                      <c:pt idx="28">
                        <c:v>9.8417260163769654E-5</c:v>
                      </c:pt>
                      <c:pt idx="29">
                        <c:v>8.9282124104088182E-6</c:v>
                      </c:pt>
                      <c:pt idx="30">
                        <c:v>5.8814380000244485E-7</c:v>
                      </c:pt>
                      <c:pt idx="31">
                        <c:v>2.8133793679814878E-8</c:v>
                      </c:pt>
                      <c:pt idx="32">
                        <c:v>5.4573944878136953E-9</c:v>
                      </c:pt>
                      <c:pt idx="33">
                        <c:v>9.7723460856621952E-10</c:v>
                      </c:pt>
                      <c:pt idx="34">
                        <c:v>2.464876393997879E-11</c:v>
                      </c:pt>
                      <c:pt idx="35">
                        <c:v>4.5145785937830267E-13</c:v>
                      </c:pt>
                      <c:pt idx="36">
                        <c:v>6.0043369540523594E-15</c:v>
                      </c:pt>
                      <c:pt idx="37">
                        <c:v>5.7988070756088415E-17</c:v>
                      </c:pt>
                      <c:pt idx="38">
                        <c:v>4.0666615536330496E-19</c:v>
                      </c:pt>
                      <c:pt idx="39">
                        <c:v>2.0709192519206708E-21</c:v>
                      </c:pt>
                      <c:pt idx="40">
                        <c:v>7.6579771614434122E-24</c:v>
                      </c:pt>
                      <c:pt idx="41">
                        <c:v>2.0563201629015981E-26</c:v>
                      </c:pt>
                      <c:pt idx="42">
                        <c:v>4.0095272263714805E-29</c:v>
                      </c:pt>
                    </c:numCache>
                  </c:numRef>
                </c:yVal>
                <c:smooth val="1"/>
                <c:extLst>
                  <c:ext xmlns:c16="http://schemas.microsoft.com/office/drawing/2014/chart" uri="{C3380CC4-5D6E-409C-BE32-E72D297353CC}">
                    <c16:uniqueId val="{00000001-E01F-43A3-9ACE-97F2A71DED26}"/>
                  </c:ext>
                </c:extLst>
              </c15:ser>
            </c15:filteredScatterSeries>
            <c15:filteredScatterSeries>
              <c15:ser>
                <c:idx val="2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Bounded</c:v>
                      </c:pt>
                    </c:strCache>
                  </c:strRef>
                </c:tx>
                <c:spPr>
                  <a:ln w="38100" cap="rnd">
                    <a:solidFill>
                      <a:srgbClr val="A2CF49"/>
                    </a:solidFill>
                    <a:round/>
                  </a:ln>
                  <a:effectLst/>
                </c:spPr>
                <c:marker>
                  <c:symbol val="none"/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Sheet1!$A$2:$A$44</c15:sqref>
                        </c15:formulaRef>
                      </c:ext>
                    </c:extLst>
                    <c:numCache>
                      <c:formatCode>General</c:formatCode>
                      <c:ptCount val="43"/>
                      <c:pt idx="0">
                        <c:v>-4</c:v>
                      </c:pt>
                      <c:pt idx="1">
                        <c:v>-3.8</c:v>
                      </c:pt>
                      <c:pt idx="2">
                        <c:v>-3.5999999999999996</c:v>
                      </c:pt>
                      <c:pt idx="3">
                        <c:v>-3.3999999999999995</c:v>
                      </c:pt>
                      <c:pt idx="4">
                        <c:v>-3.1999999999999993</c:v>
                      </c:pt>
                      <c:pt idx="5">
                        <c:v>-2.9999999999999991</c:v>
                      </c:pt>
                      <c:pt idx="6">
                        <c:v>-2.7999999999999989</c:v>
                      </c:pt>
                      <c:pt idx="7">
                        <c:v>-2.5999999999999988</c:v>
                      </c:pt>
                      <c:pt idx="8">
                        <c:v>-2.3999999999999986</c:v>
                      </c:pt>
                      <c:pt idx="9">
                        <c:v>-2.1999999999999984</c:v>
                      </c:pt>
                      <c:pt idx="10">
                        <c:v>-2.1</c:v>
                      </c:pt>
                      <c:pt idx="11">
                        <c:v>-1.9999999999999984</c:v>
                      </c:pt>
                      <c:pt idx="12">
                        <c:v>-1.7999999999999985</c:v>
                      </c:pt>
                      <c:pt idx="13">
                        <c:v>-1.5999999999999985</c:v>
                      </c:pt>
                      <c:pt idx="14">
                        <c:v>-1.3999999999999986</c:v>
                      </c:pt>
                      <c:pt idx="15">
                        <c:v>-1.1999999999999986</c:v>
                      </c:pt>
                      <c:pt idx="16">
                        <c:v>-0.99999999999999867</c:v>
                      </c:pt>
                      <c:pt idx="17">
                        <c:v>-0.79999999999999871</c:v>
                      </c:pt>
                      <c:pt idx="18">
                        <c:v>-0.59999999999999876</c:v>
                      </c:pt>
                      <c:pt idx="19">
                        <c:v>-0.39999999999999875</c:v>
                      </c:pt>
                      <c:pt idx="20">
                        <c:v>-0.19999999999999873</c:v>
                      </c:pt>
                      <c:pt idx="21">
                        <c:v>0</c:v>
                      </c:pt>
                      <c:pt idx="22">
                        <c:v>0.2</c:v>
                      </c:pt>
                      <c:pt idx="23">
                        <c:v>0.4</c:v>
                      </c:pt>
                      <c:pt idx="24">
                        <c:v>0.60000000000000009</c:v>
                      </c:pt>
                      <c:pt idx="25">
                        <c:v>0.8</c:v>
                      </c:pt>
                      <c:pt idx="26">
                        <c:v>1</c:v>
                      </c:pt>
                      <c:pt idx="27">
                        <c:v>1.2</c:v>
                      </c:pt>
                      <c:pt idx="28">
                        <c:v>1.4</c:v>
                      </c:pt>
                      <c:pt idx="29">
                        <c:v>1.5999999999999999</c:v>
                      </c:pt>
                      <c:pt idx="30">
                        <c:v>1.7999999999999998</c:v>
                      </c:pt>
                      <c:pt idx="31">
                        <c:v>1.9999999999999998</c:v>
                      </c:pt>
                      <c:pt idx="32">
                        <c:v>2.1</c:v>
                      </c:pt>
                      <c:pt idx="33">
                        <c:v>2.1999999999999997</c:v>
                      </c:pt>
                      <c:pt idx="34">
                        <c:v>2.4</c:v>
                      </c:pt>
                      <c:pt idx="35">
                        <c:v>2.6</c:v>
                      </c:pt>
                      <c:pt idx="36">
                        <c:v>2.8000000000000003</c:v>
                      </c:pt>
                      <c:pt idx="37">
                        <c:v>3.0000000000000004</c:v>
                      </c:pt>
                      <c:pt idx="38">
                        <c:v>3.2000000000000006</c:v>
                      </c:pt>
                      <c:pt idx="39">
                        <c:v>3.4000000000000008</c:v>
                      </c:pt>
                      <c:pt idx="40">
                        <c:v>3.600000000000001</c:v>
                      </c:pt>
                      <c:pt idx="41">
                        <c:v>3.8000000000000012</c:v>
                      </c:pt>
                      <c:pt idx="42">
                        <c:v>4.0000000000000009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Sheet1!$D$2:$D$44</c15:sqref>
                        </c15:formulaRef>
                      </c:ext>
                    </c:extLst>
                    <c:numCache>
                      <c:formatCode>General</c:formatCode>
                      <c:ptCount val="43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1">
                        <c:v>0.25</c:v>
                      </c:pt>
                      <c:pt idx="12">
                        <c:v>0.25</c:v>
                      </c:pt>
                      <c:pt idx="13">
                        <c:v>0.25</c:v>
                      </c:pt>
                      <c:pt idx="14">
                        <c:v>0.25</c:v>
                      </c:pt>
                      <c:pt idx="15">
                        <c:v>0.25</c:v>
                      </c:pt>
                      <c:pt idx="16">
                        <c:v>0.25</c:v>
                      </c:pt>
                      <c:pt idx="17">
                        <c:v>0.25</c:v>
                      </c:pt>
                      <c:pt idx="18">
                        <c:v>0.25</c:v>
                      </c:pt>
                      <c:pt idx="19">
                        <c:v>0.25</c:v>
                      </c:pt>
                      <c:pt idx="20">
                        <c:v>0.25</c:v>
                      </c:pt>
                      <c:pt idx="21">
                        <c:v>0.25</c:v>
                      </c:pt>
                      <c:pt idx="22">
                        <c:v>0.25</c:v>
                      </c:pt>
                      <c:pt idx="23">
                        <c:v>0.25</c:v>
                      </c:pt>
                      <c:pt idx="24">
                        <c:v>0.25</c:v>
                      </c:pt>
                      <c:pt idx="25">
                        <c:v>0.25</c:v>
                      </c:pt>
                      <c:pt idx="26">
                        <c:v>0.25</c:v>
                      </c:pt>
                      <c:pt idx="27">
                        <c:v>0.25</c:v>
                      </c:pt>
                      <c:pt idx="28">
                        <c:v>0.25</c:v>
                      </c:pt>
                      <c:pt idx="29">
                        <c:v>0.25</c:v>
                      </c:pt>
                      <c:pt idx="30">
                        <c:v>0.25</c:v>
                      </c:pt>
                      <c:pt idx="31">
                        <c:v>0.25</c:v>
                      </c:pt>
                      <c:pt idx="33">
                        <c:v>0</c:v>
                      </c:pt>
                      <c:pt idx="34">
                        <c:v>0</c:v>
                      </c:pt>
                      <c:pt idx="35">
                        <c:v>0</c:v>
                      </c:pt>
                      <c:pt idx="36">
                        <c:v>0</c:v>
                      </c:pt>
                      <c:pt idx="37">
                        <c:v>0</c:v>
                      </c:pt>
                      <c:pt idx="38">
                        <c:v>0</c:v>
                      </c:pt>
                      <c:pt idx="39">
                        <c:v>0</c:v>
                      </c:pt>
                      <c:pt idx="40">
                        <c:v>0</c:v>
                      </c:pt>
                      <c:pt idx="41">
                        <c:v>0</c:v>
                      </c:pt>
                      <c:pt idx="42">
                        <c:v>0</c:v>
                      </c:pt>
                    </c:numCache>
                  </c:numRef>
                </c:yVal>
                <c:smooth val="1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E01F-43A3-9ACE-97F2A71DED26}"/>
                  </c:ext>
                </c:extLst>
              </c15:ser>
            </c15:filteredScatterSeries>
          </c:ext>
        </c:extLst>
      </c:scatterChart>
      <c:valAx>
        <c:axId val="1564129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FFFFFF">
                  <a:alpha val="30196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FFFFFF">
                <a:alpha val="30196"/>
              </a:srgb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4121248"/>
        <c:crosses val="autoZero"/>
        <c:crossBetween val="midCat"/>
      </c:valAx>
      <c:valAx>
        <c:axId val="1564121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FFFFFF">
                  <a:alpha val="30196"/>
                </a:srgb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FFFFFF">
                <a:alpha val="30196"/>
              </a:srgb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noFill/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4129408"/>
        <c:crossesAt val="0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546105738012066"/>
          <c:y val="0.13987284787175752"/>
          <c:w val="0.4058547442530871"/>
          <c:h val="0.109558386776459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>
            <a:alpha val="6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38100">
        <a:solidFill>
          <a:schemeClr val="phClr">
            <a:alpha val="60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25000"/>
            <a:lumOff val="75000"/>
          </a:schemeClr>
        </a:solidFill>
      </a:ln>
    </cs:spPr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>
            <a:alpha val="6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38100">
        <a:solidFill>
          <a:schemeClr val="phClr">
            <a:alpha val="60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25000"/>
            <a:lumOff val="75000"/>
          </a:schemeClr>
        </a:solidFill>
      </a:ln>
    </cs:spPr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>
            <a:alpha val="6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38100">
        <a:solidFill>
          <a:schemeClr val="phClr">
            <a:alpha val="60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25000"/>
            <a:lumOff val="75000"/>
          </a:schemeClr>
        </a:solidFill>
      </a:ln>
    </cs:spPr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#1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#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#3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#4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#5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8530B6-ABF5-4A42-8FA6-7811970743F4}" type="doc">
      <dgm:prSet loTypeId="urn:microsoft.com/office/officeart/2005/8/layout/list1" loCatId="list" qsTypeId="urn:microsoft.com/office/officeart/2005/8/quickstyle/3d2#1" qsCatId="3D" csTypeId="urn:microsoft.com/office/officeart/2005/8/colors/accent2_2#1" csCatId="accent2" phldr="1"/>
      <dgm:spPr/>
      <dgm:t>
        <a:bodyPr/>
        <a:lstStyle/>
        <a:p>
          <a:endParaRPr lang="en-US"/>
        </a:p>
      </dgm:t>
    </dgm:pt>
    <dgm:pt modelId="{8D0C4146-7165-4CB5-AB55-C5C3F34D63E8}">
      <dgm:prSet phldrT="[Text]" phldr="0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Find Failing Plaintext – Non-Generic (FFP-NG)</a:t>
          </a:r>
        </a:p>
      </dgm:t>
    </dgm:pt>
    <dgm:pt modelId="{BA48ED3E-5E60-4CDC-A924-E08E7946D306}" type="parTrans" cxnId="{AC81E27A-6A07-4CB8-A4F0-BA36FE3C5AF0}">
      <dgm:prSet/>
      <dgm:spPr/>
      <dgm:t>
        <a:bodyPr/>
        <a:lstStyle/>
        <a:p>
          <a:endParaRPr lang="en-US"/>
        </a:p>
      </dgm:t>
    </dgm:pt>
    <dgm:pt modelId="{B8AF6DF7-E5E6-477B-B389-CD4A941C32CA}" type="sibTrans" cxnId="{AC81E27A-6A07-4CB8-A4F0-BA36FE3C5AF0}">
      <dgm:prSet/>
      <dgm:spPr/>
      <dgm:t>
        <a:bodyPr/>
        <a:lstStyle/>
        <a:p>
          <a:endParaRPr lang="en-US"/>
        </a:p>
      </dgm:t>
    </dgm:pt>
    <dgm:pt modelId="{C6055EFD-FC45-4595-A1E9-4F2FDE9E8BB5}">
      <dgm:prSet phldrT="[Text]" phldr="0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The Ring Learning With Errors (RLWE) Problem</a:t>
          </a:r>
        </a:p>
      </dgm:t>
    </dgm:pt>
    <dgm:pt modelId="{1DD3BE16-B22B-4321-86D1-01ED64CCA939}" type="parTrans" cxnId="{B75AD1D0-64E7-4419-8388-9C3866594859}">
      <dgm:prSet/>
      <dgm:spPr/>
      <dgm:t>
        <a:bodyPr/>
        <a:lstStyle/>
        <a:p>
          <a:endParaRPr lang="en-US"/>
        </a:p>
      </dgm:t>
    </dgm:pt>
    <dgm:pt modelId="{68F36D57-DFE5-4C7A-8128-277822AF9A4C}" type="sibTrans" cxnId="{B75AD1D0-64E7-4419-8388-9C3866594859}">
      <dgm:prSet/>
      <dgm:spPr/>
      <dgm:t>
        <a:bodyPr/>
        <a:lstStyle/>
        <a:p>
          <a:endParaRPr lang="en-US"/>
        </a:p>
      </dgm:t>
    </dgm:pt>
    <dgm:pt modelId="{CC6C8E5B-DB1D-4B1D-8C78-E9FD22984311}">
      <dgm:prSet phldrT="[Text]" phldr="0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Subgaussian Probability Distributions</a:t>
          </a:r>
        </a:p>
      </dgm:t>
    </dgm:pt>
    <dgm:pt modelId="{EFB023AF-EEC6-4855-AF9D-F2A6DDABCC9A}" type="parTrans" cxnId="{7A40FC0E-8105-499A-9C51-E1CDACF15EDA}">
      <dgm:prSet/>
      <dgm:spPr/>
      <dgm:t>
        <a:bodyPr/>
        <a:lstStyle/>
        <a:p>
          <a:endParaRPr lang="en-US"/>
        </a:p>
      </dgm:t>
    </dgm:pt>
    <dgm:pt modelId="{53DEFC27-6289-462A-B5BA-268AC784773A}" type="sibTrans" cxnId="{7A40FC0E-8105-499A-9C51-E1CDACF15EDA}">
      <dgm:prSet/>
      <dgm:spPr/>
      <dgm:t>
        <a:bodyPr/>
        <a:lstStyle/>
        <a:p>
          <a:endParaRPr lang="en-US"/>
        </a:p>
      </dgm:t>
    </dgm:pt>
    <dgm:pt modelId="{2FC34C94-3902-454A-8D62-DD693DC54EA7}">
      <dgm:prSet phldrT="[Text]" phldr="0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Security Reduction from RLWE to FFP-NG</a:t>
          </a:r>
        </a:p>
      </dgm:t>
    </dgm:pt>
    <dgm:pt modelId="{B0999A29-EE98-4EB8-BB9A-120F2D264979}" type="parTrans" cxnId="{33437CCA-C512-41FE-8617-8FD55B3D077F}">
      <dgm:prSet/>
      <dgm:spPr/>
      <dgm:t>
        <a:bodyPr/>
        <a:lstStyle/>
        <a:p>
          <a:endParaRPr lang="en-US"/>
        </a:p>
      </dgm:t>
    </dgm:pt>
    <dgm:pt modelId="{77F2E39E-FF04-4B12-9042-4A8E04E56171}" type="sibTrans" cxnId="{33437CCA-C512-41FE-8617-8FD55B3D077F}">
      <dgm:prSet/>
      <dgm:spPr/>
      <dgm:t>
        <a:bodyPr/>
        <a:lstStyle/>
        <a:p>
          <a:endParaRPr lang="en-US"/>
        </a:p>
      </dgm:t>
    </dgm:pt>
    <dgm:pt modelId="{DD0B9970-43D3-43CE-855B-9F45FC0C3F5F}">
      <dgm:prSet phldrT="[Text]" phldr="0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/>
            <a:t>Open Problems</a:t>
          </a:r>
        </a:p>
      </dgm:t>
    </dgm:pt>
    <dgm:pt modelId="{F91C2352-8D15-4681-B47E-726471F20226}" type="parTrans" cxnId="{AB1B2086-868D-41C5-B224-E6B71C621B8A}">
      <dgm:prSet/>
      <dgm:spPr/>
      <dgm:t>
        <a:bodyPr/>
        <a:lstStyle/>
        <a:p>
          <a:endParaRPr lang="en-US"/>
        </a:p>
      </dgm:t>
    </dgm:pt>
    <dgm:pt modelId="{276CFC70-EE46-4555-95B2-04D414864F80}" type="sibTrans" cxnId="{AB1B2086-868D-41C5-B224-E6B71C621B8A}">
      <dgm:prSet/>
      <dgm:spPr/>
      <dgm:t>
        <a:bodyPr/>
        <a:lstStyle/>
        <a:p>
          <a:endParaRPr lang="en-US"/>
        </a:p>
      </dgm:t>
    </dgm:pt>
    <dgm:pt modelId="{CA973F27-C2B3-4257-AC44-CC10E1BBB8BF}" type="pres">
      <dgm:prSet presAssocID="{2C8530B6-ABF5-4A42-8FA6-7811970743F4}" presName="linear" presStyleCnt="0">
        <dgm:presLayoutVars>
          <dgm:dir/>
          <dgm:animLvl val="lvl"/>
          <dgm:resizeHandles val="exact"/>
        </dgm:presLayoutVars>
      </dgm:prSet>
      <dgm:spPr/>
    </dgm:pt>
    <dgm:pt modelId="{19237461-6B44-4A81-9D7B-DE9A5A9E8714}" type="pres">
      <dgm:prSet presAssocID="{C6055EFD-FC45-4595-A1E9-4F2FDE9E8BB5}" presName="parentLin" presStyleCnt="0"/>
      <dgm:spPr/>
    </dgm:pt>
    <dgm:pt modelId="{191CBEAC-8993-470C-81CA-7A4F00E73517}" type="pres">
      <dgm:prSet presAssocID="{C6055EFD-FC45-4595-A1E9-4F2FDE9E8BB5}" presName="parentLeftMargin" presStyleLbl="node1" presStyleIdx="0" presStyleCnt="5"/>
      <dgm:spPr/>
    </dgm:pt>
    <dgm:pt modelId="{72EB5AB6-CF58-4FC7-8001-3695309BE1CE}" type="pres">
      <dgm:prSet presAssocID="{C6055EFD-FC45-4595-A1E9-4F2FDE9E8BB5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CCA73F8-50DE-4D9D-9AC8-477BE6BE540E}" type="pres">
      <dgm:prSet presAssocID="{C6055EFD-FC45-4595-A1E9-4F2FDE9E8BB5}" presName="negativeSpace" presStyleCnt="0"/>
      <dgm:spPr/>
    </dgm:pt>
    <dgm:pt modelId="{F42E7C35-8A15-47F2-BE3B-347060F5B144}" type="pres">
      <dgm:prSet presAssocID="{C6055EFD-FC45-4595-A1E9-4F2FDE9E8BB5}" presName="childText" presStyleLbl="conFgAcc1" presStyleIdx="0" presStyleCnt="5">
        <dgm:presLayoutVars>
          <dgm:bulletEnabled val="1"/>
        </dgm:presLayoutVars>
      </dgm:prSet>
      <dgm:spPr>
        <a:solidFill>
          <a:srgbClr val="F1DC3F">
            <a:alpha val="85098"/>
          </a:srgbClr>
        </a:solidFill>
      </dgm:spPr>
    </dgm:pt>
    <dgm:pt modelId="{68C24BEA-E01F-42F1-88B9-50987FE89F5F}" type="pres">
      <dgm:prSet presAssocID="{68F36D57-DFE5-4C7A-8128-277822AF9A4C}" presName="spaceBetweenRectangles" presStyleCnt="0"/>
      <dgm:spPr/>
    </dgm:pt>
    <dgm:pt modelId="{787DFFCA-166B-4CFF-8BAA-51652B5F0214}" type="pres">
      <dgm:prSet presAssocID="{CC6C8E5B-DB1D-4B1D-8C78-E9FD22984311}" presName="parentLin" presStyleCnt="0"/>
      <dgm:spPr/>
    </dgm:pt>
    <dgm:pt modelId="{FE48D360-D30B-48C7-A470-E4E9C1A5AA6C}" type="pres">
      <dgm:prSet presAssocID="{CC6C8E5B-DB1D-4B1D-8C78-E9FD22984311}" presName="parentLeftMargin" presStyleLbl="node1" presStyleIdx="0" presStyleCnt="5"/>
      <dgm:spPr/>
    </dgm:pt>
    <dgm:pt modelId="{688CDBF1-17E5-43BE-A62A-4417A454C912}" type="pres">
      <dgm:prSet presAssocID="{CC6C8E5B-DB1D-4B1D-8C78-E9FD22984311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393F70B-56BE-469E-AB1C-031FDF28C864}" type="pres">
      <dgm:prSet presAssocID="{CC6C8E5B-DB1D-4B1D-8C78-E9FD22984311}" presName="negativeSpace" presStyleCnt="0"/>
      <dgm:spPr/>
    </dgm:pt>
    <dgm:pt modelId="{26F48F80-1B90-4485-91EC-5BC63B8DFF75}" type="pres">
      <dgm:prSet presAssocID="{CC6C8E5B-DB1D-4B1D-8C78-E9FD22984311}" presName="childText" presStyleLbl="conFgAcc1" presStyleIdx="1" presStyleCnt="5">
        <dgm:presLayoutVars>
          <dgm:bulletEnabled val="1"/>
        </dgm:presLayoutVars>
      </dgm:prSet>
      <dgm:spPr>
        <a:solidFill>
          <a:srgbClr val="F1DC3F">
            <a:alpha val="85098"/>
          </a:srgbClr>
        </a:solidFill>
      </dgm:spPr>
    </dgm:pt>
    <dgm:pt modelId="{83AE4BEF-A4E3-4DBB-A595-4BA5352A0CC0}" type="pres">
      <dgm:prSet presAssocID="{53DEFC27-6289-462A-B5BA-268AC784773A}" presName="spaceBetweenRectangles" presStyleCnt="0"/>
      <dgm:spPr/>
    </dgm:pt>
    <dgm:pt modelId="{8432ED4E-64B4-4891-A62E-22023E8427F5}" type="pres">
      <dgm:prSet presAssocID="{8D0C4146-7165-4CB5-AB55-C5C3F34D63E8}" presName="parentLin" presStyleCnt="0"/>
      <dgm:spPr/>
    </dgm:pt>
    <dgm:pt modelId="{72528FFC-63F0-4822-AA2E-63136D3309D8}" type="pres">
      <dgm:prSet presAssocID="{8D0C4146-7165-4CB5-AB55-C5C3F34D63E8}" presName="parentLeftMargin" presStyleLbl="node1" presStyleIdx="1" presStyleCnt="5"/>
      <dgm:spPr/>
    </dgm:pt>
    <dgm:pt modelId="{E57F4C13-D968-41DC-BA28-51648DD4445D}" type="pres">
      <dgm:prSet presAssocID="{8D0C4146-7165-4CB5-AB55-C5C3F34D63E8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5B581F4-F015-4E57-98F8-E18B60E3FCFA}" type="pres">
      <dgm:prSet presAssocID="{8D0C4146-7165-4CB5-AB55-C5C3F34D63E8}" presName="negativeSpace" presStyleCnt="0"/>
      <dgm:spPr/>
    </dgm:pt>
    <dgm:pt modelId="{E798E5A7-73FD-459C-8B71-172E37A3D416}" type="pres">
      <dgm:prSet presAssocID="{8D0C4146-7165-4CB5-AB55-C5C3F34D63E8}" presName="childText" presStyleLbl="conFgAcc1" presStyleIdx="2" presStyleCnt="5">
        <dgm:presLayoutVars>
          <dgm:bulletEnabled val="1"/>
        </dgm:presLayoutVars>
      </dgm:prSet>
      <dgm:spPr>
        <a:solidFill>
          <a:srgbClr val="F1DC3F">
            <a:alpha val="84706"/>
          </a:srgbClr>
        </a:solidFill>
      </dgm:spPr>
    </dgm:pt>
    <dgm:pt modelId="{944FAE2B-65FE-4ED1-96B8-6BDDFB38D65F}" type="pres">
      <dgm:prSet presAssocID="{B8AF6DF7-E5E6-477B-B389-CD4A941C32CA}" presName="spaceBetweenRectangles" presStyleCnt="0"/>
      <dgm:spPr/>
    </dgm:pt>
    <dgm:pt modelId="{FF9A9A4C-FD5B-4047-A2D7-D960C715D4F6}" type="pres">
      <dgm:prSet presAssocID="{2FC34C94-3902-454A-8D62-DD693DC54EA7}" presName="parentLin" presStyleCnt="0"/>
      <dgm:spPr/>
    </dgm:pt>
    <dgm:pt modelId="{9B7298B8-0AA8-48CB-BCA3-8172AB53716E}" type="pres">
      <dgm:prSet presAssocID="{2FC34C94-3902-454A-8D62-DD693DC54EA7}" presName="parentLeftMargin" presStyleLbl="node1" presStyleIdx="2" presStyleCnt="5"/>
      <dgm:spPr/>
    </dgm:pt>
    <dgm:pt modelId="{E7AAD9DB-ED8E-4DFB-BEDF-EBEEB442AC6A}" type="pres">
      <dgm:prSet presAssocID="{2FC34C94-3902-454A-8D62-DD693DC54EA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533A6CB-4213-46EB-9CAF-27147B1CDFFD}" type="pres">
      <dgm:prSet presAssocID="{2FC34C94-3902-454A-8D62-DD693DC54EA7}" presName="negativeSpace" presStyleCnt="0"/>
      <dgm:spPr/>
    </dgm:pt>
    <dgm:pt modelId="{3D5466A5-37C6-47F8-A4A4-69069B8E507B}" type="pres">
      <dgm:prSet presAssocID="{2FC34C94-3902-454A-8D62-DD693DC54EA7}" presName="childText" presStyleLbl="conFgAcc1" presStyleIdx="3" presStyleCnt="5">
        <dgm:presLayoutVars>
          <dgm:bulletEnabled val="1"/>
        </dgm:presLayoutVars>
      </dgm:prSet>
      <dgm:spPr>
        <a:solidFill>
          <a:srgbClr val="F1DC3F">
            <a:alpha val="85098"/>
          </a:srgbClr>
        </a:solidFill>
      </dgm:spPr>
    </dgm:pt>
    <dgm:pt modelId="{FA315888-5C29-4B96-B65E-906B132E5A63}" type="pres">
      <dgm:prSet presAssocID="{77F2E39E-FF04-4B12-9042-4A8E04E56171}" presName="spaceBetweenRectangles" presStyleCnt="0"/>
      <dgm:spPr/>
    </dgm:pt>
    <dgm:pt modelId="{C194E82A-4100-4656-B79B-89CEBAB37031}" type="pres">
      <dgm:prSet presAssocID="{DD0B9970-43D3-43CE-855B-9F45FC0C3F5F}" presName="parentLin" presStyleCnt="0"/>
      <dgm:spPr/>
    </dgm:pt>
    <dgm:pt modelId="{3FD74C40-037C-4DA9-B21A-41BF8FB639F9}" type="pres">
      <dgm:prSet presAssocID="{DD0B9970-43D3-43CE-855B-9F45FC0C3F5F}" presName="parentLeftMargin" presStyleLbl="node1" presStyleIdx="3" presStyleCnt="5"/>
      <dgm:spPr/>
    </dgm:pt>
    <dgm:pt modelId="{50A8B1C6-4F45-491C-82B2-BB0375337C1D}" type="pres">
      <dgm:prSet presAssocID="{DD0B9970-43D3-43CE-855B-9F45FC0C3F5F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FE59BA01-AD3B-4FE9-8642-3C819B9501A5}" type="pres">
      <dgm:prSet presAssocID="{DD0B9970-43D3-43CE-855B-9F45FC0C3F5F}" presName="negativeSpace" presStyleCnt="0"/>
      <dgm:spPr/>
    </dgm:pt>
    <dgm:pt modelId="{212B0100-0AC0-4D75-9475-666401B85153}" type="pres">
      <dgm:prSet presAssocID="{DD0B9970-43D3-43CE-855B-9F45FC0C3F5F}" presName="childText" presStyleLbl="conFgAcc1" presStyleIdx="4" presStyleCnt="5">
        <dgm:presLayoutVars>
          <dgm:bulletEnabled val="1"/>
        </dgm:presLayoutVars>
      </dgm:prSet>
      <dgm:spPr>
        <a:solidFill>
          <a:srgbClr val="F1DC3F">
            <a:alpha val="85098"/>
          </a:srgbClr>
        </a:solidFill>
      </dgm:spPr>
    </dgm:pt>
  </dgm:ptLst>
  <dgm:cxnLst>
    <dgm:cxn modelId="{45A92C07-9C05-4242-AA37-95086C26C2B3}" type="presOf" srcId="{CC6C8E5B-DB1D-4B1D-8C78-E9FD22984311}" destId="{FE48D360-D30B-48C7-A470-E4E9C1A5AA6C}" srcOrd="0" destOrd="0" presId="urn:microsoft.com/office/officeart/2005/8/layout/list1"/>
    <dgm:cxn modelId="{7A40FC0E-8105-499A-9C51-E1CDACF15EDA}" srcId="{2C8530B6-ABF5-4A42-8FA6-7811970743F4}" destId="{CC6C8E5B-DB1D-4B1D-8C78-E9FD22984311}" srcOrd="1" destOrd="0" parTransId="{EFB023AF-EEC6-4855-AF9D-F2A6DDABCC9A}" sibTransId="{53DEFC27-6289-462A-B5BA-268AC784773A}"/>
    <dgm:cxn modelId="{D2FAE222-1AA0-4041-B235-0AA0C0F596E3}" type="presOf" srcId="{2FC34C94-3902-454A-8D62-DD693DC54EA7}" destId="{9B7298B8-0AA8-48CB-BCA3-8172AB53716E}" srcOrd="0" destOrd="0" presId="urn:microsoft.com/office/officeart/2005/8/layout/list1"/>
    <dgm:cxn modelId="{EDAC2929-B5DB-4725-A5A7-597379F28E03}" type="presOf" srcId="{DD0B9970-43D3-43CE-855B-9F45FC0C3F5F}" destId="{50A8B1C6-4F45-491C-82B2-BB0375337C1D}" srcOrd="1" destOrd="0" presId="urn:microsoft.com/office/officeart/2005/8/layout/list1"/>
    <dgm:cxn modelId="{7AD55B33-700D-4873-9271-4ECCFD281561}" type="presOf" srcId="{2FC34C94-3902-454A-8D62-DD693DC54EA7}" destId="{E7AAD9DB-ED8E-4DFB-BEDF-EBEEB442AC6A}" srcOrd="1" destOrd="0" presId="urn:microsoft.com/office/officeart/2005/8/layout/list1"/>
    <dgm:cxn modelId="{42BAD437-B407-468B-AE37-BD7030578367}" type="presOf" srcId="{DD0B9970-43D3-43CE-855B-9F45FC0C3F5F}" destId="{3FD74C40-037C-4DA9-B21A-41BF8FB639F9}" srcOrd="0" destOrd="0" presId="urn:microsoft.com/office/officeart/2005/8/layout/list1"/>
    <dgm:cxn modelId="{0613BE6B-BC94-4887-BF81-9BCB3052A41E}" type="presOf" srcId="{C6055EFD-FC45-4595-A1E9-4F2FDE9E8BB5}" destId="{191CBEAC-8993-470C-81CA-7A4F00E73517}" srcOrd="0" destOrd="0" presId="urn:microsoft.com/office/officeart/2005/8/layout/list1"/>
    <dgm:cxn modelId="{8C757F72-DADF-4D5D-9FD2-72CE29DE2598}" type="presOf" srcId="{8D0C4146-7165-4CB5-AB55-C5C3F34D63E8}" destId="{72528FFC-63F0-4822-AA2E-63136D3309D8}" srcOrd="0" destOrd="0" presId="urn:microsoft.com/office/officeart/2005/8/layout/list1"/>
    <dgm:cxn modelId="{AC81E27A-6A07-4CB8-A4F0-BA36FE3C5AF0}" srcId="{2C8530B6-ABF5-4A42-8FA6-7811970743F4}" destId="{8D0C4146-7165-4CB5-AB55-C5C3F34D63E8}" srcOrd="2" destOrd="0" parTransId="{BA48ED3E-5E60-4CDC-A924-E08E7946D306}" sibTransId="{B8AF6DF7-E5E6-477B-B389-CD4A941C32CA}"/>
    <dgm:cxn modelId="{AB1B2086-868D-41C5-B224-E6B71C621B8A}" srcId="{2C8530B6-ABF5-4A42-8FA6-7811970743F4}" destId="{DD0B9970-43D3-43CE-855B-9F45FC0C3F5F}" srcOrd="4" destOrd="0" parTransId="{F91C2352-8D15-4681-B47E-726471F20226}" sibTransId="{276CFC70-EE46-4555-95B2-04D414864F80}"/>
    <dgm:cxn modelId="{46785EA9-B7BB-4A50-BFDF-6B8662353FBA}" type="presOf" srcId="{2C8530B6-ABF5-4A42-8FA6-7811970743F4}" destId="{CA973F27-C2B3-4257-AC44-CC10E1BBB8BF}" srcOrd="0" destOrd="0" presId="urn:microsoft.com/office/officeart/2005/8/layout/list1"/>
    <dgm:cxn modelId="{CB42B0BC-831A-4C20-A16F-531F2AEFD03E}" type="presOf" srcId="{C6055EFD-FC45-4595-A1E9-4F2FDE9E8BB5}" destId="{72EB5AB6-CF58-4FC7-8001-3695309BE1CE}" srcOrd="1" destOrd="0" presId="urn:microsoft.com/office/officeart/2005/8/layout/list1"/>
    <dgm:cxn modelId="{33437CCA-C512-41FE-8617-8FD55B3D077F}" srcId="{2C8530B6-ABF5-4A42-8FA6-7811970743F4}" destId="{2FC34C94-3902-454A-8D62-DD693DC54EA7}" srcOrd="3" destOrd="0" parTransId="{B0999A29-EE98-4EB8-BB9A-120F2D264979}" sibTransId="{77F2E39E-FF04-4B12-9042-4A8E04E56171}"/>
    <dgm:cxn modelId="{B75AD1D0-64E7-4419-8388-9C3866594859}" srcId="{2C8530B6-ABF5-4A42-8FA6-7811970743F4}" destId="{C6055EFD-FC45-4595-A1E9-4F2FDE9E8BB5}" srcOrd="0" destOrd="0" parTransId="{1DD3BE16-B22B-4321-86D1-01ED64CCA939}" sibTransId="{68F36D57-DFE5-4C7A-8128-277822AF9A4C}"/>
    <dgm:cxn modelId="{7B584DD4-F84F-4929-A595-B683BA23CD50}" type="presOf" srcId="{8D0C4146-7165-4CB5-AB55-C5C3F34D63E8}" destId="{E57F4C13-D968-41DC-BA28-51648DD4445D}" srcOrd="1" destOrd="0" presId="urn:microsoft.com/office/officeart/2005/8/layout/list1"/>
    <dgm:cxn modelId="{885999F7-CAFF-48AB-82F3-58E45E28DDE5}" type="presOf" srcId="{CC6C8E5B-DB1D-4B1D-8C78-E9FD22984311}" destId="{688CDBF1-17E5-43BE-A62A-4417A454C912}" srcOrd="1" destOrd="0" presId="urn:microsoft.com/office/officeart/2005/8/layout/list1"/>
    <dgm:cxn modelId="{9ACADB4A-4B19-4F88-B8A0-A2873F86265F}" type="presParOf" srcId="{CA973F27-C2B3-4257-AC44-CC10E1BBB8BF}" destId="{19237461-6B44-4A81-9D7B-DE9A5A9E8714}" srcOrd="0" destOrd="0" presId="urn:microsoft.com/office/officeart/2005/8/layout/list1"/>
    <dgm:cxn modelId="{11754A1B-7E67-4CCF-B506-1F9EEE64164E}" type="presParOf" srcId="{19237461-6B44-4A81-9D7B-DE9A5A9E8714}" destId="{191CBEAC-8993-470C-81CA-7A4F00E73517}" srcOrd="0" destOrd="0" presId="urn:microsoft.com/office/officeart/2005/8/layout/list1"/>
    <dgm:cxn modelId="{558CC981-62DF-4BFD-B3BE-7549237BECB8}" type="presParOf" srcId="{19237461-6B44-4A81-9D7B-DE9A5A9E8714}" destId="{72EB5AB6-CF58-4FC7-8001-3695309BE1CE}" srcOrd="1" destOrd="0" presId="urn:microsoft.com/office/officeart/2005/8/layout/list1"/>
    <dgm:cxn modelId="{A34D7195-D972-451B-96EF-AC0FEACD4508}" type="presParOf" srcId="{CA973F27-C2B3-4257-AC44-CC10E1BBB8BF}" destId="{DCCA73F8-50DE-4D9D-9AC8-477BE6BE540E}" srcOrd="1" destOrd="0" presId="urn:microsoft.com/office/officeart/2005/8/layout/list1"/>
    <dgm:cxn modelId="{12FD3BAC-0018-4246-8BBB-92792F8D8039}" type="presParOf" srcId="{CA973F27-C2B3-4257-AC44-CC10E1BBB8BF}" destId="{F42E7C35-8A15-47F2-BE3B-347060F5B144}" srcOrd="2" destOrd="0" presId="urn:microsoft.com/office/officeart/2005/8/layout/list1"/>
    <dgm:cxn modelId="{E2403075-4CA2-4E0A-B14A-A5E91C86631E}" type="presParOf" srcId="{CA973F27-C2B3-4257-AC44-CC10E1BBB8BF}" destId="{68C24BEA-E01F-42F1-88B9-50987FE89F5F}" srcOrd="3" destOrd="0" presId="urn:microsoft.com/office/officeart/2005/8/layout/list1"/>
    <dgm:cxn modelId="{FA0233D4-A410-4B2C-B91F-718D76DA7E12}" type="presParOf" srcId="{CA973F27-C2B3-4257-AC44-CC10E1BBB8BF}" destId="{787DFFCA-166B-4CFF-8BAA-51652B5F0214}" srcOrd="4" destOrd="0" presId="urn:microsoft.com/office/officeart/2005/8/layout/list1"/>
    <dgm:cxn modelId="{FD4335E7-FD39-4E75-88C0-7CEF6A9E5C14}" type="presParOf" srcId="{787DFFCA-166B-4CFF-8BAA-51652B5F0214}" destId="{FE48D360-D30B-48C7-A470-E4E9C1A5AA6C}" srcOrd="0" destOrd="0" presId="urn:microsoft.com/office/officeart/2005/8/layout/list1"/>
    <dgm:cxn modelId="{1DFCF3DB-A085-4769-8334-4B7CDE21F305}" type="presParOf" srcId="{787DFFCA-166B-4CFF-8BAA-51652B5F0214}" destId="{688CDBF1-17E5-43BE-A62A-4417A454C912}" srcOrd="1" destOrd="0" presId="urn:microsoft.com/office/officeart/2005/8/layout/list1"/>
    <dgm:cxn modelId="{63B0F523-FB6D-4F43-8163-C0D493E86DB4}" type="presParOf" srcId="{CA973F27-C2B3-4257-AC44-CC10E1BBB8BF}" destId="{E393F70B-56BE-469E-AB1C-031FDF28C864}" srcOrd="5" destOrd="0" presId="urn:microsoft.com/office/officeart/2005/8/layout/list1"/>
    <dgm:cxn modelId="{AAB0A5B0-624B-468A-8755-43A7FB4E2C32}" type="presParOf" srcId="{CA973F27-C2B3-4257-AC44-CC10E1BBB8BF}" destId="{26F48F80-1B90-4485-91EC-5BC63B8DFF75}" srcOrd="6" destOrd="0" presId="urn:microsoft.com/office/officeart/2005/8/layout/list1"/>
    <dgm:cxn modelId="{4875E571-2371-4CA3-88DF-5260D33464FE}" type="presParOf" srcId="{CA973F27-C2B3-4257-AC44-CC10E1BBB8BF}" destId="{83AE4BEF-A4E3-4DBB-A595-4BA5352A0CC0}" srcOrd="7" destOrd="0" presId="urn:microsoft.com/office/officeart/2005/8/layout/list1"/>
    <dgm:cxn modelId="{12E7C9C5-BFA2-4714-9AC3-F997116140F7}" type="presParOf" srcId="{CA973F27-C2B3-4257-AC44-CC10E1BBB8BF}" destId="{8432ED4E-64B4-4891-A62E-22023E8427F5}" srcOrd="8" destOrd="0" presId="urn:microsoft.com/office/officeart/2005/8/layout/list1"/>
    <dgm:cxn modelId="{D391B5C9-3820-411B-B256-F1EB6ACA2B59}" type="presParOf" srcId="{8432ED4E-64B4-4891-A62E-22023E8427F5}" destId="{72528FFC-63F0-4822-AA2E-63136D3309D8}" srcOrd="0" destOrd="0" presId="urn:microsoft.com/office/officeart/2005/8/layout/list1"/>
    <dgm:cxn modelId="{75BE6603-36D1-4439-B922-E39113331FE5}" type="presParOf" srcId="{8432ED4E-64B4-4891-A62E-22023E8427F5}" destId="{E57F4C13-D968-41DC-BA28-51648DD4445D}" srcOrd="1" destOrd="0" presId="urn:microsoft.com/office/officeart/2005/8/layout/list1"/>
    <dgm:cxn modelId="{00069A27-A4FA-4720-BD89-EB0D6CDF2E60}" type="presParOf" srcId="{CA973F27-C2B3-4257-AC44-CC10E1BBB8BF}" destId="{25B581F4-F015-4E57-98F8-E18B60E3FCFA}" srcOrd="9" destOrd="0" presId="urn:microsoft.com/office/officeart/2005/8/layout/list1"/>
    <dgm:cxn modelId="{21511737-F51F-4DC4-8036-64F7AD2EF7E3}" type="presParOf" srcId="{CA973F27-C2B3-4257-AC44-CC10E1BBB8BF}" destId="{E798E5A7-73FD-459C-8B71-172E37A3D416}" srcOrd="10" destOrd="0" presId="urn:microsoft.com/office/officeart/2005/8/layout/list1"/>
    <dgm:cxn modelId="{DECD8795-81BA-40A3-8590-90F277341E1B}" type="presParOf" srcId="{CA973F27-C2B3-4257-AC44-CC10E1BBB8BF}" destId="{944FAE2B-65FE-4ED1-96B8-6BDDFB38D65F}" srcOrd="11" destOrd="0" presId="urn:microsoft.com/office/officeart/2005/8/layout/list1"/>
    <dgm:cxn modelId="{76CBFD57-2665-4748-BB85-F6DE537921CB}" type="presParOf" srcId="{CA973F27-C2B3-4257-AC44-CC10E1BBB8BF}" destId="{FF9A9A4C-FD5B-4047-A2D7-D960C715D4F6}" srcOrd="12" destOrd="0" presId="urn:microsoft.com/office/officeart/2005/8/layout/list1"/>
    <dgm:cxn modelId="{8EF57D53-B9C4-4CAA-B273-66490BC7BA7B}" type="presParOf" srcId="{FF9A9A4C-FD5B-4047-A2D7-D960C715D4F6}" destId="{9B7298B8-0AA8-48CB-BCA3-8172AB53716E}" srcOrd="0" destOrd="0" presId="urn:microsoft.com/office/officeart/2005/8/layout/list1"/>
    <dgm:cxn modelId="{4F81C168-0226-428C-BF73-DA3D2FFB92F4}" type="presParOf" srcId="{FF9A9A4C-FD5B-4047-A2D7-D960C715D4F6}" destId="{E7AAD9DB-ED8E-4DFB-BEDF-EBEEB442AC6A}" srcOrd="1" destOrd="0" presId="urn:microsoft.com/office/officeart/2005/8/layout/list1"/>
    <dgm:cxn modelId="{77ED48CE-D1CD-4F2F-8F90-846D15263A6E}" type="presParOf" srcId="{CA973F27-C2B3-4257-AC44-CC10E1BBB8BF}" destId="{F533A6CB-4213-46EB-9CAF-27147B1CDFFD}" srcOrd="13" destOrd="0" presId="urn:microsoft.com/office/officeart/2005/8/layout/list1"/>
    <dgm:cxn modelId="{CFE27555-4236-48D0-9965-37817E6B7CA3}" type="presParOf" srcId="{CA973F27-C2B3-4257-AC44-CC10E1BBB8BF}" destId="{3D5466A5-37C6-47F8-A4A4-69069B8E507B}" srcOrd="14" destOrd="0" presId="urn:microsoft.com/office/officeart/2005/8/layout/list1"/>
    <dgm:cxn modelId="{312AA520-8033-4AE0-B83F-F04800F36A6A}" type="presParOf" srcId="{CA973F27-C2B3-4257-AC44-CC10E1BBB8BF}" destId="{FA315888-5C29-4B96-B65E-906B132E5A63}" srcOrd="15" destOrd="0" presId="urn:microsoft.com/office/officeart/2005/8/layout/list1"/>
    <dgm:cxn modelId="{41B6D872-B25D-4203-8015-A9FA74D65AE1}" type="presParOf" srcId="{CA973F27-C2B3-4257-AC44-CC10E1BBB8BF}" destId="{C194E82A-4100-4656-B79B-89CEBAB37031}" srcOrd="16" destOrd="0" presId="urn:microsoft.com/office/officeart/2005/8/layout/list1"/>
    <dgm:cxn modelId="{1DE7A4CA-FC96-4686-95A8-DDB3051FD3ED}" type="presParOf" srcId="{C194E82A-4100-4656-B79B-89CEBAB37031}" destId="{3FD74C40-037C-4DA9-B21A-41BF8FB639F9}" srcOrd="0" destOrd="0" presId="urn:microsoft.com/office/officeart/2005/8/layout/list1"/>
    <dgm:cxn modelId="{BE9D7A4D-532B-4F3B-A37A-3BE8A46C0B70}" type="presParOf" srcId="{C194E82A-4100-4656-B79B-89CEBAB37031}" destId="{50A8B1C6-4F45-491C-82B2-BB0375337C1D}" srcOrd="1" destOrd="0" presId="urn:microsoft.com/office/officeart/2005/8/layout/list1"/>
    <dgm:cxn modelId="{DDFA14E4-E580-4D1C-A6A5-655BA177CA81}" type="presParOf" srcId="{CA973F27-C2B3-4257-AC44-CC10E1BBB8BF}" destId="{FE59BA01-AD3B-4FE9-8642-3C819B9501A5}" srcOrd="17" destOrd="0" presId="urn:microsoft.com/office/officeart/2005/8/layout/list1"/>
    <dgm:cxn modelId="{C00C55D9-F5B3-4D23-9F43-95A25A2E3C5D}" type="presParOf" srcId="{CA973F27-C2B3-4257-AC44-CC10E1BBB8BF}" destId="{212B0100-0AC0-4D75-9475-666401B85153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8530B6-ABF5-4A42-8FA6-7811970743F4}" type="doc">
      <dgm:prSet loTypeId="urn:microsoft.com/office/officeart/2005/8/layout/list1" loCatId="list" qsTypeId="urn:microsoft.com/office/officeart/2005/8/quickstyle/3d2#2" qsCatId="3D" csTypeId="urn:microsoft.com/office/officeart/2005/8/colors/accent2_2#2" csCatId="accent2" phldr="1"/>
      <dgm:spPr/>
      <dgm:t>
        <a:bodyPr/>
        <a:lstStyle/>
        <a:p>
          <a:endParaRPr lang="en-US"/>
        </a:p>
      </dgm:t>
    </dgm:pt>
    <dgm:pt modelId="{8D0C4146-7165-4CB5-AB55-C5C3F34D63E8}">
      <dgm:prSet phldrT="[Text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300" b="0" dirty="0"/>
            <a:t>The Ring Learning With Errors (RLWE) Problem</a:t>
          </a:r>
        </a:p>
      </dgm:t>
    </dgm:pt>
    <dgm:pt modelId="{BA48ED3E-5E60-4CDC-A924-E08E7946D306}" type="parTrans" cxnId="{AC81E27A-6A07-4CB8-A4F0-BA36FE3C5AF0}">
      <dgm:prSet/>
      <dgm:spPr/>
      <dgm:t>
        <a:bodyPr/>
        <a:lstStyle/>
        <a:p>
          <a:endParaRPr lang="en-US"/>
        </a:p>
      </dgm:t>
    </dgm:pt>
    <dgm:pt modelId="{B8AF6DF7-E5E6-477B-B389-CD4A941C32CA}" type="sibTrans" cxnId="{AC81E27A-6A07-4CB8-A4F0-BA36FE3C5AF0}">
      <dgm:prSet/>
      <dgm:spPr/>
      <dgm:t>
        <a:bodyPr/>
        <a:lstStyle/>
        <a:p>
          <a:endParaRPr lang="en-US"/>
        </a:p>
      </dgm:t>
    </dgm:pt>
    <dgm:pt modelId="{C6055EFD-FC45-4595-A1E9-4F2FDE9E8BB5}">
      <dgm:prSet phldrT="[Text]" phldr="0" custT="1"/>
      <dgm:spPr>
        <a:solidFill>
          <a:schemeClr val="accent1">
            <a:lumMod val="75000"/>
            <a:alpha val="70000"/>
          </a:schemeClr>
        </a:solidFill>
      </dgm:spPr>
      <dgm:t>
        <a:bodyPr/>
        <a:lstStyle/>
        <a:p>
          <a:r>
            <a:rPr lang="en-US" sz="1300" dirty="0">
              <a:solidFill>
                <a:schemeClr val="lt1">
                  <a:alpha val="71000"/>
                </a:schemeClr>
              </a:solidFill>
            </a:rPr>
            <a:t>Find Failing Plaintext – Non-Generic (FFP-NG)</a:t>
          </a:r>
        </a:p>
      </dgm:t>
    </dgm:pt>
    <dgm:pt modelId="{1DD3BE16-B22B-4321-86D1-01ED64CCA939}" type="parTrans" cxnId="{B75AD1D0-64E7-4419-8388-9C3866594859}">
      <dgm:prSet/>
      <dgm:spPr/>
      <dgm:t>
        <a:bodyPr/>
        <a:lstStyle/>
        <a:p>
          <a:endParaRPr lang="en-US"/>
        </a:p>
      </dgm:t>
    </dgm:pt>
    <dgm:pt modelId="{68F36D57-DFE5-4C7A-8128-277822AF9A4C}" type="sibTrans" cxnId="{B75AD1D0-64E7-4419-8388-9C3866594859}">
      <dgm:prSet/>
      <dgm:spPr/>
      <dgm:t>
        <a:bodyPr/>
        <a:lstStyle/>
        <a:p>
          <a:endParaRPr lang="en-US"/>
        </a:p>
      </dgm:t>
    </dgm:pt>
    <dgm:pt modelId="{CC6C8E5B-DB1D-4B1D-8C78-E9FD22984311}">
      <dgm:prSet phldrT="[Text]" phldr="0" custT="1"/>
      <dgm:spPr>
        <a:solidFill>
          <a:schemeClr val="accent1">
            <a:lumMod val="75000"/>
            <a:alpha val="70000"/>
          </a:schemeClr>
        </a:solidFill>
      </dgm:spPr>
      <dgm:t>
        <a:bodyPr/>
        <a:lstStyle/>
        <a:p>
          <a:r>
            <a:rPr lang="en-US" sz="1300" dirty="0">
              <a:solidFill>
                <a:schemeClr val="lt1">
                  <a:alpha val="70000"/>
                </a:schemeClr>
              </a:solidFill>
            </a:rPr>
            <a:t>Subgaussian Probability Distributions</a:t>
          </a:r>
        </a:p>
      </dgm:t>
    </dgm:pt>
    <dgm:pt modelId="{EFB023AF-EEC6-4855-AF9D-F2A6DDABCC9A}" type="parTrans" cxnId="{7A40FC0E-8105-499A-9C51-E1CDACF15EDA}">
      <dgm:prSet/>
      <dgm:spPr/>
      <dgm:t>
        <a:bodyPr/>
        <a:lstStyle/>
        <a:p>
          <a:endParaRPr lang="en-US"/>
        </a:p>
      </dgm:t>
    </dgm:pt>
    <dgm:pt modelId="{53DEFC27-6289-462A-B5BA-268AC784773A}" type="sibTrans" cxnId="{7A40FC0E-8105-499A-9C51-E1CDACF15EDA}">
      <dgm:prSet/>
      <dgm:spPr/>
      <dgm:t>
        <a:bodyPr/>
        <a:lstStyle/>
        <a:p>
          <a:endParaRPr lang="en-US"/>
        </a:p>
      </dgm:t>
    </dgm:pt>
    <dgm:pt modelId="{D180604B-057B-4201-8BB1-D6456474C691}">
      <dgm:prSet phldrT="[Text]" phldr="0" custT="1"/>
      <dgm:spPr>
        <a:solidFill>
          <a:srgbClr val="F1DC3F">
            <a:alpha val="85098"/>
          </a:srgbClr>
        </a:solidFill>
      </dgm:spPr>
      <dgm:t>
        <a:bodyPr/>
        <a:lstStyle/>
        <a:p>
          <a:r>
            <a:rPr lang="en-US" sz="1800" b="0" dirty="0">
              <a:solidFill>
                <a:srgbClr val="11465E"/>
              </a:solidFill>
            </a:rPr>
            <a:t>The Decisional RLWE Problem</a:t>
          </a:r>
        </a:p>
      </dgm:t>
    </dgm:pt>
    <dgm:pt modelId="{2E61DA66-61AB-497B-9F17-2F6B7DE541A1}" type="parTrans" cxnId="{36AD51AF-3ED6-4648-AC8D-E922562E1C6F}">
      <dgm:prSet/>
      <dgm:spPr/>
      <dgm:t>
        <a:bodyPr/>
        <a:lstStyle/>
        <a:p>
          <a:endParaRPr lang="en-US"/>
        </a:p>
      </dgm:t>
    </dgm:pt>
    <dgm:pt modelId="{B000BA9E-0E6F-4D5E-A7D9-E6768E0D8987}" type="sibTrans" cxnId="{36AD51AF-3ED6-4648-AC8D-E922562E1C6F}">
      <dgm:prSet/>
      <dgm:spPr/>
      <dgm:t>
        <a:bodyPr/>
        <a:lstStyle/>
        <a:p>
          <a:endParaRPr lang="en-US"/>
        </a:p>
      </dgm:t>
    </dgm:pt>
    <dgm:pt modelId="{2FC34C94-3902-454A-8D62-DD693DC54EA7}">
      <dgm:prSet phldrT="[Text]" phldr="0" custT="1"/>
      <dgm:spPr>
        <a:solidFill>
          <a:schemeClr val="accent1">
            <a:lumMod val="75000"/>
            <a:alpha val="70000"/>
          </a:schemeClr>
        </a:solidFill>
      </dgm:spPr>
      <dgm:t>
        <a:bodyPr/>
        <a:lstStyle/>
        <a:p>
          <a:r>
            <a:rPr lang="en-US" sz="1300" dirty="0">
              <a:solidFill>
                <a:schemeClr val="lt1">
                  <a:alpha val="70000"/>
                </a:schemeClr>
              </a:solidFill>
            </a:rPr>
            <a:t>Security Reduction from RLWE to FFP-NG</a:t>
          </a:r>
        </a:p>
      </dgm:t>
    </dgm:pt>
    <dgm:pt modelId="{B0999A29-EE98-4EB8-BB9A-120F2D264979}" type="parTrans" cxnId="{33437CCA-C512-41FE-8617-8FD55B3D077F}">
      <dgm:prSet/>
      <dgm:spPr/>
      <dgm:t>
        <a:bodyPr/>
        <a:lstStyle/>
        <a:p>
          <a:endParaRPr lang="en-US"/>
        </a:p>
      </dgm:t>
    </dgm:pt>
    <dgm:pt modelId="{77F2E39E-FF04-4B12-9042-4A8E04E56171}" type="sibTrans" cxnId="{33437CCA-C512-41FE-8617-8FD55B3D077F}">
      <dgm:prSet/>
      <dgm:spPr/>
      <dgm:t>
        <a:bodyPr/>
        <a:lstStyle/>
        <a:p>
          <a:endParaRPr lang="en-US"/>
        </a:p>
      </dgm:t>
    </dgm:pt>
    <dgm:pt modelId="{FDB83CDB-DB82-4C8D-BF96-B03BD34BC1C6}">
      <dgm:prSet phldrT="[Text]" phldr="0" custT="1"/>
      <dgm:spPr>
        <a:solidFill>
          <a:srgbClr val="F1DC3F">
            <a:alpha val="85098"/>
          </a:srgbClr>
        </a:solidFill>
      </dgm:spPr>
      <dgm:t>
        <a:bodyPr/>
        <a:lstStyle/>
        <a:p>
          <a:r>
            <a:rPr lang="en-US" sz="1800" dirty="0">
              <a:solidFill>
                <a:srgbClr val="11465E"/>
              </a:solidFill>
            </a:rPr>
            <a:t>The LPR PKE scheme</a:t>
          </a:r>
        </a:p>
      </dgm:t>
    </dgm:pt>
    <dgm:pt modelId="{1D5E2F90-CAD6-4439-90B0-04200EE30DCC}" type="parTrans" cxnId="{6DD85BEA-A3B9-4A77-AF87-A7BDB15FE7EF}">
      <dgm:prSet/>
      <dgm:spPr/>
      <dgm:t>
        <a:bodyPr/>
        <a:lstStyle/>
        <a:p>
          <a:endParaRPr lang="en-US"/>
        </a:p>
      </dgm:t>
    </dgm:pt>
    <dgm:pt modelId="{0E74587E-6021-42F1-B567-A44AA7066614}" type="sibTrans" cxnId="{6DD85BEA-A3B9-4A77-AF87-A7BDB15FE7EF}">
      <dgm:prSet/>
      <dgm:spPr/>
      <dgm:t>
        <a:bodyPr/>
        <a:lstStyle/>
        <a:p>
          <a:endParaRPr lang="en-US"/>
        </a:p>
      </dgm:t>
    </dgm:pt>
    <dgm:pt modelId="{4FD68DFF-5678-448E-A1F6-80C0C6329CB3}">
      <dgm:prSet phldrT="[Text]" phldr="0" custT="1"/>
      <dgm:spPr>
        <a:solidFill>
          <a:schemeClr val="accent1">
            <a:lumMod val="75000"/>
            <a:alpha val="70000"/>
          </a:schemeClr>
        </a:solidFill>
      </dgm:spPr>
      <dgm:t>
        <a:bodyPr/>
        <a:lstStyle/>
        <a:p>
          <a:r>
            <a:rPr lang="en-US" sz="1300" dirty="0">
              <a:solidFill>
                <a:schemeClr val="tx1">
                  <a:alpha val="70000"/>
                </a:schemeClr>
              </a:solidFill>
            </a:rPr>
            <a:t>Open Problems</a:t>
          </a:r>
        </a:p>
      </dgm:t>
    </dgm:pt>
    <dgm:pt modelId="{A7E15EC9-A46E-45F5-BEAB-370F813D296C}" type="parTrans" cxnId="{EC7B2AFE-321E-47D1-B78B-8D1BB56C06BF}">
      <dgm:prSet/>
      <dgm:spPr/>
      <dgm:t>
        <a:bodyPr/>
        <a:lstStyle/>
        <a:p>
          <a:endParaRPr lang="en-US"/>
        </a:p>
      </dgm:t>
    </dgm:pt>
    <dgm:pt modelId="{0981CF35-2BFF-443B-AB56-3A920A486F04}" type="sibTrans" cxnId="{EC7B2AFE-321E-47D1-B78B-8D1BB56C06BF}">
      <dgm:prSet/>
      <dgm:spPr/>
      <dgm:t>
        <a:bodyPr/>
        <a:lstStyle/>
        <a:p>
          <a:endParaRPr lang="en-US"/>
        </a:p>
      </dgm:t>
    </dgm:pt>
    <dgm:pt modelId="{CA973F27-C2B3-4257-AC44-CC10E1BBB8BF}" type="pres">
      <dgm:prSet presAssocID="{2C8530B6-ABF5-4A42-8FA6-7811970743F4}" presName="linear" presStyleCnt="0">
        <dgm:presLayoutVars>
          <dgm:dir/>
          <dgm:animLvl val="lvl"/>
          <dgm:resizeHandles val="exact"/>
        </dgm:presLayoutVars>
      </dgm:prSet>
      <dgm:spPr/>
    </dgm:pt>
    <dgm:pt modelId="{8432ED4E-64B4-4891-A62E-22023E8427F5}" type="pres">
      <dgm:prSet presAssocID="{8D0C4146-7165-4CB5-AB55-C5C3F34D63E8}" presName="parentLin" presStyleCnt="0"/>
      <dgm:spPr/>
    </dgm:pt>
    <dgm:pt modelId="{72528FFC-63F0-4822-AA2E-63136D3309D8}" type="pres">
      <dgm:prSet presAssocID="{8D0C4146-7165-4CB5-AB55-C5C3F34D63E8}" presName="parentLeftMargin" presStyleLbl="node1" presStyleIdx="0" presStyleCnt="5"/>
      <dgm:spPr/>
    </dgm:pt>
    <dgm:pt modelId="{E57F4C13-D968-41DC-BA28-51648DD4445D}" type="pres">
      <dgm:prSet presAssocID="{8D0C4146-7165-4CB5-AB55-C5C3F34D63E8}" presName="parentText" presStyleLbl="node1" presStyleIdx="0" presStyleCnt="5" custScaleX="88531" custScaleY="86732">
        <dgm:presLayoutVars>
          <dgm:chMax val="0"/>
          <dgm:bulletEnabled val="1"/>
        </dgm:presLayoutVars>
      </dgm:prSet>
      <dgm:spPr/>
    </dgm:pt>
    <dgm:pt modelId="{25B581F4-F015-4E57-98F8-E18B60E3FCFA}" type="pres">
      <dgm:prSet presAssocID="{8D0C4146-7165-4CB5-AB55-C5C3F34D63E8}" presName="negativeSpace" presStyleCnt="0"/>
      <dgm:spPr/>
    </dgm:pt>
    <dgm:pt modelId="{E798E5A7-73FD-459C-8B71-172E37A3D416}" type="pres">
      <dgm:prSet presAssocID="{8D0C4146-7165-4CB5-AB55-C5C3F34D63E8}" presName="childText" presStyleLbl="conFgAcc1" presStyleIdx="0" presStyleCnt="5" custScaleY="104607">
        <dgm:presLayoutVars>
          <dgm:bulletEnabled val="1"/>
        </dgm:presLayoutVars>
      </dgm:prSet>
      <dgm:spPr/>
    </dgm:pt>
    <dgm:pt modelId="{944FAE2B-65FE-4ED1-96B8-6BDDFB38D65F}" type="pres">
      <dgm:prSet presAssocID="{B8AF6DF7-E5E6-477B-B389-CD4A941C32CA}" presName="spaceBetweenRectangles" presStyleCnt="0"/>
      <dgm:spPr/>
    </dgm:pt>
    <dgm:pt modelId="{787DFFCA-166B-4CFF-8BAA-51652B5F0214}" type="pres">
      <dgm:prSet presAssocID="{CC6C8E5B-DB1D-4B1D-8C78-E9FD22984311}" presName="parentLin" presStyleCnt="0"/>
      <dgm:spPr/>
    </dgm:pt>
    <dgm:pt modelId="{FE48D360-D30B-48C7-A470-E4E9C1A5AA6C}" type="pres">
      <dgm:prSet presAssocID="{CC6C8E5B-DB1D-4B1D-8C78-E9FD22984311}" presName="parentLeftMargin" presStyleLbl="node1" presStyleIdx="0" presStyleCnt="5"/>
      <dgm:spPr/>
    </dgm:pt>
    <dgm:pt modelId="{688CDBF1-17E5-43BE-A62A-4417A454C912}" type="pres">
      <dgm:prSet presAssocID="{CC6C8E5B-DB1D-4B1D-8C78-E9FD22984311}" presName="parentText" presStyleLbl="node1" presStyleIdx="1" presStyleCnt="5" custScaleX="88531" custScaleY="86732">
        <dgm:presLayoutVars>
          <dgm:chMax val="0"/>
          <dgm:bulletEnabled val="1"/>
        </dgm:presLayoutVars>
      </dgm:prSet>
      <dgm:spPr/>
    </dgm:pt>
    <dgm:pt modelId="{E393F70B-56BE-469E-AB1C-031FDF28C864}" type="pres">
      <dgm:prSet presAssocID="{CC6C8E5B-DB1D-4B1D-8C78-E9FD22984311}" presName="negativeSpace" presStyleCnt="0"/>
      <dgm:spPr/>
    </dgm:pt>
    <dgm:pt modelId="{26F48F80-1B90-4485-91EC-5BC63B8DFF75}" type="pres">
      <dgm:prSet presAssocID="{CC6C8E5B-DB1D-4B1D-8C78-E9FD22984311}" presName="childText" presStyleLbl="conFgAcc1" presStyleIdx="1" presStyleCnt="5">
        <dgm:presLayoutVars>
          <dgm:bulletEnabled val="1"/>
        </dgm:presLayoutVars>
      </dgm:prSet>
      <dgm:spPr>
        <a:solidFill>
          <a:srgbClr val="F1DC3F">
            <a:alpha val="60000"/>
          </a:srgbClr>
        </a:solidFill>
      </dgm:spPr>
    </dgm:pt>
    <dgm:pt modelId="{83AE4BEF-A4E3-4DBB-A595-4BA5352A0CC0}" type="pres">
      <dgm:prSet presAssocID="{53DEFC27-6289-462A-B5BA-268AC784773A}" presName="spaceBetweenRectangles" presStyleCnt="0"/>
      <dgm:spPr/>
    </dgm:pt>
    <dgm:pt modelId="{19237461-6B44-4A81-9D7B-DE9A5A9E8714}" type="pres">
      <dgm:prSet presAssocID="{C6055EFD-FC45-4595-A1E9-4F2FDE9E8BB5}" presName="parentLin" presStyleCnt="0"/>
      <dgm:spPr/>
    </dgm:pt>
    <dgm:pt modelId="{191CBEAC-8993-470C-81CA-7A4F00E73517}" type="pres">
      <dgm:prSet presAssocID="{C6055EFD-FC45-4595-A1E9-4F2FDE9E8BB5}" presName="parentLeftMargin" presStyleLbl="node1" presStyleIdx="1" presStyleCnt="5"/>
      <dgm:spPr/>
    </dgm:pt>
    <dgm:pt modelId="{72EB5AB6-CF58-4FC7-8001-3695309BE1CE}" type="pres">
      <dgm:prSet presAssocID="{C6055EFD-FC45-4595-A1E9-4F2FDE9E8BB5}" presName="parentText" presStyleLbl="node1" presStyleIdx="2" presStyleCnt="5" custScaleX="88531" custScaleY="86732">
        <dgm:presLayoutVars>
          <dgm:chMax val="0"/>
          <dgm:bulletEnabled val="1"/>
        </dgm:presLayoutVars>
      </dgm:prSet>
      <dgm:spPr/>
    </dgm:pt>
    <dgm:pt modelId="{DCCA73F8-50DE-4D9D-9AC8-477BE6BE540E}" type="pres">
      <dgm:prSet presAssocID="{C6055EFD-FC45-4595-A1E9-4F2FDE9E8BB5}" presName="negativeSpace" presStyleCnt="0"/>
      <dgm:spPr/>
    </dgm:pt>
    <dgm:pt modelId="{F42E7C35-8A15-47F2-BE3B-347060F5B144}" type="pres">
      <dgm:prSet presAssocID="{C6055EFD-FC45-4595-A1E9-4F2FDE9E8BB5}" presName="childText" presStyleLbl="conFgAcc1" presStyleIdx="2" presStyleCnt="5">
        <dgm:presLayoutVars>
          <dgm:bulletEnabled val="1"/>
        </dgm:presLayoutVars>
      </dgm:prSet>
      <dgm:spPr>
        <a:solidFill>
          <a:srgbClr val="F1DC3F">
            <a:alpha val="60000"/>
          </a:srgbClr>
        </a:solidFill>
      </dgm:spPr>
    </dgm:pt>
    <dgm:pt modelId="{68C24BEA-E01F-42F1-88B9-50987FE89F5F}" type="pres">
      <dgm:prSet presAssocID="{68F36D57-DFE5-4C7A-8128-277822AF9A4C}" presName="spaceBetweenRectangles" presStyleCnt="0"/>
      <dgm:spPr/>
    </dgm:pt>
    <dgm:pt modelId="{FF9A9A4C-FD5B-4047-A2D7-D960C715D4F6}" type="pres">
      <dgm:prSet presAssocID="{2FC34C94-3902-454A-8D62-DD693DC54EA7}" presName="parentLin" presStyleCnt="0"/>
      <dgm:spPr/>
    </dgm:pt>
    <dgm:pt modelId="{9B7298B8-0AA8-48CB-BCA3-8172AB53716E}" type="pres">
      <dgm:prSet presAssocID="{2FC34C94-3902-454A-8D62-DD693DC54EA7}" presName="parentLeftMargin" presStyleLbl="node1" presStyleIdx="2" presStyleCnt="5"/>
      <dgm:spPr/>
    </dgm:pt>
    <dgm:pt modelId="{E7AAD9DB-ED8E-4DFB-BEDF-EBEEB442AC6A}" type="pres">
      <dgm:prSet presAssocID="{2FC34C94-3902-454A-8D62-DD693DC54EA7}" presName="parentText" presStyleLbl="node1" presStyleIdx="3" presStyleCnt="5" custScaleX="88531" custScaleY="82602">
        <dgm:presLayoutVars>
          <dgm:chMax val="0"/>
          <dgm:bulletEnabled val="1"/>
        </dgm:presLayoutVars>
      </dgm:prSet>
      <dgm:spPr/>
    </dgm:pt>
    <dgm:pt modelId="{F533A6CB-4213-46EB-9CAF-27147B1CDFFD}" type="pres">
      <dgm:prSet presAssocID="{2FC34C94-3902-454A-8D62-DD693DC54EA7}" presName="negativeSpace" presStyleCnt="0"/>
      <dgm:spPr/>
    </dgm:pt>
    <dgm:pt modelId="{3D5466A5-37C6-47F8-A4A4-69069B8E507B}" type="pres">
      <dgm:prSet presAssocID="{2FC34C94-3902-454A-8D62-DD693DC54EA7}" presName="childText" presStyleLbl="conFgAcc1" presStyleIdx="3" presStyleCnt="5">
        <dgm:presLayoutVars>
          <dgm:bulletEnabled val="1"/>
        </dgm:presLayoutVars>
      </dgm:prSet>
      <dgm:spPr>
        <a:solidFill>
          <a:srgbClr val="F1DC3F">
            <a:alpha val="60000"/>
          </a:srgbClr>
        </a:solidFill>
      </dgm:spPr>
    </dgm:pt>
    <dgm:pt modelId="{0E3FB3A8-89C3-4E4D-98ED-742FAB907AF3}" type="pres">
      <dgm:prSet presAssocID="{77F2E39E-FF04-4B12-9042-4A8E04E56171}" presName="spaceBetweenRectangles" presStyleCnt="0"/>
      <dgm:spPr/>
    </dgm:pt>
    <dgm:pt modelId="{80E84C19-B2A8-4DE2-B3AC-663883F3BDD6}" type="pres">
      <dgm:prSet presAssocID="{4FD68DFF-5678-448E-A1F6-80C0C6329CB3}" presName="parentLin" presStyleCnt="0"/>
      <dgm:spPr/>
    </dgm:pt>
    <dgm:pt modelId="{00427901-8841-462D-941B-DA3EA6C28513}" type="pres">
      <dgm:prSet presAssocID="{4FD68DFF-5678-448E-A1F6-80C0C6329CB3}" presName="parentLeftMargin" presStyleLbl="node1" presStyleIdx="3" presStyleCnt="5"/>
      <dgm:spPr/>
    </dgm:pt>
    <dgm:pt modelId="{2167B5BD-8DD0-4497-B3E8-A2768C37AB5F}" type="pres">
      <dgm:prSet presAssocID="{4FD68DFF-5678-448E-A1F6-80C0C6329CB3}" presName="parentText" presStyleLbl="node1" presStyleIdx="4" presStyleCnt="5" custScaleX="88531" custScaleY="86732">
        <dgm:presLayoutVars>
          <dgm:chMax val="0"/>
          <dgm:bulletEnabled val="1"/>
        </dgm:presLayoutVars>
      </dgm:prSet>
      <dgm:spPr/>
    </dgm:pt>
    <dgm:pt modelId="{28525267-4DB1-40EB-A8CA-B9155B936767}" type="pres">
      <dgm:prSet presAssocID="{4FD68DFF-5678-448E-A1F6-80C0C6329CB3}" presName="negativeSpace" presStyleCnt="0"/>
      <dgm:spPr/>
    </dgm:pt>
    <dgm:pt modelId="{9B2AEA25-097E-4438-BD05-17E40549C0C8}" type="pres">
      <dgm:prSet presAssocID="{4FD68DFF-5678-448E-A1F6-80C0C6329CB3}" presName="childText" presStyleLbl="conFgAcc1" presStyleIdx="4" presStyleCnt="5">
        <dgm:presLayoutVars>
          <dgm:bulletEnabled val="1"/>
        </dgm:presLayoutVars>
      </dgm:prSet>
      <dgm:spPr>
        <a:solidFill>
          <a:srgbClr val="F1DC3F">
            <a:alpha val="60000"/>
          </a:srgbClr>
        </a:solidFill>
      </dgm:spPr>
    </dgm:pt>
  </dgm:ptLst>
  <dgm:cxnLst>
    <dgm:cxn modelId="{0AEEAB01-41D4-4828-ADC9-30E368F112DD}" type="presOf" srcId="{CC6C8E5B-DB1D-4B1D-8C78-E9FD22984311}" destId="{FE48D360-D30B-48C7-A470-E4E9C1A5AA6C}" srcOrd="0" destOrd="0" presId="urn:microsoft.com/office/officeart/2005/8/layout/list1"/>
    <dgm:cxn modelId="{7A40FC0E-8105-499A-9C51-E1CDACF15EDA}" srcId="{2C8530B6-ABF5-4A42-8FA6-7811970743F4}" destId="{CC6C8E5B-DB1D-4B1D-8C78-E9FD22984311}" srcOrd="1" destOrd="0" parTransId="{EFB023AF-EEC6-4855-AF9D-F2A6DDABCC9A}" sibTransId="{53DEFC27-6289-462A-B5BA-268AC784773A}"/>
    <dgm:cxn modelId="{D7243F28-21DF-4CBD-886F-55ECA563506F}" type="presOf" srcId="{C6055EFD-FC45-4595-A1E9-4F2FDE9E8BB5}" destId="{72EB5AB6-CF58-4FC7-8001-3695309BE1CE}" srcOrd="1" destOrd="0" presId="urn:microsoft.com/office/officeart/2005/8/layout/list1"/>
    <dgm:cxn modelId="{36B35629-54C0-43FC-A5AD-33EA04925940}" type="presOf" srcId="{D180604B-057B-4201-8BB1-D6456474C691}" destId="{E798E5A7-73FD-459C-8B71-172E37A3D416}" srcOrd="0" destOrd="0" presId="urn:microsoft.com/office/officeart/2005/8/layout/list1"/>
    <dgm:cxn modelId="{9DB82C2C-A135-4A50-8844-9E4FC924414C}" type="presOf" srcId="{4FD68DFF-5678-448E-A1F6-80C0C6329CB3}" destId="{00427901-8841-462D-941B-DA3EA6C28513}" srcOrd="0" destOrd="0" presId="urn:microsoft.com/office/officeart/2005/8/layout/list1"/>
    <dgm:cxn modelId="{D51CFC60-57AC-4B23-B129-18B0DB31A67F}" type="presOf" srcId="{8D0C4146-7165-4CB5-AB55-C5C3F34D63E8}" destId="{72528FFC-63F0-4822-AA2E-63136D3309D8}" srcOrd="0" destOrd="0" presId="urn:microsoft.com/office/officeart/2005/8/layout/list1"/>
    <dgm:cxn modelId="{2A69EF42-F060-4B8A-9592-EB85255606EB}" type="presOf" srcId="{4FD68DFF-5678-448E-A1F6-80C0C6329CB3}" destId="{2167B5BD-8DD0-4497-B3E8-A2768C37AB5F}" srcOrd="1" destOrd="0" presId="urn:microsoft.com/office/officeart/2005/8/layout/list1"/>
    <dgm:cxn modelId="{1A7F0B49-9A05-405F-AB88-55AD390DDC93}" type="presOf" srcId="{2FC34C94-3902-454A-8D62-DD693DC54EA7}" destId="{9B7298B8-0AA8-48CB-BCA3-8172AB53716E}" srcOrd="0" destOrd="0" presId="urn:microsoft.com/office/officeart/2005/8/layout/list1"/>
    <dgm:cxn modelId="{43CC506C-9477-42F9-A701-CC5F8F2712FF}" type="presOf" srcId="{CC6C8E5B-DB1D-4B1D-8C78-E9FD22984311}" destId="{688CDBF1-17E5-43BE-A62A-4417A454C912}" srcOrd="1" destOrd="0" presId="urn:microsoft.com/office/officeart/2005/8/layout/list1"/>
    <dgm:cxn modelId="{AC81E27A-6A07-4CB8-A4F0-BA36FE3C5AF0}" srcId="{2C8530B6-ABF5-4A42-8FA6-7811970743F4}" destId="{8D0C4146-7165-4CB5-AB55-C5C3F34D63E8}" srcOrd="0" destOrd="0" parTransId="{BA48ED3E-5E60-4CDC-A924-E08E7946D306}" sibTransId="{B8AF6DF7-E5E6-477B-B389-CD4A941C32CA}"/>
    <dgm:cxn modelId="{EB2BE59A-9718-4DB9-9A22-A0B6332F7E72}" type="presOf" srcId="{C6055EFD-FC45-4595-A1E9-4F2FDE9E8BB5}" destId="{191CBEAC-8993-470C-81CA-7A4F00E73517}" srcOrd="0" destOrd="0" presId="urn:microsoft.com/office/officeart/2005/8/layout/list1"/>
    <dgm:cxn modelId="{574C8AA2-9F63-442C-BE16-1188F707B37A}" type="presOf" srcId="{2FC34C94-3902-454A-8D62-DD693DC54EA7}" destId="{E7AAD9DB-ED8E-4DFB-BEDF-EBEEB442AC6A}" srcOrd="1" destOrd="0" presId="urn:microsoft.com/office/officeart/2005/8/layout/list1"/>
    <dgm:cxn modelId="{46785EA9-B7BB-4A50-BFDF-6B8662353FBA}" type="presOf" srcId="{2C8530B6-ABF5-4A42-8FA6-7811970743F4}" destId="{CA973F27-C2B3-4257-AC44-CC10E1BBB8BF}" srcOrd="0" destOrd="0" presId="urn:microsoft.com/office/officeart/2005/8/layout/list1"/>
    <dgm:cxn modelId="{36AD51AF-3ED6-4648-AC8D-E922562E1C6F}" srcId="{8D0C4146-7165-4CB5-AB55-C5C3F34D63E8}" destId="{D180604B-057B-4201-8BB1-D6456474C691}" srcOrd="0" destOrd="0" parTransId="{2E61DA66-61AB-497B-9F17-2F6B7DE541A1}" sibTransId="{B000BA9E-0E6F-4D5E-A7D9-E6768E0D8987}"/>
    <dgm:cxn modelId="{29C0E4BB-A4B5-4531-B1B3-D2ED4CEB397E}" type="presOf" srcId="{8D0C4146-7165-4CB5-AB55-C5C3F34D63E8}" destId="{E57F4C13-D968-41DC-BA28-51648DD4445D}" srcOrd="1" destOrd="0" presId="urn:microsoft.com/office/officeart/2005/8/layout/list1"/>
    <dgm:cxn modelId="{33437CCA-C512-41FE-8617-8FD55B3D077F}" srcId="{2C8530B6-ABF5-4A42-8FA6-7811970743F4}" destId="{2FC34C94-3902-454A-8D62-DD693DC54EA7}" srcOrd="3" destOrd="0" parTransId="{B0999A29-EE98-4EB8-BB9A-120F2D264979}" sibTransId="{77F2E39E-FF04-4B12-9042-4A8E04E56171}"/>
    <dgm:cxn modelId="{B75AD1D0-64E7-4419-8388-9C3866594859}" srcId="{2C8530B6-ABF5-4A42-8FA6-7811970743F4}" destId="{C6055EFD-FC45-4595-A1E9-4F2FDE9E8BB5}" srcOrd="2" destOrd="0" parTransId="{1DD3BE16-B22B-4321-86D1-01ED64CCA939}" sibTransId="{68F36D57-DFE5-4C7A-8128-277822AF9A4C}"/>
    <dgm:cxn modelId="{6DD85BEA-A3B9-4A77-AF87-A7BDB15FE7EF}" srcId="{8D0C4146-7165-4CB5-AB55-C5C3F34D63E8}" destId="{FDB83CDB-DB82-4C8D-BF96-B03BD34BC1C6}" srcOrd="1" destOrd="0" parTransId="{1D5E2F90-CAD6-4439-90B0-04200EE30DCC}" sibTransId="{0E74587E-6021-42F1-B567-A44AA7066614}"/>
    <dgm:cxn modelId="{B2BF07F3-6CF5-4B47-809B-EC08200A637C}" type="presOf" srcId="{FDB83CDB-DB82-4C8D-BF96-B03BD34BC1C6}" destId="{E798E5A7-73FD-459C-8B71-172E37A3D416}" srcOrd="0" destOrd="1" presId="urn:microsoft.com/office/officeart/2005/8/layout/list1"/>
    <dgm:cxn modelId="{EC7B2AFE-321E-47D1-B78B-8D1BB56C06BF}" srcId="{2C8530B6-ABF5-4A42-8FA6-7811970743F4}" destId="{4FD68DFF-5678-448E-A1F6-80C0C6329CB3}" srcOrd="4" destOrd="0" parTransId="{A7E15EC9-A46E-45F5-BEAB-370F813D296C}" sibTransId="{0981CF35-2BFF-443B-AB56-3A920A486F04}"/>
    <dgm:cxn modelId="{CAA700C1-C5A6-46B0-8033-DA303AE4443A}" type="presParOf" srcId="{CA973F27-C2B3-4257-AC44-CC10E1BBB8BF}" destId="{8432ED4E-64B4-4891-A62E-22023E8427F5}" srcOrd="0" destOrd="0" presId="urn:microsoft.com/office/officeart/2005/8/layout/list1"/>
    <dgm:cxn modelId="{0253E984-7ED8-4821-83A4-3CDB28045531}" type="presParOf" srcId="{8432ED4E-64B4-4891-A62E-22023E8427F5}" destId="{72528FFC-63F0-4822-AA2E-63136D3309D8}" srcOrd="0" destOrd="0" presId="urn:microsoft.com/office/officeart/2005/8/layout/list1"/>
    <dgm:cxn modelId="{753C75CC-6C46-4827-8ECD-D117269C2F3C}" type="presParOf" srcId="{8432ED4E-64B4-4891-A62E-22023E8427F5}" destId="{E57F4C13-D968-41DC-BA28-51648DD4445D}" srcOrd="1" destOrd="0" presId="urn:microsoft.com/office/officeart/2005/8/layout/list1"/>
    <dgm:cxn modelId="{DC28C2BA-D6A5-4E73-83C8-914844F7BB87}" type="presParOf" srcId="{CA973F27-C2B3-4257-AC44-CC10E1BBB8BF}" destId="{25B581F4-F015-4E57-98F8-E18B60E3FCFA}" srcOrd="1" destOrd="0" presId="urn:microsoft.com/office/officeart/2005/8/layout/list1"/>
    <dgm:cxn modelId="{52E54C54-D119-4CEF-A61D-A0478CBA0D9E}" type="presParOf" srcId="{CA973F27-C2B3-4257-AC44-CC10E1BBB8BF}" destId="{E798E5A7-73FD-459C-8B71-172E37A3D416}" srcOrd="2" destOrd="0" presId="urn:microsoft.com/office/officeart/2005/8/layout/list1"/>
    <dgm:cxn modelId="{9D85D0E2-E86D-4A43-991A-351985ABD062}" type="presParOf" srcId="{CA973F27-C2B3-4257-AC44-CC10E1BBB8BF}" destId="{944FAE2B-65FE-4ED1-96B8-6BDDFB38D65F}" srcOrd="3" destOrd="0" presId="urn:microsoft.com/office/officeart/2005/8/layout/list1"/>
    <dgm:cxn modelId="{04D3E11F-FCE6-416E-BD44-9DD80E015B8C}" type="presParOf" srcId="{CA973F27-C2B3-4257-AC44-CC10E1BBB8BF}" destId="{787DFFCA-166B-4CFF-8BAA-51652B5F0214}" srcOrd="4" destOrd="0" presId="urn:microsoft.com/office/officeart/2005/8/layout/list1"/>
    <dgm:cxn modelId="{5DB608BA-88A8-484B-BC18-4AE897851073}" type="presParOf" srcId="{787DFFCA-166B-4CFF-8BAA-51652B5F0214}" destId="{FE48D360-D30B-48C7-A470-E4E9C1A5AA6C}" srcOrd="0" destOrd="0" presId="urn:microsoft.com/office/officeart/2005/8/layout/list1"/>
    <dgm:cxn modelId="{9C7AC637-C7EC-4A85-A714-2795BC21F9D7}" type="presParOf" srcId="{787DFFCA-166B-4CFF-8BAA-51652B5F0214}" destId="{688CDBF1-17E5-43BE-A62A-4417A454C912}" srcOrd="1" destOrd="0" presId="urn:microsoft.com/office/officeart/2005/8/layout/list1"/>
    <dgm:cxn modelId="{94361CFE-7B2F-4605-B349-3B2FD26E8729}" type="presParOf" srcId="{CA973F27-C2B3-4257-AC44-CC10E1BBB8BF}" destId="{E393F70B-56BE-469E-AB1C-031FDF28C864}" srcOrd="5" destOrd="0" presId="urn:microsoft.com/office/officeart/2005/8/layout/list1"/>
    <dgm:cxn modelId="{941EA34A-193F-436A-A38B-B3C8127D6F94}" type="presParOf" srcId="{CA973F27-C2B3-4257-AC44-CC10E1BBB8BF}" destId="{26F48F80-1B90-4485-91EC-5BC63B8DFF75}" srcOrd="6" destOrd="0" presId="urn:microsoft.com/office/officeart/2005/8/layout/list1"/>
    <dgm:cxn modelId="{F11D9761-FB52-495F-8008-953A442FD37B}" type="presParOf" srcId="{CA973F27-C2B3-4257-AC44-CC10E1BBB8BF}" destId="{83AE4BEF-A4E3-4DBB-A595-4BA5352A0CC0}" srcOrd="7" destOrd="0" presId="urn:microsoft.com/office/officeart/2005/8/layout/list1"/>
    <dgm:cxn modelId="{DCE8F1F6-1E2F-4807-BE0D-E7D1F2C0F0DD}" type="presParOf" srcId="{CA973F27-C2B3-4257-AC44-CC10E1BBB8BF}" destId="{19237461-6B44-4A81-9D7B-DE9A5A9E8714}" srcOrd="8" destOrd="0" presId="urn:microsoft.com/office/officeart/2005/8/layout/list1"/>
    <dgm:cxn modelId="{E0618269-817C-49A4-BEBE-965AD2269DF7}" type="presParOf" srcId="{19237461-6B44-4A81-9D7B-DE9A5A9E8714}" destId="{191CBEAC-8993-470C-81CA-7A4F00E73517}" srcOrd="0" destOrd="0" presId="urn:microsoft.com/office/officeart/2005/8/layout/list1"/>
    <dgm:cxn modelId="{7337B892-8860-4916-90BA-4725576C3C93}" type="presParOf" srcId="{19237461-6B44-4A81-9D7B-DE9A5A9E8714}" destId="{72EB5AB6-CF58-4FC7-8001-3695309BE1CE}" srcOrd="1" destOrd="0" presId="urn:microsoft.com/office/officeart/2005/8/layout/list1"/>
    <dgm:cxn modelId="{7F87FD42-1C28-493E-AD0A-0B4A7E25F8FF}" type="presParOf" srcId="{CA973F27-C2B3-4257-AC44-CC10E1BBB8BF}" destId="{DCCA73F8-50DE-4D9D-9AC8-477BE6BE540E}" srcOrd="9" destOrd="0" presId="urn:microsoft.com/office/officeart/2005/8/layout/list1"/>
    <dgm:cxn modelId="{8C804C4E-A15E-4310-B557-DFBC40AE9D53}" type="presParOf" srcId="{CA973F27-C2B3-4257-AC44-CC10E1BBB8BF}" destId="{F42E7C35-8A15-47F2-BE3B-347060F5B144}" srcOrd="10" destOrd="0" presId="urn:microsoft.com/office/officeart/2005/8/layout/list1"/>
    <dgm:cxn modelId="{D9117987-0511-4785-9699-072A0D686773}" type="presParOf" srcId="{CA973F27-C2B3-4257-AC44-CC10E1BBB8BF}" destId="{68C24BEA-E01F-42F1-88B9-50987FE89F5F}" srcOrd="11" destOrd="0" presId="urn:microsoft.com/office/officeart/2005/8/layout/list1"/>
    <dgm:cxn modelId="{C2BE95D6-669D-40F1-A12E-8BC4FE93B5DF}" type="presParOf" srcId="{CA973F27-C2B3-4257-AC44-CC10E1BBB8BF}" destId="{FF9A9A4C-FD5B-4047-A2D7-D960C715D4F6}" srcOrd="12" destOrd="0" presId="urn:microsoft.com/office/officeart/2005/8/layout/list1"/>
    <dgm:cxn modelId="{DB524295-9A73-4DF5-AA7D-776031F85C3F}" type="presParOf" srcId="{FF9A9A4C-FD5B-4047-A2D7-D960C715D4F6}" destId="{9B7298B8-0AA8-48CB-BCA3-8172AB53716E}" srcOrd="0" destOrd="0" presId="urn:microsoft.com/office/officeart/2005/8/layout/list1"/>
    <dgm:cxn modelId="{2BFED21C-E036-41C8-B715-78BCB1B781B6}" type="presParOf" srcId="{FF9A9A4C-FD5B-4047-A2D7-D960C715D4F6}" destId="{E7AAD9DB-ED8E-4DFB-BEDF-EBEEB442AC6A}" srcOrd="1" destOrd="0" presId="urn:microsoft.com/office/officeart/2005/8/layout/list1"/>
    <dgm:cxn modelId="{6CE685F3-B027-483D-A1A8-54C0774D203A}" type="presParOf" srcId="{CA973F27-C2B3-4257-AC44-CC10E1BBB8BF}" destId="{F533A6CB-4213-46EB-9CAF-27147B1CDFFD}" srcOrd="13" destOrd="0" presId="urn:microsoft.com/office/officeart/2005/8/layout/list1"/>
    <dgm:cxn modelId="{B3B60A2E-5EBC-4786-AB59-8847093F1F7A}" type="presParOf" srcId="{CA973F27-C2B3-4257-AC44-CC10E1BBB8BF}" destId="{3D5466A5-37C6-47F8-A4A4-69069B8E507B}" srcOrd="14" destOrd="0" presId="urn:microsoft.com/office/officeart/2005/8/layout/list1"/>
    <dgm:cxn modelId="{57C162E3-85FE-4DC8-8A57-2E3AF4EA0477}" type="presParOf" srcId="{CA973F27-C2B3-4257-AC44-CC10E1BBB8BF}" destId="{0E3FB3A8-89C3-4E4D-98ED-742FAB907AF3}" srcOrd="15" destOrd="0" presId="urn:microsoft.com/office/officeart/2005/8/layout/list1"/>
    <dgm:cxn modelId="{07D8F8A4-7A35-449D-9186-2461B88C94B0}" type="presParOf" srcId="{CA973F27-C2B3-4257-AC44-CC10E1BBB8BF}" destId="{80E84C19-B2A8-4DE2-B3AC-663883F3BDD6}" srcOrd="16" destOrd="0" presId="urn:microsoft.com/office/officeart/2005/8/layout/list1"/>
    <dgm:cxn modelId="{28615EF1-74D5-445D-A276-3823E87AA1E8}" type="presParOf" srcId="{80E84C19-B2A8-4DE2-B3AC-663883F3BDD6}" destId="{00427901-8841-462D-941B-DA3EA6C28513}" srcOrd="0" destOrd="0" presId="urn:microsoft.com/office/officeart/2005/8/layout/list1"/>
    <dgm:cxn modelId="{04A095EC-C114-46C1-AAA5-45E4B7F6E545}" type="presParOf" srcId="{80E84C19-B2A8-4DE2-B3AC-663883F3BDD6}" destId="{2167B5BD-8DD0-4497-B3E8-A2768C37AB5F}" srcOrd="1" destOrd="0" presId="urn:microsoft.com/office/officeart/2005/8/layout/list1"/>
    <dgm:cxn modelId="{A49E5571-30FF-4521-A1A1-F09AB17F0BE4}" type="presParOf" srcId="{CA973F27-C2B3-4257-AC44-CC10E1BBB8BF}" destId="{28525267-4DB1-40EB-A8CA-B9155B936767}" srcOrd="17" destOrd="0" presId="urn:microsoft.com/office/officeart/2005/8/layout/list1"/>
    <dgm:cxn modelId="{5EAA299C-7F72-48B3-BDBA-28ABF08805D0}" type="presParOf" srcId="{CA973F27-C2B3-4257-AC44-CC10E1BBB8BF}" destId="{9B2AEA25-097E-4438-BD05-17E40549C0C8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8530B6-ABF5-4A42-8FA6-7811970743F4}" type="doc">
      <dgm:prSet loTypeId="urn:microsoft.com/office/officeart/2005/8/layout/list1" loCatId="list" qsTypeId="urn:microsoft.com/office/officeart/2005/8/quickstyle/3d2#3" qsCatId="3D" csTypeId="urn:microsoft.com/office/officeart/2005/8/colors/accent2_2#3" csCatId="accent2" phldr="1"/>
      <dgm:spPr/>
      <dgm:t>
        <a:bodyPr/>
        <a:lstStyle/>
        <a:p>
          <a:endParaRPr lang="en-US"/>
        </a:p>
      </dgm:t>
    </dgm:pt>
    <dgm:pt modelId="{8D0C4146-7165-4CB5-AB55-C5C3F34D63E8}">
      <dgm:prSet phldrT="[Text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300" b="0" dirty="0"/>
            <a:t>Subgaussian Probability Distributions</a:t>
          </a:r>
        </a:p>
      </dgm:t>
    </dgm:pt>
    <dgm:pt modelId="{BA48ED3E-5E60-4CDC-A924-E08E7946D306}" type="parTrans" cxnId="{AC81E27A-6A07-4CB8-A4F0-BA36FE3C5AF0}">
      <dgm:prSet/>
      <dgm:spPr/>
      <dgm:t>
        <a:bodyPr/>
        <a:lstStyle/>
        <a:p>
          <a:endParaRPr lang="en-US"/>
        </a:p>
      </dgm:t>
    </dgm:pt>
    <dgm:pt modelId="{B8AF6DF7-E5E6-477B-B389-CD4A941C32CA}" type="sibTrans" cxnId="{AC81E27A-6A07-4CB8-A4F0-BA36FE3C5AF0}">
      <dgm:prSet/>
      <dgm:spPr/>
      <dgm:t>
        <a:bodyPr/>
        <a:lstStyle/>
        <a:p>
          <a:endParaRPr lang="en-US"/>
        </a:p>
      </dgm:t>
    </dgm:pt>
    <dgm:pt modelId="{C6055EFD-FC45-4595-A1E9-4F2FDE9E8BB5}">
      <dgm:prSet phldrT="[Text]" phldr="0" custT="1"/>
      <dgm:spPr>
        <a:solidFill>
          <a:schemeClr val="accent1">
            <a:lumMod val="75000"/>
            <a:alpha val="70000"/>
          </a:schemeClr>
        </a:solidFill>
      </dgm:spPr>
      <dgm:t>
        <a:bodyPr/>
        <a:lstStyle/>
        <a:p>
          <a:r>
            <a:rPr lang="en-US" sz="1300" dirty="0">
              <a:solidFill>
                <a:schemeClr val="lt1">
                  <a:alpha val="71000"/>
                </a:schemeClr>
              </a:solidFill>
            </a:rPr>
            <a:t>Find Failing Plaintext – Non-Generic (FFP-NG)</a:t>
          </a:r>
        </a:p>
      </dgm:t>
    </dgm:pt>
    <dgm:pt modelId="{1DD3BE16-B22B-4321-86D1-01ED64CCA939}" type="parTrans" cxnId="{B75AD1D0-64E7-4419-8388-9C3866594859}">
      <dgm:prSet/>
      <dgm:spPr/>
      <dgm:t>
        <a:bodyPr/>
        <a:lstStyle/>
        <a:p>
          <a:endParaRPr lang="en-US"/>
        </a:p>
      </dgm:t>
    </dgm:pt>
    <dgm:pt modelId="{68F36D57-DFE5-4C7A-8128-277822AF9A4C}" type="sibTrans" cxnId="{B75AD1D0-64E7-4419-8388-9C3866594859}">
      <dgm:prSet/>
      <dgm:spPr/>
      <dgm:t>
        <a:bodyPr/>
        <a:lstStyle/>
        <a:p>
          <a:endParaRPr lang="en-US"/>
        </a:p>
      </dgm:t>
    </dgm:pt>
    <dgm:pt modelId="{CC6C8E5B-DB1D-4B1D-8C78-E9FD22984311}">
      <dgm:prSet phldrT="[Text]" phldr="0" custT="1"/>
      <dgm:spPr>
        <a:solidFill>
          <a:schemeClr val="accent1">
            <a:lumMod val="75000"/>
            <a:alpha val="70000"/>
          </a:schemeClr>
        </a:solidFill>
      </dgm:spPr>
      <dgm:t>
        <a:bodyPr/>
        <a:lstStyle/>
        <a:p>
          <a:r>
            <a:rPr lang="en-US" sz="1300" dirty="0">
              <a:solidFill>
                <a:schemeClr val="lt1">
                  <a:alpha val="70000"/>
                </a:schemeClr>
              </a:solidFill>
            </a:rPr>
            <a:t>The Ring Learning With Errors (RLWE) problem</a:t>
          </a:r>
        </a:p>
      </dgm:t>
    </dgm:pt>
    <dgm:pt modelId="{EFB023AF-EEC6-4855-AF9D-F2A6DDABCC9A}" type="parTrans" cxnId="{7A40FC0E-8105-499A-9C51-E1CDACF15EDA}">
      <dgm:prSet/>
      <dgm:spPr/>
      <dgm:t>
        <a:bodyPr/>
        <a:lstStyle/>
        <a:p>
          <a:endParaRPr lang="en-US"/>
        </a:p>
      </dgm:t>
    </dgm:pt>
    <dgm:pt modelId="{53DEFC27-6289-462A-B5BA-268AC784773A}" type="sibTrans" cxnId="{7A40FC0E-8105-499A-9C51-E1CDACF15EDA}">
      <dgm:prSet/>
      <dgm:spPr/>
      <dgm:t>
        <a:bodyPr/>
        <a:lstStyle/>
        <a:p>
          <a:endParaRPr lang="en-US"/>
        </a:p>
      </dgm:t>
    </dgm:pt>
    <dgm:pt modelId="{D180604B-057B-4201-8BB1-D6456474C691}">
      <dgm:prSet phldrT="[Text]" phldr="0" custT="1"/>
      <dgm:spPr>
        <a:solidFill>
          <a:srgbClr val="F1DC3F">
            <a:alpha val="85098"/>
          </a:srgbClr>
        </a:solidFill>
      </dgm:spPr>
      <dgm:t>
        <a:bodyPr/>
        <a:lstStyle/>
        <a:p>
          <a:r>
            <a:rPr lang="en-US" sz="1800" b="0" dirty="0">
              <a:solidFill>
                <a:srgbClr val="11465E"/>
              </a:solidFill>
            </a:rPr>
            <a:t>Gaussian-like Tail Decay</a:t>
          </a:r>
        </a:p>
      </dgm:t>
    </dgm:pt>
    <dgm:pt modelId="{2E61DA66-61AB-497B-9F17-2F6B7DE541A1}" type="parTrans" cxnId="{36AD51AF-3ED6-4648-AC8D-E922562E1C6F}">
      <dgm:prSet/>
      <dgm:spPr/>
      <dgm:t>
        <a:bodyPr/>
        <a:lstStyle/>
        <a:p>
          <a:endParaRPr lang="en-US"/>
        </a:p>
      </dgm:t>
    </dgm:pt>
    <dgm:pt modelId="{B000BA9E-0E6F-4D5E-A7D9-E6768E0D8987}" type="sibTrans" cxnId="{36AD51AF-3ED6-4648-AC8D-E922562E1C6F}">
      <dgm:prSet/>
      <dgm:spPr/>
      <dgm:t>
        <a:bodyPr/>
        <a:lstStyle/>
        <a:p>
          <a:endParaRPr lang="en-US"/>
        </a:p>
      </dgm:t>
    </dgm:pt>
    <dgm:pt modelId="{2FC34C94-3902-454A-8D62-DD693DC54EA7}">
      <dgm:prSet phldrT="[Text]" phldr="0" custT="1"/>
      <dgm:spPr>
        <a:solidFill>
          <a:schemeClr val="accent1">
            <a:lumMod val="75000"/>
            <a:alpha val="70000"/>
          </a:schemeClr>
        </a:solidFill>
      </dgm:spPr>
      <dgm:t>
        <a:bodyPr/>
        <a:lstStyle/>
        <a:p>
          <a:r>
            <a:rPr lang="en-US" sz="1300" dirty="0">
              <a:solidFill>
                <a:schemeClr val="lt1">
                  <a:alpha val="70000"/>
                </a:schemeClr>
              </a:solidFill>
            </a:rPr>
            <a:t>Security Reduction from RLWE to FFP-NG</a:t>
          </a:r>
        </a:p>
      </dgm:t>
    </dgm:pt>
    <dgm:pt modelId="{B0999A29-EE98-4EB8-BB9A-120F2D264979}" type="parTrans" cxnId="{33437CCA-C512-41FE-8617-8FD55B3D077F}">
      <dgm:prSet/>
      <dgm:spPr/>
      <dgm:t>
        <a:bodyPr/>
        <a:lstStyle/>
        <a:p>
          <a:endParaRPr lang="en-US"/>
        </a:p>
      </dgm:t>
    </dgm:pt>
    <dgm:pt modelId="{77F2E39E-FF04-4B12-9042-4A8E04E56171}" type="sibTrans" cxnId="{33437CCA-C512-41FE-8617-8FD55B3D077F}">
      <dgm:prSet/>
      <dgm:spPr/>
      <dgm:t>
        <a:bodyPr/>
        <a:lstStyle/>
        <a:p>
          <a:endParaRPr lang="en-US"/>
        </a:p>
      </dgm:t>
    </dgm:pt>
    <dgm:pt modelId="{FDB83CDB-DB82-4C8D-BF96-B03BD34BC1C6}">
      <dgm:prSet phldrT="[Text]" phldr="0" custT="1"/>
      <dgm:spPr>
        <a:solidFill>
          <a:srgbClr val="F1DC3F">
            <a:alpha val="85098"/>
          </a:srgbClr>
        </a:solidFill>
      </dgm:spPr>
      <dgm:t>
        <a:bodyPr/>
        <a:lstStyle/>
        <a:p>
          <a:r>
            <a:rPr lang="en-US" sz="1800" dirty="0">
              <a:solidFill>
                <a:srgbClr val="11465E"/>
              </a:solidFill>
            </a:rPr>
            <a:t>New Class of Subgaussians</a:t>
          </a:r>
        </a:p>
      </dgm:t>
    </dgm:pt>
    <dgm:pt modelId="{1D5E2F90-CAD6-4439-90B0-04200EE30DCC}" type="parTrans" cxnId="{6DD85BEA-A3B9-4A77-AF87-A7BDB15FE7EF}">
      <dgm:prSet/>
      <dgm:spPr/>
      <dgm:t>
        <a:bodyPr/>
        <a:lstStyle/>
        <a:p>
          <a:endParaRPr lang="en-US"/>
        </a:p>
      </dgm:t>
    </dgm:pt>
    <dgm:pt modelId="{0E74587E-6021-42F1-B567-A44AA7066614}" type="sibTrans" cxnId="{6DD85BEA-A3B9-4A77-AF87-A7BDB15FE7EF}">
      <dgm:prSet/>
      <dgm:spPr/>
      <dgm:t>
        <a:bodyPr/>
        <a:lstStyle/>
        <a:p>
          <a:endParaRPr lang="en-US"/>
        </a:p>
      </dgm:t>
    </dgm:pt>
    <dgm:pt modelId="{4FD68DFF-5678-448E-A1F6-80C0C6329CB3}">
      <dgm:prSet phldrT="[Text]" phldr="0" custT="1"/>
      <dgm:spPr>
        <a:solidFill>
          <a:schemeClr val="accent1">
            <a:lumMod val="75000"/>
            <a:alpha val="70000"/>
          </a:schemeClr>
        </a:solidFill>
      </dgm:spPr>
      <dgm:t>
        <a:bodyPr/>
        <a:lstStyle/>
        <a:p>
          <a:r>
            <a:rPr lang="en-US" sz="1300" dirty="0">
              <a:solidFill>
                <a:schemeClr val="tx1">
                  <a:alpha val="70000"/>
                </a:schemeClr>
              </a:solidFill>
            </a:rPr>
            <a:t>Open Problems</a:t>
          </a:r>
        </a:p>
      </dgm:t>
    </dgm:pt>
    <dgm:pt modelId="{A7E15EC9-A46E-45F5-BEAB-370F813D296C}" type="parTrans" cxnId="{EC7B2AFE-321E-47D1-B78B-8D1BB56C06BF}">
      <dgm:prSet/>
      <dgm:spPr/>
      <dgm:t>
        <a:bodyPr/>
        <a:lstStyle/>
        <a:p>
          <a:endParaRPr lang="en-US"/>
        </a:p>
      </dgm:t>
    </dgm:pt>
    <dgm:pt modelId="{0981CF35-2BFF-443B-AB56-3A920A486F04}" type="sibTrans" cxnId="{EC7B2AFE-321E-47D1-B78B-8D1BB56C06BF}">
      <dgm:prSet/>
      <dgm:spPr/>
      <dgm:t>
        <a:bodyPr/>
        <a:lstStyle/>
        <a:p>
          <a:endParaRPr lang="en-US"/>
        </a:p>
      </dgm:t>
    </dgm:pt>
    <dgm:pt modelId="{CA973F27-C2B3-4257-AC44-CC10E1BBB8BF}" type="pres">
      <dgm:prSet presAssocID="{2C8530B6-ABF5-4A42-8FA6-7811970743F4}" presName="linear" presStyleCnt="0">
        <dgm:presLayoutVars>
          <dgm:dir/>
          <dgm:animLvl val="lvl"/>
          <dgm:resizeHandles val="exact"/>
        </dgm:presLayoutVars>
      </dgm:prSet>
      <dgm:spPr/>
    </dgm:pt>
    <dgm:pt modelId="{787DFFCA-166B-4CFF-8BAA-51652B5F0214}" type="pres">
      <dgm:prSet presAssocID="{CC6C8E5B-DB1D-4B1D-8C78-E9FD22984311}" presName="parentLin" presStyleCnt="0"/>
      <dgm:spPr/>
    </dgm:pt>
    <dgm:pt modelId="{FE48D360-D30B-48C7-A470-E4E9C1A5AA6C}" type="pres">
      <dgm:prSet presAssocID="{CC6C8E5B-DB1D-4B1D-8C78-E9FD22984311}" presName="parentLeftMargin" presStyleLbl="node1" presStyleIdx="0" presStyleCnt="5"/>
      <dgm:spPr/>
    </dgm:pt>
    <dgm:pt modelId="{688CDBF1-17E5-43BE-A62A-4417A454C912}" type="pres">
      <dgm:prSet presAssocID="{CC6C8E5B-DB1D-4B1D-8C78-E9FD22984311}" presName="parentText" presStyleLbl="node1" presStyleIdx="0" presStyleCnt="5" custScaleX="88531" custScaleY="86732">
        <dgm:presLayoutVars>
          <dgm:chMax val="0"/>
          <dgm:bulletEnabled val="1"/>
        </dgm:presLayoutVars>
      </dgm:prSet>
      <dgm:spPr/>
    </dgm:pt>
    <dgm:pt modelId="{E393F70B-56BE-469E-AB1C-031FDF28C864}" type="pres">
      <dgm:prSet presAssocID="{CC6C8E5B-DB1D-4B1D-8C78-E9FD22984311}" presName="negativeSpace" presStyleCnt="0"/>
      <dgm:spPr/>
    </dgm:pt>
    <dgm:pt modelId="{26F48F80-1B90-4485-91EC-5BC63B8DFF75}" type="pres">
      <dgm:prSet presAssocID="{CC6C8E5B-DB1D-4B1D-8C78-E9FD22984311}" presName="childText" presStyleLbl="conFgAcc1" presStyleIdx="0" presStyleCnt="5">
        <dgm:presLayoutVars>
          <dgm:bulletEnabled val="1"/>
        </dgm:presLayoutVars>
      </dgm:prSet>
      <dgm:spPr>
        <a:solidFill>
          <a:srgbClr val="F1DC3F">
            <a:alpha val="60000"/>
          </a:srgbClr>
        </a:solidFill>
      </dgm:spPr>
    </dgm:pt>
    <dgm:pt modelId="{83AE4BEF-A4E3-4DBB-A595-4BA5352A0CC0}" type="pres">
      <dgm:prSet presAssocID="{53DEFC27-6289-462A-B5BA-268AC784773A}" presName="spaceBetweenRectangles" presStyleCnt="0"/>
      <dgm:spPr/>
    </dgm:pt>
    <dgm:pt modelId="{8432ED4E-64B4-4891-A62E-22023E8427F5}" type="pres">
      <dgm:prSet presAssocID="{8D0C4146-7165-4CB5-AB55-C5C3F34D63E8}" presName="parentLin" presStyleCnt="0"/>
      <dgm:spPr/>
    </dgm:pt>
    <dgm:pt modelId="{72528FFC-63F0-4822-AA2E-63136D3309D8}" type="pres">
      <dgm:prSet presAssocID="{8D0C4146-7165-4CB5-AB55-C5C3F34D63E8}" presName="parentLeftMargin" presStyleLbl="node1" presStyleIdx="0" presStyleCnt="5"/>
      <dgm:spPr/>
    </dgm:pt>
    <dgm:pt modelId="{E57F4C13-D968-41DC-BA28-51648DD4445D}" type="pres">
      <dgm:prSet presAssocID="{8D0C4146-7165-4CB5-AB55-C5C3F34D63E8}" presName="parentText" presStyleLbl="node1" presStyleIdx="1" presStyleCnt="5" custScaleX="88531" custScaleY="86732">
        <dgm:presLayoutVars>
          <dgm:chMax val="0"/>
          <dgm:bulletEnabled val="1"/>
        </dgm:presLayoutVars>
      </dgm:prSet>
      <dgm:spPr/>
    </dgm:pt>
    <dgm:pt modelId="{25B581F4-F015-4E57-98F8-E18B60E3FCFA}" type="pres">
      <dgm:prSet presAssocID="{8D0C4146-7165-4CB5-AB55-C5C3F34D63E8}" presName="negativeSpace" presStyleCnt="0"/>
      <dgm:spPr/>
    </dgm:pt>
    <dgm:pt modelId="{E798E5A7-73FD-459C-8B71-172E37A3D416}" type="pres">
      <dgm:prSet presAssocID="{8D0C4146-7165-4CB5-AB55-C5C3F34D63E8}" presName="childText" presStyleLbl="conFgAcc1" presStyleIdx="1" presStyleCnt="5" custScaleY="104607">
        <dgm:presLayoutVars>
          <dgm:bulletEnabled val="1"/>
        </dgm:presLayoutVars>
      </dgm:prSet>
      <dgm:spPr/>
    </dgm:pt>
    <dgm:pt modelId="{944FAE2B-65FE-4ED1-96B8-6BDDFB38D65F}" type="pres">
      <dgm:prSet presAssocID="{B8AF6DF7-E5E6-477B-B389-CD4A941C32CA}" presName="spaceBetweenRectangles" presStyleCnt="0"/>
      <dgm:spPr/>
    </dgm:pt>
    <dgm:pt modelId="{19237461-6B44-4A81-9D7B-DE9A5A9E8714}" type="pres">
      <dgm:prSet presAssocID="{C6055EFD-FC45-4595-A1E9-4F2FDE9E8BB5}" presName="parentLin" presStyleCnt="0"/>
      <dgm:spPr/>
    </dgm:pt>
    <dgm:pt modelId="{191CBEAC-8993-470C-81CA-7A4F00E73517}" type="pres">
      <dgm:prSet presAssocID="{C6055EFD-FC45-4595-A1E9-4F2FDE9E8BB5}" presName="parentLeftMargin" presStyleLbl="node1" presStyleIdx="1" presStyleCnt="5"/>
      <dgm:spPr/>
    </dgm:pt>
    <dgm:pt modelId="{72EB5AB6-CF58-4FC7-8001-3695309BE1CE}" type="pres">
      <dgm:prSet presAssocID="{C6055EFD-FC45-4595-A1E9-4F2FDE9E8BB5}" presName="parentText" presStyleLbl="node1" presStyleIdx="2" presStyleCnt="5" custScaleX="88531" custScaleY="86732">
        <dgm:presLayoutVars>
          <dgm:chMax val="0"/>
          <dgm:bulletEnabled val="1"/>
        </dgm:presLayoutVars>
      </dgm:prSet>
      <dgm:spPr/>
    </dgm:pt>
    <dgm:pt modelId="{DCCA73F8-50DE-4D9D-9AC8-477BE6BE540E}" type="pres">
      <dgm:prSet presAssocID="{C6055EFD-FC45-4595-A1E9-4F2FDE9E8BB5}" presName="negativeSpace" presStyleCnt="0"/>
      <dgm:spPr/>
    </dgm:pt>
    <dgm:pt modelId="{F42E7C35-8A15-47F2-BE3B-347060F5B144}" type="pres">
      <dgm:prSet presAssocID="{C6055EFD-FC45-4595-A1E9-4F2FDE9E8BB5}" presName="childText" presStyleLbl="conFgAcc1" presStyleIdx="2" presStyleCnt="5">
        <dgm:presLayoutVars>
          <dgm:bulletEnabled val="1"/>
        </dgm:presLayoutVars>
      </dgm:prSet>
      <dgm:spPr>
        <a:solidFill>
          <a:srgbClr val="F1DC3F">
            <a:alpha val="60000"/>
          </a:srgbClr>
        </a:solidFill>
      </dgm:spPr>
    </dgm:pt>
    <dgm:pt modelId="{68C24BEA-E01F-42F1-88B9-50987FE89F5F}" type="pres">
      <dgm:prSet presAssocID="{68F36D57-DFE5-4C7A-8128-277822AF9A4C}" presName="spaceBetweenRectangles" presStyleCnt="0"/>
      <dgm:spPr/>
    </dgm:pt>
    <dgm:pt modelId="{FF9A9A4C-FD5B-4047-A2D7-D960C715D4F6}" type="pres">
      <dgm:prSet presAssocID="{2FC34C94-3902-454A-8D62-DD693DC54EA7}" presName="parentLin" presStyleCnt="0"/>
      <dgm:spPr/>
    </dgm:pt>
    <dgm:pt modelId="{9B7298B8-0AA8-48CB-BCA3-8172AB53716E}" type="pres">
      <dgm:prSet presAssocID="{2FC34C94-3902-454A-8D62-DD693DC54EA7}" presName="parentLeftMargin" presStyleLbl="node1" presStyleIdx="2" presStyleCnt="5"/>
      <dgm:spPr/>
    </dgm:pt>
    <dgm:pt modelId="{E7AAD9DB-ED8E-4DFB-BEDF-EBEEB442AC6A}" type="pres">
      <dgm:prSet presAssocID="{2FC34C94-3902-454A-8D62-DD693DC54EA7}" presName="parentText" presStyleLbl="node1" presStyleIdx="3" presStyleCnt="5" custScaleX="88531" custScaleY="82602">
        <dgm:presLayoutVars>
          <dgm:chMax val="0"/>
          <dgm:bulletEnabled val="1"/>
        </dgm:presLayoutVars>
      </dgm:prSet>
      <dgm:spPr/>
    </dgm:pt>
    <dgm:pt modelId="{F533A6CB-4213-46EB-9CAF-27147B1CDFFD}" type="pres">
      <dgm:prSet presAssocID="{2FC34C94-3902-454A-8D62-DD693DC54EA7}" presName="negativeSpace" presStyleCnt="0"/>
      <dgm:spPr/>
    </dgm:pt>
    <dgm:pt modelId="{3D5466A5-37C6-47F8-A4A4-69069B8E507B}" type="pres">
      <dgm:prSet presAssocID="{2FC34C94-3902-454A-8D62-DD693DC54EA7}" presName="childText" presStyleLbl="conFgAcc1" presStyleIdx="3" presStyleCnt="5">
        <dgm:presLayoutVars>
          <dgm:bulletEnabled val="1"/>
        </dgm:presLayoutVars>
      </dgm:prSet>
      <dgm:spPr>
        <a:solidFill>
          <a:srgbClr val="F1DC3F">
            <a:alpha val="60000"/>
          </a:srgbClr>
        </a:solidFill>
      </dgm:spPr>
    </dgm:pt>
    <dgm:pt modelId="{0E3FB3A8-89C3-4E4D-98ED-742FAB907AF3}" type="pres">
      <dgm:prSet presAssocID="{77F2E39E-FF04-4B12-9042-4A8E04E56171}" presName="spaceBetweenRectangles" presStyleCnt="0"/>
      <dgm:spPr/>
    </dgm:pt>
    <dgm:pt modelId="{80E84C19-B2A8-4DE2-B3AC-663883F3BDD6}" type="pres">
      <dgm:prSet presAssocID="{4FD68DFF-5678-448E-A1F6-80C0C6329CB3}" presName="parentLin" presStyleCnt="0"/>
      <dgm:spPr/>
    </dgm:pt>
    <dgm:pt modelId="{00427901-8841-462D-941B-DA3EA6C28513}" type="pres">
      <dgm:prSet presAssocID="{4FD68DFF-5678-448E-A1F6-80C0C6329CB3}" presName="parentLeftMargin" presStyleLbl="node1" presStyleIdx="3" presStyleCnt="5"/>
      <dgm:spPr/>
    </dgm:pt>
    <dgm:pt modelId="{2167B5BD-8DD0-4497-B3E8-A2768C37AB5F}" type="pres">
      <dgm:prSet presAssocID="{4FD68DFF-5678-448E-A1F6-80C0C6329CB3}" presName="parentText" presStyleLbl="node1" presStyleIdx="4" presStyleCnt="5" custScaleX="88531" custScaleY="86732">
        <dgm:presLayoutVars>
          <dgm:chMax val="0"/>
          <dgm:bulletEnabled val="1"/>
        </dgm:presLayoutVars>
      </dgm:prSet>
      <dgm:spPr/>
    </dgm:pt>
    <dgm:pt modelId="{28525267-4DB1-40EB-A8CA-B9155B936767}" type="pres">
      <dgm:prSet presAssocID="{4FD68DFF-5678-448E-A1F6-80C0C6329CB3}" presName="negativeSpace" presStyleCnt="0"/>
      <dgm:spPr/>
    </dgm:pt>
    <dgm:pt modelId="{9B2AEA25-097E-4438-BD05-17E40549C0C8}" type="pres">
      <dgm:prSet presAssocID="{4FD68DFF-5678-448E-A1F6-80C0C6329CB3}" presName="childText" presStyleLbl="conFgAcc1" presStyleIdx="4" presStyleCnt="5">
        <dgm:presLayoutVars>
          <dgm:bulletEnabled val="1"/>
        </dgm:presLayoutVars>
      </dgm:prSet>
      <dgm:spPr>
        <a:solidFill>
          <a:srgbClr val="F1DC3F">
            <a:alpha val="60000"/>
          </a:srgbClr>
        </a:solidFill>
      </dgm:spPr>
    </dgm:pt>
  </dgm:ptLst>
  <dgm:cxnLst>
    <dgm:cxn modelId="{7A40FC0E-8105-499A-9C51-E1CDACF15EDA}" srcId="{2C8530B6-ABF5-4A42-8FA6-7811970743F4}" destId="{CC6C8E5B-DB1D-4B1D-8C78-E9FD22984311}" srcOrd="0" destOrd="0" parTransId="{EFB023AF-EEC6-4855-AF9D-F2A6DDABCC9A}" sibTransId="{53DEFC27-6289-462A-B5BA-268AC784773A}"/>
    <dgm:cxn modelId="{1D334A2D-76F9-4452-AB0A-63E9003A29D4}" type="presOf" srcId="{CC6C8E5B-DB1D-4B1D-8C78-E9FD22984311}" destId="{688CDBF1-17E5-43BE-A62A-4417A454C912}" srcOrd="1" destOrd="0" presId="urn:microsoft.com/office/officeart/2005/8/layout/list1"/>
    <dgm:cxn modelId="{9688E240-B976-48BF-98E5-4C4E20E5EC9B}" type="presOf" srcId="{FDB83CDB-DB82-4C8D-BF96-B03BD34BC1C6}" destId="{E798E5A7-73FD-459C-8B71-172E37A3D416}" srcOrd="0" destOrd="1" presId="urn:microsoft.com/office/officeart/2005/8/layout/list1"/>
    <dgm:cxn modelId="{6CAE3E62-36C7-44C4-8935-D65AE24FC87E}" type="presOf" srcId="{2FC34C94-3902-454A-8D62-DD693DC54EA7}" destId="{E7AAD9DB-ED8E-4DFB-BEDF-EBEEB442AC6A}" srcOrd="1" destOrd="0" presId="urn:microsoft.com/office/officeart/2005/8/layout/list1"/>
    <dgm:cxn modelId="{92855E42-A4D1-454D-A362-AA105B302D95}" type="presOf" srcId="{2FC34C94-3902-454A-8D62-DD693DC54EA7}" destId="{9B7298B8-0AA8-48CB-BCA3-8172AB53716E}" srcOrd="0" destOrd="0" presId="urn:microsoft.com/office/officeart/2005/8/layout/list1"/>
    <dgm:cxn modelId="{89917D6A-4E4F-41E0-BE41-249ECC20C86F}" type="presOf" srcId="{4FD68DFF-5678-448E-A1F6-80C0C6329CB3}" destId="{00427901-8841-462D-941B-DA3EA6C28513}" srcOrd="0" destOrd="0" presId="urn:microsoft.com/office/officeart/2005/8/layout/list1"/>
    <dgm:cxn modelId="{4655C652-3834-4940-8B12-4BDF59BE9C6C}" type="presOf" srcId="{CC6C8E5B-DB1D-4B1D-8C78-E9FD22984311}" destId="{FE48D360-D30B-48C7-A470-E4E9C1A5AA6C}" srcOrd="0" destOrd="0" presId="urn:microsoft.com/office/officeart/2005/8/layout/list1"/>
    <dgm:cxn modelId="{AC81E27A-6A07-4CB8-A4F0-BA36FE3C5AF0}" srcId="{2C8530B6-ABF5-4A42-8FA6-7811970743F4}" destId="{8D0C4146-7165-4CB5-AB55-C5C3F34D63E8}" srcOrd="1" destOrd="0" parTransId="{BA48ED3E-5E60-4CDC-A924-E08E7946D306}" sibTransId="{B8AF6DF7-E5E6-477B-B389-CD4A941C32CA}"/>
    <dgm:cxn modelId="{D29C547B-7738-4218-B357-06861E965EC2}" type="presOf" srcId="{8D0C4146-7165-4CB5-AB55-C5C3F34D63E8}" destId="{E57F4C13-D968-41DC-BA28-51648DD4445D}" srcOrd="1" destOrd="0" presId="urn:microsoft.com/office/officeart/2005/8/layout/list1"/>
    <dgm:cxn modelId="{803F7781-15E7-4CC7-8C11-3B1103B6C6CB}" type="presOf" srcId="{8D0C4146-7165-4CB5-AB55-C5C3F34D63E8}" destId="{72528FFC-63F0-4822-AA2E-63136D3309D8}" srcOrd="0" destOrd="0" presId="urn:microsoft.com/office/officeart/2005/8/layout/list1"/>
    <dgm:cxn modelId="{AA6E7689-E54C-4DBF-8180-E076C3F5A434}" type="presOf" srcId="{4FD68DFF-5678-448E-A1F6-80C0C6329CB3}" destId="{2167B5BD-8DD0-4497-B3E8-A2768C37AB5F}" srcOrd="1" destOrd="0" presId="urn:microsoft.com/office/officeart/2005/8/layout/list1"/>
    <dgm:cxn modelId="{B5561B8A-1F4E-4348-875E-783B00FB9199}" type="presOf" srcId="{C6055EFD-FC45-4595-A1E9-4F2FDE9E8BB5}" destId="{191CBEAC-8993-470C-81CA-7A4F00E73517}" srcOrd="0" destOrd="0" presId="urn:microsoft.com/office/officeart/2005/8/layout/list1"/>
    <dgm:cxn modelId="{DBCEC498-480F-4F6A-9B88-298A514538A7}" type="presOf" srcId="{D180604B-057B-4201-8BB1-D6456474C691}" destId="{E798E5A7-73FD-459C-8B71-172E37A3D416}" srcOrd="0" destOrd="0" presId="urn:microsoft.com/office/officeart/2005/8/layout/list1"/>
    <dgm:cxn modelId="{46785EA9-B7BB-4A50-BFDF-6B8662353FBA}" type="presOf" srcId="{2C8530B6-ABF5-4A42-8FA6-7811970743F4}" destId="{CA973F27-C2B3-4257-AC44-CC10E1BBB8BF}" srcOrd="0" destOrd="0" presId="urn:microsoft.com/office/officeart/2005/8/layout/list1"/>
    <dgm:cxn modelId="{36AD51AF-3ED6-4648-AC8D-E922562E1C6F}" srcId="{8D0C4146-7165-4CB5-AB55-C5C3F34D63E8}" destId="{D180604B-057B-4201-8BB1-D6456474C691}" srcOrd="0" destOrd="0" parTransId="{2E61DA66-61AB-497B-9F17-2F6B7DE541A1}" sibTransId="{B000BA9E-0E6F-4D5E-A7D9-E6768E0D8987}"/>
    <dgm:cxn modelId="{5BE113B6-7319-4B0A-A02F-A4A95A1E5941}" type="presOf" srcId="{C6055EFD-FC45-4595-A1E9-4F2FDE9E8BB5}" destId="{72EB5AB6-CF58-4FC7-8001-3695309BE1CE}" srcOrd="1" destOrd="0" presId="urn:microsoft.com/office/officeart/2005/8/layout/list1"/>
    <dgm:cxn modelId="{33437CCA-C512-41FE-8617-8FD55B3D077F}" srcId="{2C8530B6-ABF5-4A42-8FA6-7811970743F4}" destId="{2FC34C94-3902-454A-8D62-DD693DC54EA7}" srcOrd="3" destOrd="0" parTransId="{B0999A29-EE98-4EB8-BB9A-120F2D264979}" sibTransId="{77F2E39E-FF04-4B12-9042-4A8E04E56171}"/>
    <dgm:cxn modelId="{B75AD1D0-64E7-4419-8388-9C3866594859}" srcId="{2C8530B6-ABF5-4A42-8FA6-7811970743F4}" destId="{C6055EFD-FC45-4595-A1E9-4F2FDE9E8BB5}" srcOrd="2" destOrd="0" parTransId="{1DD3BE16-B22B-4321-86D1-01ED64CCA939}" sibTransId="{68F36D57-DFE5-4C7A-8128-277822AF9A4C}"/>
    <dgm:cxn modelId="{6DD85BEA-A3B9-4A77-AF87-A7BDB15FE7EF}" srcId="{8D0C4146-7165-4CB5-AB55-C5C3F34D63E8}" destId="{FDB83CDB-DB82-4C8D-BF96-B03BD34BC1C6}" srcOrd="1" destOrd="0" parTransId="{1D5E2F90-CAD6-4439-90B0-04200EE30DCC}" sibTransId="{0E74587E-6021-42F1-B567-A44AA7066614}"/>
    <dgm:cxn modelId="{EC7B2AFE-321E-47D1-B78B-8D1BB56C06BF}" srcId="{2C8530B6-ABF5-4A42-8FA6-7811970743F4}" destId="{4FD68DFF-5678-448E-A1F6-80C0C6329CB3}" srcOrd="4" destOrd="0" parTransId="{A7E15EC9-A46E-45F5-BEAB-370F813D296C}" sibTransId="{0981CF35-2BFF-443B-AB56-3A920A486F04}"/>
    <dgm:cxn modelId="{EB115E78-BD3F-4F5C-8968-8C44E52492A4}" type="presParOf" srcId="{CA973F27-C2B3-4257-AC44-CC10E1BBB8BF}" destId="{787DFFCA-166B-4CFF-8BAA-51652B5F0214}" srcOrd="0" destOrd="0" presId="urn:microsoft.com/office/officeart/2005/8/layout/list1"/>
    <dgm:cxn modelId="{EC0FBFF9-E7A6-4FB2-9085-2BFFF0F64EE9}" type="presParOf" srcId="{787DFFCA-166B-4CFF-8BAA-51652B5F0214}" destId="{FE48D360-D30B-48C7-A470-E4E9C1A5AA6C}" srcOrd="0" destOrd="0" presId="urn:microsoft.com/office/officeart/2005/8/layout/list1"/>
    <dgm:cxn modelId="{986D04AD-3D74-414F-A9EA-9BAC6F7915C1}" type="presParOf" srcId="{787DFFCA-166B-4CFF-8BAA-51652B5F0214}" destId="{688CDBF1-17E5-43BE-A62A-4417A454C912}" srcOrd="1" destOrd="0" presId="urn:microsoft.com/office/officeart/2005/8/layout/list1"/>
    <dgm:cxn modelId="{301B53C9-3913-4434-ABF1-0F01184E14FE}" type="presParOf" srcId="{CA973F27-C2B3-4257-AC44-CC10E1BBB8BF}" destId="{E393F70B-56BE-469E-AB1C-031FDF28C864}" srcOrd="1" destOrd="0" presId="urn:microsoft.com/office/officeart/2005/8/layout/list1"/>
    <dgm:cxn modelId="{E3DC6E15-EB61-4140-A23E-7032A3563336}" type="presParOf" srcId="{CA973F27-C2B3-4257-AC44-CC10E1BBB8BF}" destId="{26F48F80-1B90-4485-91EC-5BC63B8DFF75}" srcOrd="2" destOrd="0" presId="urn:microsoft.com/office/officeart/2005/8/layout/list1"/>
    <dgm:cxn modelId="{3CB7460F-86B2-4C19-827D-DA23E603374D}" type="presParOf" srcId="{CA973F27-C2B3-4257-AC44-CC10E1BBB8BF}" destId="{83AE4BEF-A4E3-4DBB-A595-4BA5352A0CC0}" srcOrd="3" destOrd="0" presId="urn:microsoft.com/office/officeart/2005/8/layout/list1"/>
    <dgm:cxn modelId="{2101E599-0222-41D8-80AC-697EB5123969}" type="presParOf" srcId="{CA973F27-C2B3-4257-AC44-CC10E1BBB8BF}" destId="{8432ED4E-64B4-4891-A62E-22023E8427F5}" srcOrd="4" destOrd="0" presId="urn:microsoft.com/office/officeart/2005/8/layout/list1"/>
    <dgm:cxn modelId="{BFD0009C-72D3-4417-BAAC-56A5BE0900EB}" type="presParOf" srcId="{8432ED4E-64B4-4891-A62E-22023E8427F5}" destId="{72528FFC-63F0-4822-AA2E-63136D3309D8}" srcOrd="0" destOrd="0" presId="urn:microsoft.com/office/officeart/2005/8/layout/list1"/>
    <dgm:cxn modelId="{62B5C57F-6C97-4363-B81A-5BA7E1963EC3}" type="presParOf" srcId="{8432ED4E-64B4-4891-A62E-22023E8427F5}" destId="{E57F4C13-D968-41DC-BA28-51648DD4445D}" srcOrd="1" destOrd="0" presId="urn:microsoft.com/office/officeart/2005/8/layout/list1"/>
    <dgm:cxn modelId="{BFEE8BA1-94AA-4A58-8F53-19FFB1C2A97F}" type="presParOf" srcId="{CA973F27-C2B3-4257-AC44-CC10E1BBB8BF}" destId="{25B581F4-F015-4E57-98F8-E18B60E3FCFA}" srcOrd="5" destOrd="0" presId="urn:microsoft.com/office/officeart/2005/8/layout/list1"/>
    <dgm:cxn modelId="{02EE7FEE-9105-430D-AA6C-F87BCF465E6D}" type="presParOf" srcId="{CA973F27-C2B3-4257-AC44-CC10E1BBB8BF}" destId="{E798E5A7-73FD-459C-8B71-172E37A3D416}" srcOrd="6" destOrd="0" presId="urn:microsoft.com/office/officeart/2005/8/layout/list1"/>
    <dgm:cxn modelId="{98A18C0D-64E1-48E7-90DD-9A1B25020EE8}" type="presParOf" srcId="{CA973F27-C2B3-4257-AC44-CC10E1BBB8BF}" destId="{944FAE2B-65FE-4ED1-96B8-6BDDFB38D65F}" srcOrd="7" destOrd="0" presId="urn:microsoft.com/office/officeart/2005/8/layout/list1"/>
    <dgm:cxn modelId="{21B04D13-ADCB-45C7-AF70-1FABCDA325FF}" type="presParOf" srcId="{CA973F27-C2B3-4257-AC44-CC10E1BBB8BF}" destId="{19237461-6B44-4A81-9D7B-DE9A5A9E8714}" srcOrd="8" destOrd="0" presId="urn:microsoft.com/office/officeart/2005/8/layout/list1"/>
    <dgm:cxn modelId="{936DD82E-8F33-4C66-B79A-40DCA6EBB416}" type="presParOf" srcId="{19237461-6B44-4A81-9D7B-DE9A5A9E8714}" destId="{191CBEAC-8993-470C-81CA-7A4F00E73517}" srcOrd="0" destOrd="0" presId="urn:microsoft.com/office/officeart/2005/8/layout/list1"/>
    <dgm:cxn modelId="{D9226E42-2FE5-424F-8364-AF1E9B24FAC6}" type="presParOf" srcId="{19237461-6B44-4A81-9D7B-DE9A5A9E8714}" destId="{72EB5AB6-CF58-4FC7-8001-3695309BE1CE}" srcOrd="1" destOrd="0" presId="urn:microsoft.com/office/officeart/2005/8/layout/list1"/>
    <dgm:cxn modelId="{46396E96-2A1A-4340-8A23-9D9BB497354A}" type="presParOf" srcId="{CA973F27-C2B3-4257-AC44-CC10E1BBB8BF}" destId="{DCCA73F8-50DE-4D9D-9AC8-477BE6BE540E}" srcOrd="9" destOrd="0" presId="urn:microsoft.com/office/officeart/2005/8/layout/list1"/>
    <dgm:cxn modelId="{0FB47709-3E84-4768-80BE-624EB80D907E}" type="presParOf" srcId="{CA973F27-C2B3-4257-AC44-CC10E1BBB8BF}" destId="{F42E7C35-8A15-47F2-BE3B-347060F5B144}" srcOrd="10" destOrd="0" presId="urn:microsoft.com/office/officeart/2005/8/layout/list1"/>
    <dgm:cxn modelId="{5704FB1F-40DE-4519-9ADA-C727D6AB8F62}" type="presParOf" srcId="{CA973F27-C2B3-4257-AC44-CC10E1BBB8BF}" destId="{68C24BEA-E01F-42F1-88B9-50987FE89F5F}" srcOrd="11" destOrd="0" presId="urn:microsoft.com/office/officeart/2005/8/layout/list1"/>
    <dgm:cxn modelId="{426C5A8A-BEA9-4017-AA39-F82497102533}" type="presParOf" srcId="{CA973F27-C2B3-4257-AC44-CC10E1BBB8BF}" destId="{FF9A9A4C-FD5B-4047-A2D7-D960C715D4F6}" srcOrd="12" destOrd="0" presId="urn:microsoft.com/office/officeart/2005/8/layout/list1"/>
    <dgm:cxn modelId="{5FCA90F6-E77F-4532-9E59-0EFD46EC616F}" type="presParOf" srcId="{FF9A9A4C-FD5B-4047-A2D7-D960C715D4F6}" destId="{9B7298B8-0AA8-48CB-BCA3-8172AB53716E}" srcOrd="0" destOrd="0" presId="urn:microsoft.com/office/officeart/2005/8/layout/list1"/>
    <dgm:cxn modelId="{97474939-3F34-43AE-86AE-E5554D789B7D}" type="presParOf" srcId="{FF9A9A4C-FD5B-4047-A2D7-D960C715D4F6}" destId="{E7AAD9DB-ED8E-4DFB-BEDF-EBEEB442AC6A}" srcOrd="1" destOrd="0" presId="urn:microsoft.com/office/officeart/2005/8/layout/list1"/>
    <dgm:cxn modelId="{E6CCE64D-833D-41A7-A181-74BD855A8D01}" type="presParOf" srcId="{CA973F27-C2B3-4257-AC44-CC10E1BBB8BF}" destId="{F533A6CB-4213-46EB-9CAF-27147B1CDFFD}" srcOrd="13" destOrd="0" presId="urn:microsoft.com/office/officeart/2005/8/layout/list1"/>
    <dgm:cxn modelId="{0E017507-2C8A-4894-9856-CD664B7B12E8}" type="presParOf" srcId="{CA973F27-C2B3-4257-AC44-CC10E1BBB8BF}" destId="{3D5466A5-37C6-47F8-A4A4-69069B8E507B}" srcOrd="14" destOrd="0" presId="urn:microsoft.com/office/officeart/2005/8/layout/list1"/>
    <dgm:cxn modelId="{0431142D-82C9-4164-A83E-D4821A574AC3}" type="presParOf" srcId="{CA973F27-C2B3-4257-AC44-CC10E1BBB8BF}" destId="{0E3FB3A8-89C3-4E4D-98ED-742FAB907AF3}" srcOrd="15" destOrd="0" presId="urn:microsoft.com/office/officeart/2005/8/layout/list1"/>
    <dgm:cxn modelId="{599E12B7-49F1-4549-BDB8-7C6F4FA291A1}" type="presParOf" srcId="{CA973F27-C2B3-4257-AC44-CC10E1BBB8BF}" destId="{80E84C19-B2A8-4DE2-B3AC-663883F3BDD6}" srcOrd="16" destOrd="0" presId="urn:microsoft.com/office/officeart/2005/8/layout/list1"/>
    <dgm:cxn modelId="{74A49CC3-44B0-494C-8476-76D36F51FEBC}" type="presParOf" srcId="{80E84C19-B2A8-4DE2-B3AC-663883F3BDD6}" destId="{00427901-8841-462D-941B-DA3EA6C28513}" srcOrd="0" destOrd="0" presId="urn:microsoft.com/office/officeart/2005/8/layout/list1"/>
    <dgm:cxn modelId="{AA24BF57-BF5D-4D81-8E4A-4183C0C2A3F9}" type="presParOf" srcId="{80E84C19-B2A8-4DE2-B3AC-663883F3BDD6}" destId="{2167B5BD-8DD0-4497-B3E8-A2768C37AB5F}" srcOrd="1" destOrd="0" presId="urn:microsoft.com/office/officeart/2005/8/layout/list1"/>
    <dgm:cxn modelId="{557F268F-9D36-4AF0-8E52-8E3FF45BF566}" type="presParOf" srcId="{CA973F27-C2B3-4257-AC44-CC10E1BBB8BF}" destId="{28525267-4DB1-40EB-A8CA-B9155B936767}" srcOrd="17" destOrd="0" presId="urn:microsoft.com/office/officeart/2005/8/layout/list1"/>
    <dgm:cxn modelId="{2BC0D74C-D098-496D-AA7B-44D568EC74F9}" type="presParOf" srcId="{CA973F27-C2B3-4257-AC44-CC10E1BBB8BF}" destId="{9B2AEA25-097E-4438-BD05-17E40549C0C8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C8530B6-ABF5-4A42-8FA6-7811970743F4}" type="doc">
      <dgm:prSet loTypeId="urn:microsoft.com/office/officeart/2005/8/layout/list1" loCatId="list" qsTypeId="urn:microsoft.com/office/officeart/2005/8/quickstyle/3d2#4" qsCatId="3D" csTypeId="urn:microsoft.com/office/officeart/2005/8/colors/accent2_2#4" csCatId="accent2" phldr="1"/>
      <dgm:spPr/>
      <dgm:t>
        <a:bodyPr/>
        <a:lstStyle/>
        <a:p>
          <a:endParaRPr lang="en-US"/>
        </a:p>
      </dgm:t>
    </dgm:pt>
    <dgm:pt modelId="{8D0C4146-7165-4CB5-AB55-C5C3F34D63E8}">
      <dgm:prSet phldrT="[Text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300" b="0" dirty="0"/>
            <a:t>Find Failing Plaintext – Non-Generic (FFP-NG)</a:t>
          </a:r>
        </a:p>
      </dgm:t>
    </dgm:pt>
    <dgm:pt modelId="{BA48ED3E-5E60-4CDC-A924-E08E7946D306}" type="parTrans" cxnId="{AC81E27A-6A07-4CB8-A4F0-BA36FE3C5AF0}">
      <dgm:prSet/>
      <dgm:spPr/>
      <dgm:t>
        <a:bodyPr/>
        <a:lstStyle/>
        <a:p>
          <a:endParaRPr lang="en-US"/>
        </a:p>
      </dgm:t>
    </dgm:pt>
    <dgm:pt modelId="{B8AF6DF7-E5E6-477B-B389-CD4A941C32CA}" type="sibTrans" cxnId="{AC81E27A-6A07-4CB8-A4F0-BA36FE3C5AF0}">
      <dgm:prSet/>
      <dgm:spPr/>
      <dgm:t>
        <a:bodyPr/>
        <a:lstStyle/>
        <a:p>
          <a:endParaRPr lang="en-US"/>
        </a:p>
      </dgm:t>
    </dgm:pt>
    <dgm:pt modelId="{C6055EFD-FC45-4595-A1E9-4F2FDE9E8BB5}">
      <dgm:prSet phldrT="[Text]" phldr="0" custT="1"/>
      <dgm:spPr>
        <a:solidFill>
          <a:schemeClr val="accent1">
            <a:lumMod val="75000"/>
            <a:alpha val="70000"/>
          </a:schemeClr>
        </a:solidFill>
      </dgm:spPr>
      <dgm:t>
        <a:bodyPr/>
        <a:lstStyle/>
        <a:p>
          <a:r>
            <a:rPr lang="en-US" sz="1300" dirty="0">
              <a:solidFill>
                <a:schemeClr val="lt1">
                  <a:alpha val="71000"/>
                </a:schemeClr>
              </a:solidFill>
            </a:rPr>
            <a:t>The Ring Learning With Errors (RLWE) Problem</a:t>
          </a:r>
        </a:p>
      </dgm:t>
    </dgm:pt>
    <dgm:pt modelId="{1DD3BE16-B22B-4321-86D1-01ED64CCA939}" type="parTrans" cxnId="{B75AD1D0-64E7-4419-8388-9C3866594859}">
      <dgm:prSet/>
      <dgm:spPr/>
      <dgm:t>
        <a:bodyPr/>
        <a:lstStyle/>
        <a:p>
          <a:endParaRPr lang="en-US"/>
        </a:p>
      </dgm:t>
    </dgm:pt>
    <dgm:pt modelId="{68F36D57-DFE5-4C7A-8128-277822AF9A4C}" type="sibTrans" cxnId="{B75AD1D0-64E7-4419-8388-9C3866594859}">
      <dgm:prSet/>
      <dgm:spPr/>
      <dgm:t>
        <a:bodyPr/>
        <a:lstStyle/>
        <a:p>
          <a:endParaRPr lang="en-US"/>
        </a:p>
      </dgm:t>
    </dgm:pt>
    <dgm:pt modelId="{CC6C8E5B-DB1D-4B1D-8C78-E9FD22984311}">
      <dgm:prSet phldrT="[Text]" phldr="0" custT="1"/>
      <dgm:spPr>
        <a:solidFill>
          <a:schemeClr val="accent1">
            <a:lumMod val="75000"/>
            <a:alpha val="70000"/>
          </a:schemeClr>
        </a:solidFill>
      </dgm:spPr>
      <dgm:t>
        <a:bodyPr/>
        <a:lstStyle/>
        <a:p>
          <a:r>
            <a:rPr lang="en-US" sz="1300" dirty="0">
              <a:solidFill>
                <a:schemeClr val="lt1">
                  <a:alpha val="70000"/>
                </a:schemeClr>
              </a:solidFill>
            </a:rPr>
            <a:t>Subgaussian Probability Distributions</a:t>
          </a:r>
        </a:p>
      </dgm:t>
    </dgm:pt>
    <dgm:pt modelId="{EFB023AF-EEC6-4855-AF9D-F2A6DDABCC9A}" type="parTrans" cxnId="{7A40FC0E-8105-499A-9C51-E1CDACF15EDA}">
      <dgm:prSet/>
      <dgm:spPr/>
      <dgm:t>
        <a:bodyPr/>
        <a:lstStyle/>
        <a:p>
          <a:endParaRPr lang="en-US"/>
        </a:p>
      </dgm:t>
    </dgm:pt>
    <dgm:pt modelId="{53DEFC27-6289-462A-B5BA-268AC784773A}" type="sibTrans" cxnId="{7A40FC0E-8105-499A-9C51-E1CDACF15EDA}">
      <dgm:prSet/>
      <dgm:spPr/>
      <dgm:t>
        <a:bodyPr/>
        <a:lstStyle/>
        <a:p>
          <a:endParaRPr lang="en-US"/>
        </a:p>
      </dgm:t>
    </dgm:pt>
    <dgm:pt modelId="{D180604B-057B-4201-8BB1-D6456474C691}">
      <dgm:prSet phldrT="[Text]" phldr="0" custT="1"/>
      <dgm:spPr>
        <a:solidFill>
          <a:srgbClr val="F1DC3F">
            <a:alpha val="85098"/>
          </a:srgbClr>
        </a:solidFill>
      </dgm:spPr>
      <dgm:t>
        <a:bodyPr/>
        <a:lstStyle/>
        <a:p>
          <a:r>
            <a:rPr lang="en-US" sz="1800" b="0" dirty="0">
              <a:solidFill>
                <a:srgbClr val="11465E"/>
              </a:solidFill>
            </a:rPr>
            <a:t>The FFP-NG Game</a:t>
          </a:r>
        </a:p>
      </dgm:t>
    </dgm:pt>
    <dgm:pt modelId="{2E61DA66-61AB-497B-9F17-2F6B7DE541A1}" type="parTrans" cxnId="{36AD51AF-3ED6-4648-AC8D-E922562E1C6F}">
      <dgm:prSet/>
      <dgm:spPr/>
      <dgm:t>
        <a:bodyPr/>
        <a:lstStyle/>
        <a:p>
          <a:endParaRPr lang="en-US"/>
        </a:p>
      </dgm:t>
    </dgm:pt>
    <dgm:pt modelId="{B000BA9E-0E6F-4D5E-A7D9-E6768E0D8987}" type="sibTrans" cxnId="{36AD51AF-3ED6-4648-AC8D-E922562E1C6F}">
      <dgm:prSet/>
      <dgm:spPr/>
      <dgm:t>
        <a:bodyPr/>
        <a:lstStyle/>
        <a:p>
          <a:endParaRPr lang="en-US"/>
        </a:p>
      </dgm:t>
    </dgm:pt>
    <dgm:pt modelId="{2FC34C94-3902-454A-8D62-DD693DC54EA7}">
      <dgm:prSet phldrT="[Text]" phldr="0" custT="1"/>
      <dgm:spPr>
        <a:solidFill>
          <a:schemeClr val="accent1">
            <a:lumMod val="75000"/>
            <a:alpha val="70000"/>
          </a:schemeClr>
        </a:solidFill>
      </dgm:spPr>
      <dgm:t>
        <a:bodyPr/>
        <a:lstStyle/>
        <a:p>
          <a:r>
            <a:rPr lang="en-US" sz="1300" dirty="0">
              <a:solidFill>
                <a:schemeClr val="lt1">
                  <a:alpha val="70000"/>
                </a:schemeClr>
              </a:solidFill>
            </a:rPr>
            <a:t>Security Reduction from RLWE to FFP-NG</a:t>
          </a:r>
        </a:p>
      </dgm:t>
    </dgm:pt>
    <dgm:pt modelId="{B0999A29-EE98-4EB8-BB9A-120F2D264979}" type="parTrans" cxnId="{33437CCA-C512-41FE-8617-8FD55B3D077F}">
      <dgm:prSet/>
      <dgm:spPr/>
      <dgm:t>
        <a:bodyPr/>
        <a:lstStyle/>
        <a:p>
          <a:endParaRPr lang="en-US"/>
        </a:p>
      </dgm:t>
    </dgm:pt>
    <dgm:pt modelId="{77F2E39E-FF04-4B12-9042-4A8E04E56171}" type="sibTrans" cxnId="{33437CCA-C512-41FE-8617-8FD55B3D077F}">
      <dgm:prSet/>
      <dgm:spPr/>
      <dgm:t>
        <a:bodyPr/>
        <a:lstStyle/>
        <a:p>
          <a:endParaRPr lang="en-US"/>
        </a:p>
      </dgm:t>
    </dgm:pt>
    <dgm:pt modelId="{FDB83CDB-DB82-4C8D-BF96-B03BD34BC1C6}">
      <dgm:prSet phldrT="[Text]" phldr="0" custT="1"/>
      <dgm:spPr>
        <a:solidFill>
          <a:srgbClr val="F1DC3F">
            <a:alpha val="85098"/>
          </a:srgbClr>
        </a:solidFill>
      </dgm:spPr>
      <dgm:t>
        <a:bodyPr/>
        <a:lstStyle/>
        <a:p>
          <a:r>
            <a:rPr lang="en-US" sz="1800" dirty="0">
              <a:solidFill>
                <a:srgbClr val="11465E"/>
              </a:solidFill>
            </a:rPr>
            <a:t>Possible Winning Strategies</a:t>
          </a:r>
        </a:p>
      </dgm:t>
    </dgm:pt>
    <dgm:pt modelId="{1D5E2F90-CAD6-4439-90B0-04200EE30DCC}" type="parTrans" cxnId="{6DD85BEA-A3B9-4A77-AF87-A7BDB15FE7EF}">
      <dgm:prSet/>
      <dgm:spPr/>
      <dgm:t>
        <a:bodyPr/>
        <a:lstStyle/>
        <a:p>
          <a:endParaRPr lang="en-US"/>
        </a:p>
      </dgm:t>
    </dgm:pt>
    <dgm:pt modelId="{0E74587E-6021-42F1-B567-A44AA7066614}" type="sibTrans" cxnId="{6DD85BEA-A3B9-4A77-AF87-A7BDB15FE7EF}">
      <dgm:prSet/>
      <dgm:spPr/>
      <dgm:t>
        <a:bodyPr/>
        <a:lstStyle/>
        <a:p>
          <a:endParaRPr lang="en-US"/>
        </a:p>
      </dgm:t>
    </dgm:pt>
    <dgm:pt modelId="{4FD68DFF-5678-448E-A1F6-80C0C6329CB3}">
      <dgm:prSet phldrT="[Text]" phldr="0" custT="1"/>
      <dgm:spPr>
        <a:solidFill>
          <a:schemeClr val="accent1">
            <a:lumMod val="75000"/>
            <a:alpha val="70000"/>
          </a:schemeClr>
        </a:solidFill>
      </dgm:spPr>
      <dgm:t>
        <a:bodyPr/>
        <a:lstStyle/>
        <a:p>
          <a:r>
            <a:rPr lang="en-US" sz="1300" dirty="0">
              <a:solidFill>
                <a:schemeClr val="tx1">
                  <a:alpha val="70000"/>
                </a:schemeClr>
              </a:solidFill>
            </a:rPr>
            <a:t>Open Problems</a:t>
          </a:r>
        </a:p>
      </dgm:t>
    </dgm:pt>
    <dgm:pt modelId="{A7E15EC9-A46E-45F5-BEAB-370F813D296C}" type="parTrans" cxnId="{EC7B2AFE-321E-47D1-B78B-8D1BB56C06BF}">
      <dgm:prSet/>
      <dgm:spPr/>
      <dgm:t>
        <a:bodyPr/>
        <a:lstStyle/>
        <a:p>
          <a:endParaRPr lang="en-US"/>
        </a:p>
      </dgm:t>
    </dgm:pt>
    <dgm:pt modelId="{0981CF35-2BFF-443B-AB56-3A920A486F04}" type="sibTrans" cxnId="{EC7B2AFE-321E-47D1-B78B-8D1BB56C06BF}">
      <dgm:prSet/>
      <dgm:spPr/>
      <dgm:t>
        <a:bodyPr/>
        <a:lstStyle/>
        <a:p>
          <a:endParaRPr lang="en-US"/>
        </a:p>
      </dgm:t>
    </dgm:pt>
    <dgm:pt modelId="{CA973F27-C2B3-4257-AC44-CC10E1BBB8BF}" type="pres">
      <dgm:prSet presAssocID="{2C8530B6-ABF5-4A42-8FA6-7811970743F4}" presName="linear" presStyleCnt="0">
        <dgm:presLayoutVars>
          <dgm:dir/>
          <dgm:animLvl val="lvl"/>
          <dgm:resizeHandles val="exact"/>
        </dgm:presLayoutVars>
      </dgm:prSet>
      <dgm:spPr/>
    </dgm:pt>
    <dgm:pt modelId="{19237461-6B44-4A81-9D7B-DE9A5A9E8714}" type="pres">
      <dgm:prSet presAssocID="{C6055EFD-FC45-4595-A1E9-4F2FDE9E8BB5}" presName="parentLin" presStyleCnt="0"/>
      <dgm:spPr/>
    </dgm:pt>
    <dgm:pt modelId="{191CBEAC-8993-470C-81CA-7A4F00E73517}" type="pres">
      <dgm:prSet presAssocID="{C6055EFD-FC45-4595-A1E9-4F2FDE9E8BB5}" presName="parentLeftMargin" presStyleLbl="node1" presStyleIdx="0" presStyleCnt="5"/>
      <dgm:spPr/>
    </dgm:pt>
    <dgm:pt modelId="{72EB5AB6-CF58-4FC7-8001-3695309BE1CE}" type="pres">
      <dgm:prSet presAssocID="{C6055EFD-FC45-4595-A1E9-4F2FDE9E8BB5}" presName="parentText" presStyleLbl="node1" presStyleIdx="0" presStyleCnt="5" custScaleX="88531" custScaleY="86732">
        <dgm:presLayoutVars>
          <dgm:chMax val="0"/>
          <dgm:bulletEnabled val="1"/>
        </dgm:presLayoutVars>
      </dgm:prSet>
      <dgm:spPr/>
    </dgm:pt>
    <dgm:pt modelId="{DCCA73F8-50DE-4D9D-9AC8-477BE6BE540E}" type="pres">
      <dgm:prSet presAssocID="{C6055EFD-FC45-4595-A1E9-4F2FDE9E8BB5}" presName="negativeSpace" presStyleCnt="0"/>
      <dgm:spPr/>
    </dgm:pt>
    <dgm:pt modelId="{F42E7C35-8A15-47F2-BE3B-347060F5B144}" type="pres">
      <dgm:prSet presAssocID="{C6055EFD-FC45-4595-A1E9-4F2FDE9E8BB5}" presName="childText" presStyleLbl="conFgAcc1" presStyleIdx="0" presStyleCnt="5">
        <dgm:presLayoutVars>
          <dgm:bulletEnabled val="1"/>
        </dgm:presLayoutVars>
      </dgm:prSet>
      <dgm:spPr>
        <a:solidFill>
          <a:srgbClr val="F1DC3F">
            <a:alpha val="60000"/>
          </a:srgbClr>
        </a:solidFill>
      </dgm:spPr>
    </dgm:pt>
    <dgm:pt modelId="{68C24BEA-E01F-42F1-88B9-50987FE89F5F}" type="pres">
      <dgm:prSet presAssocID="{68F36D57-DFE5-4C7A-8128-277822AF9A4C}" presName="spaceBetweenRectangles" presStyleCnt="0"/>
      <dgm:spPr/>
    </dgm:pt>
    <dgm:pt modelId="{787DFFCA-166B-4CFF-8BAA-51652B5F0214}" type="pres">
      <dgm:prSet presAssocID="{CC6C8E5B-DB1D-4B1D-8C78-E9FD22984311}" presName="parentLin" presStyleCnt="0"/>
      <dgm:spPr/>
    </dgm:pt>
    <dgm:pt modelId="{FE48D360-D30B-48C7-A470-E4E9C1A5AA6C}" type="pres">
      <dgm:prSet presAssocID="{CC6C8E5B-DB1D-4B1D-8C78-E9FD22984311}" presName="parentLeftMargin" presStyleLbl="node1" presStyleIdx="0" presStyleCnt="5"/>
      <dgm:spPr/>
    </dgm:pt>
    <dgm:pt modelId="{688CDBF1-17E5-43BE-A62A-4417A454C912}" type="pres">
      <dgm:prSet presAssocID="{CC6C8E5B-DB1D-4B1D-8C78-E9FD22984311}" presName="parentText" presStyleLbl="node1" presStyleIdx="1" presStyleCnt="5" custScaleX="88531" custScaleY="86732">
        <dgm:presLayoutVars>
          <dgm:chMax val="0"/>
          <dgm:bulletEnabled val="1"/>
        </dgm:presLayoutVars>
      </dgm:prSet>
      <dgm:spPr/>
    </dgm:pt>
    <dgm:pt modelId="{E393F70B-56BE-469E-AB1C-031FDF28C864}" type="pres">
      <dgm:prSet presAssocID="{CC6C8E5B-DB1D-4B1D-8C78-E9FD22984311}" presName="negativeSpace" presStyleCnt="0"/>
      <dgm:spPr/>
    </dgm:pt>
    <dgm:pt modelId="{26F48F80-1B90-4485-91EC-5BC63B8DFF75}" type="pres">
      <dgm:prSet presAssocID="{CC6C8E5B-DB1D-4B1D-8C78-E9FD22984311}" presName="childText" presStyleLbl="conFgAcc1" presStyleIdx="1" presStyleCnt="5">
        <dgm:presLayoutVars>
          <dgm:bulletEnabled val="1"/>
        </dgm:presLayoutVars>
      </dgm:prSet>
      <dgm:spPr>
        <a:solidFill>
          <a:srgbClr val="F1DC3F">
            <a:alpha val="60000"/>
          </a:srgbClr>
        </a:solidFill>
      </dgm:spPr>
    </dgm:pt>
    <dgm:pt modelId="{83AE4BEF-A4E3-4DBB-A595-4BA5352A0CC0}" type="pres">
      <dgm:prSet presAssocID="{53DEFC27-6289-462A-B5BA-268AC784773A}" presName="spaceBetweenRectangles" presStyleCnt="0"/>
      <dgm:spPr/>
    </dgm:pt>
    <dgm:pt modelId="{8432ED4E-64B4-4891-A62E-22023E8427F5}" type="pres">
      <dgm:prSet presAssocID="{8D0C4146-7165-4CB5-AB55-C5C3F34D63E8}" presName="parentLin" presStyleCnt="0"/>
      <dgm:spPr/>
    </dgm:pt>
    <dgm:pt modelId="{72528FFC-63F0-4822-AA2E-63136D3309D8}" type="pres">
      <dgm:prSet presAssocID="{8D0C4146-7165-4CB5-AB55-C5C3F34D63E8}" presName="parentLeftMargin" presStyleLbl="node1" presStyleIdx="1" presStyleCnt="5"/>
      <dgm:spPr/>
    </dgm:pt>
    <dgm:pt modelId="{E57F4C13-D968-41DC-BA28-51648DD4445D}" type="pres">
      <dgm:prSet presAssocID="{8D0C4146-7165-4CB5-AB55-C5C3F34D63E8}" presName="parentText" presStyleLbl="node1" presStyleIdx="2" presStyleCnt="5" custScaleX="88531" custScaleY="86732">
        <dgm:presLayoutVars>
          <dgm:chMax val="0"/>
          <dgm:bulletEnabled val="1"/>
        </dgm:presLayoutVars>
      </dgm:prSet>
      <dgm:spPr/>
    </dgm:pt>
    <dgm:pt modelId="{25B581F4-F015-4E57-98F8-E18B60E3FCFA}" type="pres">
      <dgm:prSet presAssocID="{8D0C4146-7165-4CB5-AB55-C5C3F34D63E8}" presName="negativeSpace" presStyleCnt="0"/>
      <dgm:spPr/>
    </dgm:pt>
    <dgm:pt modelId="{E798E5A7-73FD-459C-8B71-172E37A3D416}" type="pres">
      <dgm:prSet presAssocID="{8D0C4146-7165-4CB5-AB55-C5C3F34D63E8}" presName="childText" presStyleLbl="conFgAcc1" presStyleIdx="2" presStyleCnt="5" custScaleY="104607">
        <dgm:presLayoutVars>
          <dgm:bulletEnabled val="1"/>
        </dgm:presLayoutVars>
      </dgm:prSet>
      <dgm:spPr/>
    </dgm:pt>
    <dgm:pt modelId="{944FAE2B-65FE-4ED1-96B8-6BDDFB38D65F}" type="pres">
      <dgm:prSet presAssocID="{B8AF6DF7-E5E6-477B-B389-CD4A941C32CA}" presName="spaceBetweenRectangles" presStyleCnt="0"/>
      <dgm:spPr/>
    </dgm:pt>
    <dgm:pt modelId="{FF9A9A4C-FD5B-4047-A2D7-D960C715D4F6}" type="pres">
      <dgm:prSet presAssocID="{2FC34C94-3902-454A-8D62-DD693DC54EA7}" presName="parentLin" presStyleCnt="0"/>
      <dgm:spPr/>
    </dgm:pt>
    <dgm:pt modelId="{9B7298B8-0AA8-48CB-BCA3-8172AB53716E}" type="pres">
      <dgm:prSet presAssocID="{2FC34C94-3902-454A-8D62-DD693DC54EA7}" presName="parentLeftMargin" presStyleLbl="node1" presStyleIdx="2" presStyleCnt="5"/>
      <dgm:spPr/>
    </dgm:pt>
    <dgm:pt modelId="{E7AAD9DB-ED8E-4DFB-BEDF-EBEEB442AC6A}" type="pres">
      <dgm:prSet presAssocID="{2FC34C94-3902-454A-8D62-DD693DC54EA7}" presName="parentText" presStyleLbl="node1" presStyleIdx="3" presStyleCnt="5" custScaleX="88531" custScaleY="82602">
        <dgm:presLayoutVars>
          <dgm:chMax val="0"/>
          <dgm:bulletEnabled val="1"/>
        </dgm:presLayoutVars>
      </dgm:prSet>
      <dgm:spPr/>
    </dgm:pt>
    <dgm:pt modelId="{F533A6CB-4213-46EB-9CAF-27147B1CDFFD}" type="pres">
      <dgm:prSet presAssocID="{2FC34C94-3902-454A-8D62-DD693DC54EA7}" presName="negativeSpace" presStyleCnt="0"/>
      <dgm:spPr/>
    </dgm:pt>
    <dgm:pt modelId="{3D5466A5-37C6-47F8-A4A4-69069B8E507B}" type="pres">
      <dgm:prSet presAssocID="{2FC34C94-3902-454A-8D62-DD693DC54EA7}" presName="childText" presStyleLbl="conFgAcc1" presStyleIdx="3" presStyleCnt="5">
        <dgm:presLayoutVars>
          <dgm:bulletEnabled val="1"/>
        </dgm:presLayoutVars>
      </dgm:prSet>
      <dgm:spPr>
        <a:solidFill>
          <a:srgbClr val="F1DC3F">
            <a:alpha val="60000"/>
          </a:srgbClr>
        </a:solidFill>
      </dgm:spPr>
    </dgm:pt>
    <dgm:pt modelId="{0E3FB3A8-89C3-4E4D-98ED-742FAB907AF3}" type="pres">
      <dgm:prSet presAssocID="{77F2E39E-FF04-4B12-9042-4A8E04E56171}" presName="spaceBetweenRectangles" presStyleCnt="0"/>
      <dgm:spPr/>
    </dgm:pt>
    <dgm:pt modelId="{80E84C19-B2A8-4DE2-B3AC-663883F3BDD6}" type="pres">
      <dgm:prSet presAssocID="{4FD68DFF-5678-448E-A1F6-80C0C6329CB3}" presName="parentLin" presStyleCnt="0"/>
      <dgm:spPr/>
    </dgm:pt>
    <dgm:pt modelId="{00427901-8841-462D-941B-DA3EA6C28513}" type="pres">
      <dgm:prSet presAssocID="{4FD68DFF-5678-448E-A1F6-80C0C6329CB3}" presName="parentLeftMargin" presStyleLbl="node1" presStyleIdx="3" presStyleCnt="5"/>
      <dgm:spPr/>
    </dgm:pt>
    <dgm:pt modelId="{2167B5BD-8DD0-4497-B3E8-A2768C37AB5F}" type="pres">
      <dgm:prSet presAssocID="{4FD68DFF-5678-448E-A1F6-80C0C6329CB3}" presName="parentText" presStyleLbl="node1" presStyleIdx="4" presStyleCnt="5" custScaleX="88531" custScaleY="86732">
        <dgm:presLayoutVars>
          <dgm:chMax val="0"/>
          <dgm:bulletEnabled val="1"/>
        </dgm:presLayoutVars>
      </dgm:prSet>
      <dgm:spPr/>
    </dgm:pt>
    <dgm:pt modelId="{28525267-4DB1-40EB-A8CA-B9155B936767}" type="pres">
      <dgm:prSet presAssocID="{4FD68DFF-5678-448E-A1F6-80C0C6329CB3}" presName="negativeSpace" presStyleCnt="0"/>
      <dgm:spPr/>
    </dgm:pt>
    <dgm:pt modelId="{9B2AEA25-097E-4438-BD05-17E40549C0C8}" type="pres">
      <dgm:prSet presAssocID="{4FD68DFF-5678-448E-A1F6-80C0C6329CB3}" presName="childText" presStyleLbl="conFgAcc1" presStyleIdx="4" presStyleCnt="5">
        <dgm:presLayoutVars>
          <dgm:bulletEnabled val="1"/>
        </dgm:presLayoutVars>
      </dgm:prSet>
      <dgm:spPr>
        <a:solidFill>
          <a:srgbClr val="F1DC3F">
            <a:alpha val="60000"/>
          </a:srgbClr>
        </a:solidFill>
      </dgm:spPr>
    </dgm:pt>
  </dgm:ptLst>
  <dgm:cxnLst>
    <dgm:cxn modelId="{7A40FC0E-8105-499A-9C51-E1CDACF15EDA}" srcId="{2C8530B6-ABF5-4A42-8FA6-7811970743F4}" destId="{CC6C8E5B-DB1D-4B1D-8C78-E9FD22984311}" srcOrd="1" destOrd="0" parTransId="{EFB023AF-EEC6-4855-AF9D-F2A6DDABCC9A}" sibTransId="{53DEFC27-6289-462A-B5BA-268AC784773A}"/>
    <dgm:cxn modelId="{ADD11A2E-E744-4461-92E4-999A4CB6107E}" type="presOf" srcId="{D180604B-057B-4201-8BB1-D6456474C691}" destId="{E798E5A7-73FD-459C-8B71-172E37A3D416}" srcOrd="0" destOrd="0" presId="urn:microsoft.com/office/officeart/2005/8/layout/list1"/>
    <dgm:cxn modelId="{5C41F360-EABE-4C00-8D40-09D043B0BF01}" type="presOf" srcId="{4FD68DFF-5678-448E-A1F6-80C0C6329CB3}" destId="{2167B5BD-8DD0-4497-B3E8-A2768C37AB5F}" srcOrd="1" destOrd="0" presId="urn:microsoft.com/office/officeart/2005/8/layout/list1"/>
    <dgm:cxn modelId="{C9AFF74D-69D5-40F9-99BE-3C954ECD21E2}" type="presOf" srcId="{C6055EFD-FC45-4595-A1E9-4F2FDE9E8BB5}" destId="{72EB5AB6-CF58-4FC7-8001-3695309BE1CE}" srcOrd="1" destOrd="0" presId="urn:microsoft.com/office/officeart/2005/8/layout/list1"/>
    <dgm:cxn modelId="{181DA772-BEC5-42B3-8854-8ECF09102618}" type="presOf" srcId="{8D0C4146-7165-4CB5-AB55-C5C3F34D63E8}" destId="{72528FFC-63F0-4822-AA2E-63136D3309D8}" srcOrd="0" destOrd="0" presId="urn:microsoft.com/office/officeart/2005/8/layout/list1"/>
    <dgm:cxn modelId="{126ED15A-1CB0-46CC-BDB6-3BE8D8B32588}" type="presOf" srcId="{2FC34C94-3902-454A-8D62-DD693DC54EA7}" destId="{9B7298B8-0AA8-48CB-BCA3-8172AB53716E}" srcOrd="0" destOrd="0" presId="urn:microsoft.com/office/officeart/2005/8/layout/list1"/>
    <dgm:cxn modelId="{AC81E27A-6A07-4CB8-A4F0-BA36FE3C5AF0}" srcId="{2C8530B6-ABF5-4A42-8FA6-7811970743F4}" destId="{8D0C4146-7165-4CB5-AB55-C5C3F34D63E8}" srcOrd="2" destOrd="0" parTransId="{BA48ED3E-5E60-4CDC-A924-E08E7946D306}" sibTransId="{B8AF6DF7-E5E6-477B-B389-CD4A941C32CA}"/>
    <dgm:cxn modelId="{7582EF93-44BD-4E5F-B449-33FE9454769F}" type="presOf" srcId="{FDB83CDB-DB82-4C8D-BF96-B03BD34BC1C6}" destId="{E798E5A7-73FD-459C-8B71-172E37A3D416}" srcOrd="0" destOrd="1" presId="urn:microsoft.com/office/officeart/2005/8/layout/list1"/>
    <dgm:cxn modelId="{176BA7A4-3F5A-4679-B998-A98D7400ED19}" type="presOf" srcId="{4FD68DFF-5678-448E-A1F6-80C0C6329CB3}" destId="{00427901-8841-462D-941B-DA3EA6C28513}" srcOrd="0" destOrd="0" presId="urn:microsoft.com/office/officeart/2005/8/layout/list1"/>
    <dgm:cxn modelId="{44A792A5-3B92-49D6-A96A-25B9A9A7FD21}" type="presOf" srcId="{CC6C8E5B-DB1D-4B1D-8C78-E9FD22984311}" destId="{688CDBF1-17E5-43BE-A62A-4417A454C912}" srcOrd="1" destOrd="0" presId="urn:microsoft.com/office/officeart/2005/8/layout/list1"/>
    <dgm:cxn modelId="{46785EA9-B7BB-4A50-BFDF-6B8662353FBA}" type="presOf" srcId="{2C8530B6-ABF5-4A42-8FA6-7811970743F4}" destId="{CA973F27-C2B3-4257-AC44-CC10E1BBB8BF}" srcOrd="0" destOrd="0" presId="urn:microsoft.com/office/officeart/2005/8/layout/list1"/>
    <dgm:cxn modelId="{430A90AA-9D2F-4B49-B005-E9EC6B4B535E}" type="presOf" srcId="{8D0C4146-7165-4CB5-AB55-C5C3F34D63E8}" destId="{E57F4C13-D968-41DC-BA28-51648DD4445D}" srcOrd="1" destOrd="0" presId="urn:microsoft.com/office/officeart/2005/8/layout/list1"/>
    <dgm:cxn modelId="{36AD51AF-3ED6-4648-AC8D-E922562E1C6F}" srcId="{8D0C4146-7165-4CB5-AB55-C5C3F34D63E8}" destId="{D180604B-057B-4201-8BB1-D6456474C691}" srcOrd="0" destOrd="0" parTransId="{2E61DA66-61AB-497B-9F17-2F6B7DE541A1}" sibTransId="{B000BA9E-0E6F-4D5E-A7D9-E6768E0D8987}"/>
    <dgm:cxn modelId="{DD3659C8-2087-4870-8D4F-DBDF2C23ADF0}" type="presOf" srcId="{2FC34C94-3902-454A-8D62-DD693DC54EA7}" destId="{E7AAD9DB-ED8E-4DFB-BEDF-EBEEB442AC6A}" srcOrd="1" destOrd="0" presId="urn:microsoft.com/office/officeart/2005/8/layout/list1"/>
    <dgm:cxn modelId="{EFB263C9-F2A5-4AD9-8E36-58F9D6A7E293}" type="presOf" srcId="{C6055EFD-FC45-4595-A1E9-4F2FDE9E8BB5}" destId="{191CBEAC-8993-470C-81CA-7A4F00E73517}" srcOrd="0" destOrd="0" presId="urn:microsoft.com/office/officeart/2005/8/layout/list1"/>
    <dgm:cxn modelId="{33437CCA-C512-41FE-8617-8FD55B3D077F}" srcId="{2C8530B6-ABF5-4A42-8FA6-7811970743F4}" destId="{2FC34C94-3902-454A-8D62-DD693DC54EA7}" srcOrd="3" destOrd="0" parTransId="{B0999A29-EE98-4EB8-BB9A-120F2D264979}" sibTransId="{77F2E39E-FF04-4B12-9042-4A8E04E56171}"/>
    <dgm:cxn modelId="{B75AD1D0-64E7-4419-8388-9C3866594859}" srcId="{2C8530B6-ABF5-4A42-8FA6-7811970743F4}" destId="{C6055EFD-FC45-4595-A1E9-4F2FDE9E8BB5}" srcOrd="0" destOrd="0" parTransId="{1DD3BE16-B22B-4321-86D1-01ED64CCA939}" sibTransId="{68F36D57-DFE5-4C7A-8128-277822AF9A4C}"/>
    <dgm:cxn modelId="{EAF0F9DA-60C1-45B6-B834-369556EA617E}" type="presOf" srcId="{CC6C8E5B-DB1D-4B1D-8C78-E9FD22984311}" destId="{FE48D360-D30B-48C7-A470-E4E9C1A5AA6C}" srcOrd="0" destOrd="0" presId="urn:microsoft.com/office/officeart/2005/8/layout/list1"/>
    <dgm:cxn modelId="{6DD85BEA-A3B9-4A77-AF87-A7BDB15FE7EF}" srcId="{8D0C4146-7165-4CB5-AB55-C5C3F34D63E8}" destId="{FDB83CDB-DB82-4C8D-BF96-B03BD34BC1C6}" srcOrd="1" destOrd="0" parTransId="{1D5E2F90-CAD6-4439-90B0-04200EE30DCC}" sibTransId="{0E74587E-6021-42F1-B567-A44AA7066614}"/>
    <dgm:cxn modelId="{EC7B2AFE-321E-47D1-B78B-8D1BB56C06BF}" srcId="{2C8530B6-ABF5-4A42-8FA6-7811970743F4}" destId="{4FD68DFF-5678-448E-A1F6-80C0C6329CB3}" srcOrd="4" destOrd="0" parTransId="{A7E15EC9-A46E-45F5-BEAB-370F813D296C}" sibTransId="{0981CF35-2BFF-443B-AB56-3A920A486F04}"/>
    <dgm:cxn modelId="{AECB2952-24EE-4EEC-88A3-86AECEA4AF56}" type="presParOf" srcId="{CA973F27-C2B3-4257-AC44-CC10E1BBB8BF}" destId="{19237461-6B44-4A81-9D7B-DE9A5A9E8714}" srcOrd="0" destOrd="0" presId="urn:microsoft.com/office/officeart/2005/8/layout/list1"/>
    <dgm:cxn modelId="{78BF9710-F8C4-44A4-991D-EDBB3AB50162}" type="presParOf" srcId="{19237461-6B44-4A81-9D7B-DE9A5A9E8714}" destId="{191CBEAC-8993-470C-81CA-7A4F00E73517}" srcOrd="0" destOrd="0" presId="urn:microsoft.com/office/officeart/2005/8/layout/list1"/>
    <dgm:cxn modelId="{06D1FFF6-91DA-4AB4-A4A8-86F967E6B9A7}" type="presParOf" srcId="{19237461-6B44-4A81-9D7B-DE9A5A9E8714}" destId="{72EB5AB6-CF58-4FC7-8001-3695309BE1CE}" srcOrd="1" destOrd="0" presId="urn:microsoft.com/office/officeart/2005/8/layout/list1"/>
    <dgm:cxn modelId="{476125EF-20D5-4DBE-8DF5-4D16A25B5353}" type="presParOf" srcId="{CA973F27-C2B3-4257-AC44-CC10E1BBB8BF}" destId="{DCCA73F8-50DE-4D9D-9AC8-477BE6BE540E}" srcOrd="1" destOrd="0" presId="urn:microsoft.com/office/officeart/2005/8/layout/list1"/>
    <dgm:cxn modelId="{1C1A9058-9D1A-4DE6-AA3D-F6AC47995913}" type="presParOf" srcId="{CA973F27-C2B3-4257-AC44-CC10E1BBB8BF}" destId="{F42E7C35-8A15-47F2-BE3B-347060F5B144}" srcOrd="2" destOrd="0" presId="urn:microsoft.com/office/officeart/2005/8/layout/list1"/>
    <dgm:cxn modelId="{B65C6885-A96E-4062-8352-6846F996117A}" type="presParOf" srcId="{CA973F27-C2B3-4257-AC44-CC10E1BBB8BF}" destId="{68C24BEA-E01F-42F1-88B9-50987FE89F5F}" srcOrd="3" destOrd="0" presId="urn:microsoft.com/office/officeart/2005/8/layout/list1"/>
    <dgm:cxn modelId="{733B0ECA-C993-4D07-BDEF-83803F05123C}" type="presParOf" srcId="{CA973F27-C2B3-4257-AC44-CC10E1BBB8BF}" destId="{787DFFCA-166B-4CFF-8BAA-51652B5F0214}" srcOrd="4" destOrd="0" presId="urn:microsoft.com/office/officeart/2005/8/layout/list1"/>
    <dgm:cxn modelId="{DB601817-11F0-48D6-9878-E31789124560}" type="presParOf" srcId="{787DFFCA-166B-4CFF-8BAA-51652B5F0214}" destId="{FE48D360-D30B-48C7-A470-E4E9C1A5AA6C}" srcOrd="0" destOrd="0" presId="urn:microsoft.com/office/officeart/2005/8/layout/list1"/>
    <dgm:cxn modelId="{92D35AA1-9E72-4262-B3A5-E4272D935397}" type="presParOf" srcId="{787DFFCA-166B-4CFF-8BAA-51652B5F0214}" destId="{688CDBF1-17E5-43BE-A62A-4417A454C912}" srcOrd="1" destOrd="0" presId="urn:microsoft.com/office/officeart/2005/8/layout/list1"/>
    <dgm:cxn modelId="{AB3F7007-1FAC-42A5-92D8-C4B069308125}" type="presParOf" srcId="{CA973F27-C2B3-4257-AC44-CC10E1BBB8BF}" destId="{E393F70B-56BE-469E-AB1C-031FDF28C864}" srcOrd="5" destOrd="0" presId="urn:microsoft.com/office/officeart/2005/8/layout/list1"/>
    <dgm:cxn modelId="{8E0ACA0E-29A2-4126-A205-74425E7AB380}" type="presParOf" srcId="{CA973F27-C2B3-4257-AC44-CC10E1BBB8BF}" destId="{26F48F80-1B90-4485-91EC-5BC63B8DFF75}" srcOrd="6" destOrd="0" presId="urn:microsoft.com/office/officeart/2005/8/layout/list1"/>
    <dgm:cxn modelId="{DD88861D-EB28-4DB4-9445-FDC7C77B77B2}" type="presParOf" srcId="{CA973F27-C2B3-4257-AC44-CC10E1BBB8BF}" destId="{83AE4BEF-A4E3-4DBB-A595-4BA5352A0CC0}" srcOrd="7" destOrd="0" presId="urn:microsoft.com/office/officeart/2005/8/layout/list1"/>
    <dgm:cxn modelId="{11A2439F-53F3-45A8-8B99-29030B2F2EA0}" type="presParOf" srcId="{CA973F27-C2B3-4257-AC44-CC10E1BBB8BF}" destId="{8432ED4E-64B4-4891-A62E-22023E8427F5}" srcOrd="8" destOrd="0" presId="urn:microsoft.com/office/officeart/2005/8/layout/list1"/>
    <dgm:cxn modelId="{1ADDC327-363B-45F9-A05E-570E872C9A35}" type="presParOf" srcId="{8432ED4E-64B4-4891-A62E-22023E8427F5}" destId="{72528FFC-63F0-4822-AA2E-63136D3309D8}" srcOrd="0" destOrd="0" presId="urn:microsoft.com/office/officeart/2005/8/layout/list1"/>
    <dgm:cxn modelId="{47507FC9-73D7-4E03-A221-D4B8248DC6D9}" type="presParOf" srcId="{8432ED4E-64B4-4891-A62E-22023E8427F5}" destId="{E57F4C13-D968-41DC-BA28-51648DD4445D}" srcOrd="1" destOrd="0" presId="urn:microsoft.com/office/officeart/2005/8/layout/list1"/>
    <dgm:cxn modelId="{B85F4F3F-29C8-4A3D-932B-B32BFB9AB1BB}" type="presParOf" srcId="{CA973F27-C2B3-4257-AC44-CC10E1BBB8BF}" destId="{25B581F4-F015-4E57-98F8-E18B60E3FCFA}" srcOrd="9" destOrd="0" presId="urn:microsoft.com/office/officeart/2005/8/layout/list1"/>
    <dgm:cxn modelId="{FF5BFECF-CFF8-49D6-8812-19CA641BCF6E}" type="presParOf" srcId="{CA973F27-C2B3-4257-AC44-CC10E1BBB8BF}" destId="{E798E5A7-73FD-459C-8B71-172E37A3D416}" srcOrd="10" destOrd="0" presId="urn:microsoft.com/office/officeart/2005/8/layout/list1"/>
    <dgm:cxn modelId="{0B1064C4-8025-4FD6-B6FE-1E87176028FE}" type="presParOf" srcId="{CA973F27-C2B3-4257-AC44-CC10E1BBB8BF}" destId="{944FAE2B-65FE-4ED1-96B8-6BDDFB38D65F}" srcOrd="11" destOrd="0" presId="urn:microsoft.com/office/officeart/2005/8/layout/list1"/>
    <dgm:cxn modelId="{0C6C2ECB-73F9-42B9-9377-79DECD301752}" type="presParOf" srcId="{CA973F27-C2B3-4257-AC44-CC10E1BBB8BF}" destId="{FF9A9A4C-FD5B-4047-A2D7-D960C715D4F6}" srcOrd="12" destOrd="0" presId="urn:microsoft.com/office/officeart/2005/8/layout/list1"/>
    <dgm:cxn modelId="{91B12FE4-2A75-4A8B-B5B9-556EBDFA60DD}" type="presParOf" srcId="{FF9A9A4C-FD5B-4047-A2D7-D960C715D4F6}" destId="{9B7298B8-0AA8-48CB-BCA3-8172AB53716E}" srcOrd="0" destOrd="0" presId="urn:microsoft.com/office/officeart/2005/8/layout/list1"/>
    <dgm:cxn modelId="{2B1C291B-4701-495D-8715-ADBEF5D8623B}" type="presParOf" srcId="{FF9A9A4C-FD5B-4047-A2D7-D960C715D4F6}" destId="{E7AAD9DB-ED8E-4DFB-BEDF-EBEEB442AC6A}" srcOrd="1" destOrd="0" presId="urn:microsoft.com/office/officeart/2005/8/layout/list1"/>
    <dgm:cxn modelId="{F1762FEE-4E00-4588-A1A5-3049BFD288B9}" type="presParOf" srcId="{CA973F27-C2B3-4257-AC44-CC10E1BBB8BF}" destId="{F533A6CB-4213-46EB-9CAF-27147B1CDFFD}" srcOrd="13" destOrd="0" presId="urn:microsoft.com/office/officeart/2005/8/layout/list1"/>
    <dgm:cxn modelId="{B6927A77-2C28-4CBB-85EB-D5C7CA9CAE8A}" type="presParOf" srcId="{CA973F27-C2B3-4257-AC44-CC10E1BBB8BF}" destId="{3D5466A5-37C6-47F8-A4A4-69069B8E507B}" srcOrd="14" destOrd="0" presId="urn:microsoft.com/office/officeart/2005/8/layout/list1"/>
    <dgm:cxn modelId="{459EC809-CA00-47B9-BCF6-23B9347AC617}" type="presParOf" srcId="{CA973F27-C2B3-4257-AC44-CC10E1BBB8BF}" destId="{0E3FB3A8-89C3-4E4D-98ED-742FAB907AF3}" srcOrd="15" destOrd="0" presId="urn:microsoft.com/office/officeart/2005/8/layout/list1"/>
    <dgm:cxn modelId="{3C0841EB-E6A2-4488-B1AA-6AC52A945951}" type="presParOf" srcId="{CA973F27-C2B3-4257-AC44-CC10E1BBB8BF}" destId="{80E84C19-B2A8-4DE2-B3AC-663883F3BDD6}" srcOrd="16" destOrd="0" presId="urn:microsoft.com/office/officeart/2005/8/layout/list1"/>
    <dgm:cxn modelId="{01D28183-C2B0-4AA9-9D98-502C7CC6D589}" type="presParOf" srcId="{80E84C19-B2A8-4DE2-B3AC-663883F3BDD6}" destId="{00427901-8841-462D-941B-DA3EA6C28513}" srcOrd="0" destOrd="0" presId="urn:microsoft.com/office/officeart/2005/8/layout/list1"/>
    <dgm:cxn modelId="{F20EA3E3-17A2-4EC4-A13D-96B832E94024}" type="presParOf" srcId="{80E84C19-B2A8-4DE2-B3AC-663883F3BDD6}" destId="{2167B5BD-8DD0-4497-B3E8-A2768C37AB5F}" srcOrd="1" destOrd="0" presId="urn:microsoft.com/office/officeart/2005/8/layout/list1"/>
    <dgm:cxn modelId="{1898B6C0-269B-40CF-9742-055F6743B582}" type="presParOf" srcId="{CA973F27-C2B3-4257-AC44-CC10E1BBB8BF}" destId="{28525267-4DB1-40EB-A8CA-B9155B936767}" srcOrd="17" destOrd="0" presId="urn:microsoft.com/office/officeart/2005/8/layout/list1"/>
    <dgm:cxn modelId="{FD8E0D71-7E29-4A1D-BB4F-567B79E6036B}" type="presParOf" srcId="{CA973F27-C2B3-4257-AC44-CC10E1BBB8BF}" destId="{9B2AEA25-097E-4438-BD05-17E40549C0C8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C8530B6-ABF5-4A42-8FA6-7811970743F4}" type="doc">
      <dgm:prSet loTypeId="urn:microsoft.com/office/officeart/2005/8/layout/list1" loCatId="list" qsTypeId="urn:microsoft.com/office/officeart/2005/8/quickstyle/3d2#5" qsCatId="3D" csTypeId="urn:microsoft.com/office/officeart/2005/8/colors/accent2_2#5" csCatId="accent2" phldr="1"/>
      <dgm:spPr/>
      <dgm:t>
        <a:bodyPr/>
        <a:lstStyle/>
        <a:p>
          <a:endParaRPr lang="en-US"/>
        </a:p>
      </dgm:t>
    </dgm:pt>
    <dgm:pt modelId="{8D0C4146-7165-4CB5-AB55-C5C3F34D63E8}">
      <dgm:prSet phldrT="[Text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300" b="0" dirty="0"/>
            <a:t>Security Reduction from RLWE to FFP-NG</a:t>
          </a:r>
        </a:p>
      </dgm:t>
    </dgm:pt>
    <dgm:pt modelId="{BA48ED3E-5E60-4CDC-A924-E08E7946D306}" type="parTrans" cxnId="{AC81E27A-6A07-4CB8-A4F0-BA36FE3C5AF0}">
      <dgm:prSet/>
      <dgm:spPr/>
      <dgm:t>
        <a:bodyPr/>
        <a:lstStyle/>
        <a:p>
          <a:endParaRPr lang="en-US"/>
        </a:p>
      </dgm:t>
    </dgm:pt>
    <dgm:pt modelId="{B8AF6DF7-E5E6-477B-B389-CD4A941C32CA}" type="sibTrans" cxnId="{AC81E27A-6A07-4CB8-A4F0-BA36FE3C5AF0}">
      <dgm:prSet/>
      <dgm:spPr/>
      <dgm:t>
        <a:bodyPr/>
        <a:lstStyle/>
        <a:p>
          <a:endParaRPr lang="en-US"/>
        </a:p>
      </dgm:t>
    </dgm:pt>
    <dgm:pt modelId="{C6055EFD-FC45-4595-A1E9-4F2FDE9E8BB5}">
      <dgm:prSet phldrT="[Text]" phldr="0" custT="1"/>
      <dgm:spPr>
        <a:solidFill>
          <a:schemeClr val="accent1">
            <a:lumMod val="75000"/>
            <a:alpha val="70000"/>
          </a:schemeClr>
        </a:solidFill>
      </dgm:spPr>
      <dgm:t>
        <a:bodyPr/>
        <a:lstStyle/>
        <a:p>
          <a:r>
            <a:rPr lang="en-US" sz="1300" dirty="0">
              <a:solidFill>
                <a:schemeClr val="lt1">
                  <a:alpha val="71000"/>
                </a:schemeClr>
              </a:solidFill>
            </a:rPr>
            <a:t>Find Failing Plaintext – Non-Generic (FFP-NG)</a:t>
          </a:r>
        </a:p>
      </dgm:t>
    </dgm:pt>
    <dgm:pt modelId="{1DD3BE16-B22B-4321-86D1-01ED64CCA939}" type="parTrans" cxnId="{B75AD1D0-64E7-4419-8388-9C3866594859}">
      <dgm:prSet/>
      <dgm:spPr/>
      <dgm:t>
        <a:bodyPr/>
        <a:lstStyle/>
        <a:p>
          <a:endParaRPr lang="en-US"/>
        </a:p>
      </dgm:t>
    </dgm:pt>
    <dgm:pt modelId="{68F36D57-DFE5-4C7A-8128-277822AF9A4C}" type="sibTrans" cxnId="{B75AD1D0-64E7-4419-8388-9C3866594859}">
      <dgm:prSet/>
      <dgm:spPr/>
      <dgm:t>
        <a:bodyPr/>
        <a:lstStyle/>
        <a:p>
          <a:endParaRPr lang="en-US"/>
        </a:p>
      </dgm:t>
    </dgm:pt>
    <dgm:pt modelId="{CC6C8E5B-DB1D-4B1D-8C78-E9FD22984311}">
      <dgm:prSet phldrT="[Text]" phldr="0" custT="1"/>
      <dgm:spPr>
        <a:solidFill>
          <a:schemeClr val="accent1">
            <a:lumMod val="75000"/>
            <a:alpha val="70000"/>
          </a:schemeClr>
        </a:solidFill>
      </dgm:spPr>
      <dgm:t>
        <a:bodyPr/>
        <a:lstStyle/>
        <a:p>
          <a:r>
            <a:rPr lang="en-US" sz="1300" dirty="0">
              <a:solidFill>
                <a:schemeClr val="lt1">
                  <a:alpha val="70000"/>
                </a:schemeClr>
              </a:solidFill>
            </a:rPr>
            <a:t>The Ring Learning With Errors (RLWE) problem</a:t>
          </a:r>
        </a:p>
      </dgm:t>
    </dgm:pt>
    <dgm:pt modelId="{EFB023AF-EEC6-4855-AF9D-F2A6DDABCC9A}" type="parTrans" cxnId="{7A40FC0E-8105-499A-9C51-E1CDACF15EDA}">
      <dgm:prSet/>
      <dgm:spPr/>
      <dgm:t>
        <a:bodyPr/>
        <a:lstStyle/>
        <a:p>
          <a:endParaRPr lang="en-US"/>
        </a:p>
      </dgm:t>
    </dgm:pt>
    <dgm:pt modelId="{53DEFC27-6289-462A-B5BA-268AC784773A}" type="sibTrans" cxnId="{7A40FC0E-8105-499A-9C51-E1CDACF15EDA}">
      <dgm:prSet/>
      <dgm:spPr/>
      <dgm:t>
        <a:bodyPr/>
        <a:lstStyle/>
        <a:p>
          <a:endParaRPr lang="en-US"/>
        </a:p>
      </dgm:t>
    </dgm:pt>
    <dgm:pt modelId="{D180604B-057B-4201-8BB1-D6456474C691}">
      <dgm:prSet phldrT="[Text]" phldr="0" custT="1"/>
      <dgm:spPr>
        <a:solidFill>
          <a:srgbClr val="F1DC3F">
            <a:alpha val="85098"/>
          </a:srgbClr>
        </a:solidFill>
      </dgm:spPr>
      <dgm:t>
        <a:bodyPr/>
        <a:lstStyle/>
        <a:p>
          <a:r>
            <a:rPr lang="en-US" sz="1800" b="0" dirty="0">
              <a:solidFill>
                <a:srgbClr val="11465E"/>
              </a:solidFill>
            </a:rPr>
            <a:t>Main Result</a:t>
          </a:r>
        </a:p>
      </dgm:t>
    </dgm:pt>
    <dgm:pt modelId="{2E61DA66-61AB-497B-9F17-2F6B7DE541A1}" type="parTrans" cxnId="{36AD51AF-3ED6-4648-AC8D-E922562E1C6F}">
      <dgm:prSet/>
      <dgm:spPr/>
      <dgm:t>
        <a:bodyPr/>
        <a:lstStyle/>
        <a:p>
          <a:endParaRPr lang="en-US"/>
        </a:p>
      </dgm:t>
    </dgm:pt>
    <dgm:pt modelId="{B000BA9E-0E6F-4D5E-A7D9-E6768E0D8987}" type="sibTrans" cxnId="{36AD51AF-3ED6-4648-AC8D-E922562E1C6F}">
      <dgm:prSet/>
      <dgm:spPr/>
      <dgm:t>
        <a:bodyPr/>
        <a:lstStyle/>
        <a:p>
          <a:endParaRPr lang="en-US"/>
        </a:p>
      </dgm:t>
    </dgm:pt>
    <dgm:pt modelId="{2FC34C94-3902-454A-8D62-DD693DC54EA7}">
      <dgm:prSet phldrT="[Text]" phldr="0" custT="1"/>
      <dgm:spPr>
        <a:solidFill>
          <a:schemeClr val="accent1">
            <a:lumMod val="75000"/>
            <a:alpha val="70000"/>
          </a:schemeClr>
        </a:solidFill>
      </dgm:spPr>
      <dgm:t>
        <a:bodyPr/>
        <a:lstStyle/>
        <a:p>
          <a:r>
            <a:rPr lang="en-US" sz="1300" dirty="0">
              <a:solidFill>
                <a:schemeClr val="lt1">
                  <a:alpha val="70000"/>
                </a:schemeClr>
              </a:solidFill>
            </a:rPr>
            <a:t>Subgaussian Probability Distributions</a:t>
          </a:r>
        </a:p>
      </dgm:t>
    </dgm:pt>
    <dgm:pt modelId="{B0999A29-EE98-4EB8-BB9A-120F2D264979}" type="parTrans" cxnId="{33437CCA-C512-41FE-8617-8FD55B3D077F}">
      <dgm:prSet/>
      <dgm:spPr/>
      <dgm:t>
        <a:bodyPr/>
        <a:lstStyle/>
        <a:p>
          <a:endParaRPr lang="en-US"/>
        </a:p>
      </dgm:t>
    </dgm:pt>
    <dgm:pt modelId="{77F2E39E-FF04-4B12-9042-4A8E04E56171}" type="sibTrans" cxnId="{33437CCA-C512-41FE-8617-8FD55B3D077F}">
      <dgm:prSet/>
      <dgm:spPr/>
      <dgm:t>
        <a:bodyPr/>
        <a:lstStyle/>
        <a:p>
          <a:endParaRPr lang="en-US"/>
        </a:p>
      </dgm:t>
    </dgm:pt>
    <dgm:pt modelId="{FDB83CDB-DB82-4C8D-BF96-B03BD34BC1C6}">
      <dgm:prSet phldrT="[Text]" phldr="0" custT="1"/>
      <dgm:spPr>
        <a:solidFill>
          <a:srgbClr val="F1DC3F">
            <a:alpha val="85098"/>
          </a:srgbClr>
        </a:solidFill>
      </dgm:spPr>
      <dgm:t>
        <a:bodyPr/>
        <a:lstStyle/>
        <a:p>
          <a:r>
            <a:rPr lang="en-US" sz="1800" dirty="0">
              <a:solidFill>
                <a:srgbClr val="11465E"/>
              </a:solidFill>
            </a:rPr>
            <a:t>The RLWE Adversary</a:t>
          </a:r>
        </a:p>
      </dgm:t>
    </dgm:pt>
    <dgm:pt modelId="{1D5E2F90-CAD6-4439-90B0-04200EE30DCC}" type="parTrans" cxnId="{6DD85BEA-A3B9-4A77-AF87-A7BDB15FE7EF}">
      <dgm:prSet/>
      <dgm:spPr/>
      <dgm:t>
        <a:bodyPr/>
        <a:lstStyle/>
        <a:p>
          <a:endParaRPr lang="en-US"/>
        </a:p>
      </dgm:t>
    </dgm:pt>
    <dgm:pt modelId="{0E74587E-6021-42F1-B567-A44AA7066614}" type="sibTrans" cxnId="{6DD85BEA-A3B9-4A77-AF87-A7BDB15FE7EF}">
      <dgm:prSet/>
      <dgm:spPr/>
      <dgm:t>
        <a:bodyPr/>
        <a:lstStyle/>
        <a:p>
          <a:endParaRPr lang="en-US"/>
        </a:p>
      </dgm:t>
    </dgm:pt>
    <dgm:pt modelId="{4FD68DFF-5678-448E-A1F6-80C0C6329CB3}">
      <dgm:prSet phldrT="[Text]" phldr="0" custT="1"/>
      <dgm:spPr>
        <a:solidFill>
          <a:schemeClr val="accent1">
            <a:lumMod val="75000"/>
            <a:alpha val="70000"/>
          </a:schemeClr>
        </a:solidFill>
      </dgm:spPr>
      <dgm:t>
        <a:bodyPr/>
        <a:lstStyle/>
        <a:p>
          <a:r>
            <a:rPr lang="en-US" sz="1300" dirty="0">
              <a:solidFill>
                <a:schemeClr val="tx1">
                  <a:alpha val="70000"/>
                </a:schemeClr>
              </a:solidFill>
            </a:rPr>
            <a:t>Open Problems</a:t>
          </a:r>
        </a:p>
      </dgm:t>
    </dgm:pt>
    <dgm:pt modelId="{A7E15EC9-A46E-45F5-BEAB-370F813D296C}" type="parTrans" cxnId="{EC7B2AFE-321E-47D1-B78B-8D1BB56C06BF}">
      <dgm:prSet/>
      <dgm:spPr/>
      <dgm:t>
        <a:bodyPr/>
        <a:lstStyle/>
        <a:p>
          <a:endParaRPr lang="en-US"/>
        </a:p>
      </dgm:t>
    </dgm:pt>
    <dgm:pt modelId="{0981CF35-2BFF-443B-AB56-3A920A486F04}" type="sibTrans" cxnId="{EC7B2AFE-321E-47D1-B78B-8D1BB56C06BF}">
      <dgm:prSet/>
      <dgm:spPr/>
      <dgm:t>
        <a:bodyPr/>
        <a:lstStyle/>
        <a:p>
          <a:endParaRPr lang="en-US"/>
        </a:p>
      </dgm:t>
    </dgm:pt>
    <dgm:pt modelId="{CA973F27-C2B3-4257-AC44-CC10E1BBB8BF}" type="pres">
      <dgm:prSet presAssocID="{2C8530B6-ABF5-4A42-8FA6-7811970743F4}" presName="linear" presStyleCnt="0">
        <dgm:presLayoutVars>
          <dgm:dir/>
          <dgm:animLvl val="lvl"/>
          <dgm:resizeHandles val="exact"/>
        </dgm:presLayoutVars>
      </dgm:prSet>
      <dgm:spPr/>
    </dgm:pt>
    <dgm:pt modelId="{19237461-6B44-4A81-9D7B-DE9A5A9E8714}" type="pres">
      <dgm:prSet presAssocID="{C6055EFD-FC45-4595-A1E9-4F2FDE9E8BB5}" presName="parentLin" presStyleCnt="0"/>
      <dgm:spPr/>
    </dgm:pt>
    <dgm:pt modelId="{191CBEAC-8993-470C-81CA-7A4F00E73517}" type="pres">
      <dgm:prSet presAssocID="{C6055EFD-FC45-4595-A1E9-4F2FDE9E8BB5}" presName="parentLeftMargin" presStyleLbl="node1" presStyleIdx="0" presStyleCnt="5"/>
      <dgm:spPr/>
    </dgm:pt>
    <dgm:pt modelId="{72EB5AB6-CF58-4FC7-8001-3695309BE1CE}" type="pres">
      <dgm:prSet presAssocID="{C6055EFD-FC45-4595-A1E9-4F2FDE9E8BB5}" presName="parentText" presStyleLbl="node1" presStyleIdx="0" presStyleCnt="5" custScaleX="88531" custScaleY="86732">
        <dgm:presLayoutVars>
          <dgm:chMax val="0"/>
          <dgm:bulletEnabled val="1"/>
        </dgm:presLayoutVars>
      </dgm:prSet>
      <dgm:spPr/>
    </dgm:pt>
    <dgm:pt modelId="{DCCA73F8-50DE-4D9D-9AC8-477BE6BE540E}" type="pres">
      <dgm:prSet presAssocID="{C6055EFD-FC45-4595-A1E9-4F2FDE9E8BB5}" presName="negativeSpace" presStyleCnt="0"/>
      <dgm:spPr/>
    </dgm:pt>
    <dgm:pt modelId="{F42E7C35-8A15-47F2-BE3B-347060F5B144}" type="pres">
      <dgm:prSet presAssocID="{C6055EFD-FC45-4595-A1E9-4F2FDE9E8BB5}" presName="childText" presStyleLbl="conFgAcc1" presStyleIdx="0" presStyleCnt="5">
        <dgm:presLayoutVars>
          <dgm:bulletEnabled val="1"/>
        </dgm:presLayoutVars>
      </dgm:prSet>
      <dgm:spPr>
        <a:solidFill>
          <a:srgbClr val="F1DC3F">
            <a:alpha val="60000"/>
          </a:srgbClr>
        </a:solidFill>
      </dgm:spPr>
    </dgm:pt>
    <dgm:pt modelId="{68C24BEA-E01F-42F1-88B9-50987FE89F5F}" type="pres">
      <dgm:prSet presAssocID="{68F36D57-DFE5-4C7A-8128-277822AF9A4C}" presName="spaceBetweenRectangles" presStyleCnt="0"/>
      <dgm:spPr/>
    </dgm:pt>
    <dgm:pt modelId="{787DFFCA-166B-4CFF-8BAA-51652B5F0214}" type="pres">
      <dgm:prSet presAssocID="{CC6C8E5B-DB1D-4B1D-8C78-E9FD22984311}" presName="parentLin" presStyleCnt="0"/>
      <dgm:spPr/>
    </dgm:pt>
    <dgm:pt modelId="{FE48D360-D30B-48C7-A470-E4E9C1A5AA6C}" type="pres">
      <dgm:prSet presAssocID="{CC6C8E5B-DB1D-4B1D-8C78-E9FD22984311}" presName="parentLeftMargin" presStyleLbl="node1" presStyleIdx="0" presStyleCnt="5"/>
      <dgm:spPr/>
    </dgm:pt>
    <dgm:pt modelId="{688CDBF1-17E5-43BE-A62A-4417A454C912}" type="pres">
      <dgm:prSet presAssocID="{CC6C8E5B-DB1D-4B1D-8C78-E9FD22984311}" presName="parentText" presStyleLbl="node1" presStyleIdx="1" presStyleCnt="5" custScaleX="88531" custScaleY="86732">
        <dgm:presLayoutVars>
          <dgm:chMax val="0"/>
          <dgm:bulletEnabled val="1"/>
        </dgm:presLayoutVars>
      </dgm:prSet>
      <dgm:spPr/>
    </dgm:pt>
    <dgm:pt modelId="{E393F70B-56BE-469E-AB1C-031FDF28C864}" type="pres">
      <dgm:prSet presAssocID="{CC6C8E5B-DB1D-4B1D-8C78-E9FD22984311}" presName="negativeSpace" presStyleCnt="0"/>
      <dgm:spPr/>
    </dgm:pt>
    <dgm:pt modelId="{26F48F80-1B90-4485-91EC-5BC63B8DFF75}" type="pres">
      <dgm:prSet presAssocID="{CC6C8E5B-DB1D-4B1D-8C78-E9FD22984311}" presName="childText" presStyleLbl="conFgAcc1" presStyleIdx="1" presStyleCnt="5">
        <dgm:presLayoutVars>
          <dgm:bulletEnabled val="1"/>
        </dgm:presLayoutVars>
      </dgm:prSet>
      <dgm:spPr>
        <a:solidFill>
          <a:srgbClr val="F1DC3F">
            <a:alpha val="60000"/>
          </a:srgbClr>
        </a:solidFill>
      </dgm:spPr>
    </dgm:pt>
    <dgm:pt modelId="{83AE4BEF-A4E3-4DBB-A595-4BA5352A0CC0}" type="pres">
      <dgm:prSet presAssocID="{53DEFC27-6289-462A-B5BA-268AC784773A}" presName="spaceBetweenRectangles" presStyleCnt="0"/>
      <dgm:spPr/>
    </dgm:pt>
    <dgm:pt modelId="{FF9A9A4C-FD5B-4047-A2D7-D960C715D4F6}" type="pres">
      <dgm:prSet presAssocID="{2FC34C94-3902-454A-8D62-DD693DC54EA7}" presName="parentLin" presStyleCnt="0"/>
      <dgm:spPr/>
    </dgm:pt>
    <dgm:pt modelId="{9B7298B8-0AA8-48CB-BCA3-8172AB53716E}" type="pres">
      <dgm:prSet presAssocID="{2FC34C94-3902-454A-8D62-DD693DC54EA7}" presName="parentLeftMargin" presStyleLbl="node1" presStyleIdx="1" presStyleCnt="5"/>
      <dgm:spPr/>
    </dgm:pt>
    <dgm:pt modelId="{E7AAD9DB-ED8E-4DFB-BEDF-EBEEB442AC6A}" type="pres">
      <dgm:prSet presAssocID="{2FC34C94-3902-454A-8D62-DD693DC54EA7}" presName="parentText" presStyleLbl="node1" presStyleIdx="2" presStyleCnt="5" custScaleX="88531" custScaleY="82602">
        <dgm:presLayoutVars>
          <dgm:chMax val="0"/>
          <dgm:bulletEnabled val="1"/>
        </dgm:presLayoutVars>
      </dgm:prSet>
      <dgm:spPr/>
    </dgm:pt>
    <dgm:pt modelId="{F533A6CB-4213-46EB-9CAF-27147B1CDFFD}" type="pres">
      <dgm:prSet presAssocID="{2FC34C94-3902-454A-8D62-DD693DC54EA7}" presName="negativeSpace" presStyleCnt="0"/>
      <dgm:spPr/>
    </dgm:pt>
    <dgm:pt modelId="{3D5466A5-37C6-47F8-A4A4-69069B8E507B}" type="pres">
      <dgm:prSet presAssocID="{2FC34C94-3902-454A-8D62-DD693DC54EA7}" presName="childText" presStyleLbl="conFgAcc1" presStyleIdx="2" presStyleCnt="5">
        <dgm:presLayoutVars>
          <dgm:bulletEnabled val="1"/>
        </dgm:presLayoutVars>
      </dgm:prSet>
      <dgm:spPr>
        <a:solidFill>
          <a:srgbClr val="F1DC3F">
            <a:alpha val="60000"/>
          </a:srgbClr>
        </a:solidFill>
      </dgm:spPr>
    </dgm:pt>
    <dgm:pt modelId="{0E3FB3A8-89C3-4E4D-98ED-742FAB907AF3}" type="pres">
      <dgm:prSet presAssocID="{77F2E39E-FF04-4B12-9042-4A8E04E56171}" presName="spaceBetweenRectangles" presStyleCnt="0"/>
      <dgm:spPr/>
    </dgm:pt>
    <dgm:pt modelId="{8432ED4E-64B4-4891-A62E-22023E8427F5}" type="pres">
      <dgm:prSet presAssocID="{8D0C4146-7165-4CB5-AB55-C5C3F34D63E8}" presName="parentLin" presStyleCnt="0"/>
      <dgm:spPr/>
    </dgm:pt>
    <dgm:pt modelId="{72528FFC-63F0-4822-AA2E-63136D3309D8}" type="pres">
      <dgm:prSet presAssocID="{8D0C4146-7165-4CB5-AB55-C5C3F34D63E8}" presName="parentLeftMargin" presStyleLbl="node1" presStyleIdx="2" presStyleCnt="5"/>
      <dgm:spPr/>
    </dgm:pt>
    <dgm:pt modelId="{E57F4C13-D968-41DC-BA28-51648DD4445D}" type="pres">
      <dgm:prSet presAssocID="{8D0C4146-7165-4CB5-AB55-C5C3F34D63E8}" presName="parentText" presStyleLbl="node1" presStyleIdx="3" presStyleCnt="5" custScaleX="88531" custScaleY="86732">
        <dgm:presLayoutVars>
          <dgm:chMax val="0"/>
          <dgm:bulletEnabled val="1"/>
        </dgm:presLayoutVars>
      </dgm:prSet>
      <dgm:spPr/>
    </dgm:pt>
    <dgm:pt modelId="{25B581F4-F015-4E57-98F8-E18B60E3FCFA}" type="pres">
      <dgm:prSet presAssocID="{8D0C4146-7165-4CB5-AB55-C5C3F34D63E8}" presName="negativeSpace" presStyleCnt="0"/>
      <dgm:spPr/>
    </dgm:pt>
    <dgm:pt modelId="{E798E5A7-73FD-459C-8B71-172E37A3D416}" type="pres">
      <dgm:prSet presAssocID="{8D0C4146-7165-4CB5-AB55-C5C3F34D63E8}" presName="childText" presStyleLbl="conFgAcc1" presStyleIdx="3" presStyleCnt="5" custScaleY="104607">
        <dgm:presLayoutVars>
          <dgm:bulletEnabled val="1"/>
        </dgm:presLayoutVars>
      </dgm:prSet>
      <dgm:spPr/>
    </dgm:pt>
    <dgm:pt modelId="{944FAE2B-65FE-4ED1-96B8-6BDDFB38D65F}" type="pres">
      <dgm:prSet presAssocID="{B8AF6DF7-E5E6-477B-B389-CD4A941C32CA}" presName="spaceBetweenRectangles" presStyleCnt="0"/>
      <dgm:spPr/>
    </dgm:pt>
    <dgm:pt modelId="{80E84C19-B2A8-4DE2-B3AC-663883F3BDD6}" type="pres">
      <dgm:prSet presAssocID="{4FD68DFF-5678-448E-A1F6-80C0C6329CB3}" presName="parentLin" presStyleCnt="0"/>
      <dgm:spPr/>
    </dgm:pt>
    <dgm:pt modelId="{00427901-8841-462D-941B-DA3EA6C28513}" type="pres">
      <dgm:prSet presAssocID="{4FD68DFF-5678-448E-A1F6-80C0C6329CB3}" presName="parentLeftMargin" presStyleLbl="node1" presStyleIdx="3" presStyleCnt="5"/>
      <dgm:spPr/>
    </dgm:pt>
    <dgm:pt modelId="{2167B5BD-8DD0-4497-B3E8-A2768C37AB5F}" type="pres">
      <dgm:prSet presAssocID="{4FD68DFF-5678-448E-A1F6-80C0C6329CB3}" presName="parentText" presStyleLbl="node1" presStyleIdx="4" presStyleCnt="5" custScaleX="88531" custScaleY="86732">
        <dgm:presLayoutVars>
          <dgm:chMax val="0"/>
          <dgm:bulletEnabled val="1"/>
        </dgm:presLayoutVars>
      </dgm:prSet>
      <dgm:spPr/>
    </dgm:pt>
    <dgm:pt modelId="{28525267-4DB1-40EB-A8CA-B9155B936767}" type="pres">
      <dgm:prSet presAssocID="{4FD68DFF-5678-448E-A1F6-80C0C6329CB3}" presName="negativeSpace" presStyleCnt="0"/>
      <dgm:spPr/>
    </dgm:pt>
    <dgm:pt modelId="{9B2AEA25-097E-4438-BD05-17E40549C0C8}" type="pres">
      <dgm:prSet presAssocID="{4FD68DFF-5678-448E-A1F6-80C0C6329CB3}" presName="childText" presStyleLbl="conFgAcc1" presStyleIdx="4" presStyleCnt="5">
        <dgm:presLayoutVars>
          <dgm:bulletEnabled val="1"/>
        </dgm:presLayoutVars>
      </dgm:prSet>
      <dgm:spPr>
        <a:solidFill>
          <a:srgbClr val="F1DC3F">
            <a:alpha val="60000"/>
          </a:srgbClr>
        </a:solidFill>
      </dgm:spPr>
    </dgm:pt>
  </dgm:ptLst>
  <dgm:cxnLst>
    <dgm:cxn modelId="{AA636301-8717-44B8-9FFE-D288B2733277}" type="presOf" srcId="{2FC34C94-3902-454A-8D62-DD693DC54EA7}" destId="{E7AAD9DB-ED8E-4DFB-BEDF-EBEEB442AC6A}" srcOrd="1" destOrd="0" presId="urn:microsoft.com/office/officeart/2005/8/layout/list1"/>
    <dgm:cxn modelId="{1A94B704-42A6-4D2A-A9CB-95CF61F97E13}" type="presOf" srcId="{4FD68DFF-5678-448E-A1F6-80C0C6329CB3}" destId="{2167B5BD-8DD0-4497-B3E8-A2768C37AB5F}" srcOrd="1" destOrd="0" presId="urn:microsoft.com/office/officeart/2005/8/layout/list1"/>
    <dgm:cxn modelId="{7A40FC0E-8105-499A-9C51-E1CDACF15EDA}" srcId="{2C8530B6-ABF5-4A42-8FA6-7811970743F4}" destId="{CC6C8E5B-DB1D-4B1D-8C78-E9FD22984311}" srcOrd="1" destOrd="0" parTransId="{EFB023AF-EEC6-4855-AF9D-F2A6DDABCC9A}" sibTransId="{53DEFC27-6289-462A-B5BA-268AC784773A}"/>
    <dgm:cxn modelId="{EA3D5F18-EFB0-489E-BC37-4494FAE37DA9}" type="presOf" srcId="{CC6C8E5B-DB1D-4B1D-8C78-E9FD22984311}" destId="{688CDBF1-17E5-43BE-A62A-4417A454C912}" srcOrd="1" destOrd="0" presId="urn:microsoft.com/office/officeart/2005/8/layout/list1"/>
    <dgm:cxn modelId="{54771819-766A-4362-A33B-026E6E10F80D}" type="presOf" srcId="{8D0C4146-7165-4CB5-AB55-C5C3F34D63E8}" destId="{72528FFC-63F0-4822-AA2E-63136D3309D8}" srcOrd="0" destOrd="0" presId="urn:microsoft.com/office/officeart/2005/8/layout/list1"/>
    <dgm:cxn modelId="{AA54C74B-7E08-4C82-8D21-EA52BA28BBB3}" type="presOf" srcId="{D180604B-057B-4201-8BB1-D6456474C691}" destId="{E798E5A7-73FD-459C-8B71-172E37A3D416}" srcOrd="0" destOrd="0" presId="urn:microsoft.com/office/officeart/2005/8/layout/list1"/>
    <dgm:cxn modelId="{AC81E27A-6A07-4CB8-A4F0-BA36FE3C5AF0}" srcId="{2C8530B6-ABF5-4A42-8FA6-7811970743F4}" destId="{8D0C4146-7165-4CB5-AB55-C5C3F34D63E8}" srcOrd="3" destOrd="0" parTransId="{BA48ED3E-5E60-4CDC-A924-E08E7946D306}" sibTransId="{B8AF6DF7-E5E6-477B-B389-CD4A941C32CA}"/>
    <dgm:cxn modelId="{D446B993-DABA-4DE9-B020-5588C1DF6113}" type="presOf" srcId="{C6055EFD-FC45-4595-A1E9-4F2FDE9E8BB5}" destId="{72EB5AB6-CF58-4FC7-8001-3695309BE1CE}" srcOrd="1" destOrd="0" presId="urn:microsoft.com/office/officeart/2005/8/layout/list1"/>
    <dgm:cxn modelId="{F8381DA5-20D2-4542-82ED-54C9A69E04E0}" type="presOf" srcId="{2FC34C94-3902-454A-8D62-DD693DC54EA7}" destId="{9B7298B8-0AA8-48CB-BCA3-8172AB53716E}" srcOrd="0" destOrd="0" presId="urn:microsoft.com/office/officeart/2005/8/layout/list1"/>
    <dgm:cxn modelId="{46785EA9-B7BB-4A50-BFDF-6B8662353FBA}" type="presOf" srcId="{2C8530B6-ABF5-4A42-8FA6-7811970743F4}" destId="{CA973F27-C2B3-4257-AC44-CC10E1BBB8BF}" srcOrd="0" destOrd="0" presId="urn:microsoft.com/office/officeart/2005/8/layout/list1"/>
    <dgm:cxn modelId="{36AD51AF-3ED6-4648-AC8D-E922562E1C6F}" srcId="{8D0C4146-7165-4CB5-AB55-C5C3F34D63E8}" destId="{D180604B-057B-4201-8BB1-D6456474C691}" srcOrd="0" destOrd="0" parTransId="{2E61DA66-61AB-497B-9F17-2F6B7DE541A1}" sibTransId="{B000BA9E-0E6F-4D5E-A7D9-E6768E0D8987}"/>
    <dgm:cxn modelId="{CBEBADC6-F1A2-45D3-85DD-AC2AD6644B86}" type="presOf" srcId="{4FD68DFF-5678-448E-A1F6-80C0C6329CB3}" destId="{00427901-8841-462D-941B-DA3EA6C28513}" srcOrd="0" destOrd="0" presId="urn:microsoft.com/office/officeart/2005/8/layout/list1"/>
    <dgm:cxn modelId="{F74404C8-7210-4C34-B87F-78F753ABBC9E}" type="presOf" srcId="{CC6C8E5B-DB1D-4B1D-8C78-E9FD22984311}" destId="{FE48D360-D30B-48C7-A470-E4E9C1A5AA6C}" srcOrd="0" destOrd="0" presId="urn:microsoft.com/office/officeart/2005/8/layout/list1"/>
    <dgm:cxn modelId="{8D8588C8-9A98-41D6-9A9E-8727BD905EBE}" type="presOf" srcId="{C6055EFD-FC45-4595-A1E9-4F2FDE9E8BB5}" destId="{191CBEAC-8993-470C-81CA-7A4F00E73517}" srcOrd="0" destOrd="0" presId="urn:microsoft.com/office/officeart/2005/8/layout/list1"/>
    <dgm:cxn modelId="{33437CCA-C512-41FE-8617-8FD55B3D077F}" srcId="{2C8530B6-ABF5-4A42-8FA6-7811970743F4}" destId="{2FC34C94-3902-454A-8D62-DD693DC54EA7}" srcOrd="2" destOrd="0" parTransId="{B0999A29-EE98-4EB8-BB9A-120F2D264979}" sibTransId="{77F2E39E-FF04-4B12-9042-4A8E04E56171}"/>
    <dgm:cxn modelId="{B75AD1D0-64E7-4419-8388-9C3866594859}" srcId="{2C8530B6-ABF5-4A42-8FA6-7811970743F4}" destId="{C6055EFD-FC45-4595-A1E9-4F2FDE9E8BB5}" srcOrd="0" destOrd="0" parTransId="{1DD3BE16-B22B-4321-86D1-01ED64CCA939}" sibTransId="{68F36D57-DFE5-4C7A-8128-277822AF9A4C}"/>
    <dgm:cxn modelId="{CB7955E3-E56D-4C15-8680-D08A1FA142E7}" type="presOf" srcId="{8D0C4146-7165-4CB5-AB55-C5C3F34D63E8}" destId="{E57F4C13-D968-41DC-BA28-51648DD4445D}" srcOrd="1" destOrd="0" presId="urn:microsoft.com/office/officeart/2005/8/layout/list1"/>
    <dgm:cxn modelId="{6DD85BEA-A3B9-4A77-AF87-A7BDB15FE7EF}" srcId="{8D0C4146-7165-4CB5-AB55-C5C3F34D63E8}" destId="{FDB83CDB-DB82-4C8D-BF96-B03BD34BC1C6}" srcOrd="1" destOrd="0" parTransId="{1D5E2F90-CAD6-4439-90B0-04200EE30DCC}" sibTransId="{0E74587E-6021-42F1-B567-A44AA7066614}"/>
    <dgm:cxn modelId="{96FD30F6-5C38-41BE-BBCA-B0B6264977DE}" type="presOf" srcId="{FDB83CDB-DB82-4C8D-BF96-B03BD34BC1C6}" destId="{E798E5A7-73FD-459C-8B71-172E37A3D416}" srcOrd="0" destOrd="1" presId="urn:microsoft.com/office/officeart/2005/8/layout/list1"/>
    <dgm:cxn modelId="{EC7B2AFE-321E-47D1-B78B-8D1BB56C06BF}" srcId="{2C8530B6-ABF5-4A42-8FA6-7811970743F4}" destId="{4FD68DFF-5678-448E-A1F6-80C0C6329CB3}" srcOrd="4" destOrd="0" parTransId="{A7E15EC9-A46E-45F5-BEAB-370F813D296C}" sibTransId="{0981CF35-2BFF-443B-AB56-3A920A486F04}"/>
    <dgm:cxn modelId="{9B8E3D56-60F0-4B4F-A5E2-855D22B8A478}" type="presParOf" srcId="{CA973F27-C2B3-4257-AC44-CC10E1BBB8BF}" destId="{19237461-6B44-4A81-9D7B-DE9A5A9E8714}" srcOrd="0" destOrd="0" presId="urn:microsoft.com/office/officeart/2005/8/layout/list1"/>
    <dgm:cxn modelId="{83485F57-F592-4A1C-8049-B021BECBCC95}" type="presParOf" srcId="{19237461-6B44-4A81-9D7B-DE9A5A9E8714}" destId="{191CBEAC-8993-470C-81CA-7A4F00E73517}" srcOrd="0" destOrd="0" presId="urn:microsoft.com/office/officeart/2005/8/layout/list1"/>
    <dgm:cxn modelId="{CB857C9A-2383-40F3-AF71-11A2B35DC5BA}" type="presParOf" srcId="{19237461-6B44-4A81-9D7B-DE9A5A9E8714}" destId="{72EB5AB6-CF58-4FC7-8001-3695309BE1CE}" srcOrd="1" destOrd="0" presId="urn:microsoft.com/office/officeart/2005/8/layout/list1"/>
    <dgm:cxn modelId="{DF301BC2-CE08-4282-8A82-D9FDFF24A8A5}" type="presParOf" srcId="{CA973F27-C2B3-4257-AC44-CC10E1BBB8BF}" destId="{DCCA73F8-50DE-4D9D-9AC8-477BE6BE540E}" srcOrd="1" destOrd="0" presId="urn:microsoft.com/office/officeart/2005/8/layout/list1"/>
    <dgm:cxn modelId="{2C16C6BA-4694-4414-BA31-D872406B6F56}" type="presParOf" srcId="{CA973F27-C2B3-4257-AC44-CC10E1BBB8BF}" destId="{F42E7C35-8A15-47F2-BE3B-347060F5B144}" srcOrd="2" destOrd="0" presId="urn:microsoft.com/office/officeart/2005/8/layout/list1"/>
    <dgm:cxn modelId="{A727CEB4-6F53-4562-8B49-776B803F6BEE}" type="presParOf" srcId="{CA973F27-C2B3-4257-AC44-CC10E1BBB8BF}" destId="{68C24BEA-E01F-42F1-88B9-50987FE89F5F}" srcOrd="3" destOrd="0" presId="urn:microsoft.com/office/officeart/2005/8/layout/list1"/>
    <dgm:cxn modelId="{06B12917-F8AD-4015-83C4-377364492CD4}" type="presParOf" srcId="{CA973F27-C2B3-4257-AC44-CC10E1BBB8BF}" destId="{787DFFCA-166B-4CFF-8BAA-51652B5F0214}" srcOrd="4" destOrd="0" presId="urn:microsoft.com/office/officeart/2005/8/layout/list1"/>
    <dgm:cxn modelId="{3C9F830D-7190-495C-A887-F25F780988FF}" type="presParOf" srcId="{787DFFCA-166B-4CFF-8BAA-51652B5F0214}" destId="{FE48D360-D30B-48C7-A470-E4E9C1A5AA6C}" srcOrd="0" destOrd="0" presId="urn:microsoft.com/office/officeart/2005/8/layout/list1"/>
    <dgm:cxn modelId="{CA6DE9A4-1D9D-48C3-A1E7-C39B0D99951D}" type="presParOf" srcId="{787DFFCA-166B-4CFF-8BAA-51652B5F0214}" destId="{688CDBF1-17E5-43BE-A62A-4417A454C912}" srcOrd="1" destOrd="0" presId="urn:microsoft.com/office/officeart/2005/8/layout/list1"/>
    <dgm:cxn modelId="{C08A865C-1C55-4A16-BC4F-9F4F44031426}" type="presParOf" srcId="{CA973F27-C2B3-4257-AC44-CC10E1BBB8BF}" destId="{E393F70B-56BE-469E-AB1C-031FDF28C864}" srcOrd="5" destOrd="0" presId="urn:microsoft.com/office/officeart/2005/8/layout/list1"/>
    <dgm:cxn modelId="{5AFD9262-0FF1-4FB3-87D8-4CBD67626381}" type="presParOf" srcId="{CA973F27-C2B3-4257-AC44-CC10E1BBB8BF}" destId="{26F48F80-1B90-4485-91EC-5BC63B8DFF75}" srcOrd="6" destOrd="0" presId="urn:microsoft.com/office/officeart/2005/8/layout/list1"/>
    <dgm:cxn modelId="{B514387A-9AE1-4511-B3CB-4516501ED00E}" type="presParOf" srcId="{CA973F27-C2B3-4257-AC44-CC10E1BBB8BF}" destId="{83AE4BEF-A4E3-4DBB-A595-4BA5352A0CC0}" srcOrd="7" destOrd="0" presId="urn:microsoft.com/office/officeart/2005/8/layout/list1"/>
    <dgm:cxn modelId="{B106BEF7-A28D-480F-B356-3EC1CA7F8869}" type="presParOf" srcId="{CA973F27-C2B3-4257-AC44-CC10E1BBB8BF}" destId="{FF9A9A4C-FD5B-4047-A2D7-D960C715D4F6}" srcOrd="8" destOrd="0" presId="urn:microsoft.com/office/officeart/2005/8/layout/list1"/>
    <dgm:cxn modelId="{8B0B6F34-45FA-4EB9-B3BE-E70164957879}" type="presParOf" srcId="{FF9A9A4C-FD5B-4047-A2D7-D960C715D4F6}" destId="{9B7298B8-0AA8-48CB-BCA3-8172AB53716E}" srcOrd="0" destOrd="0" presId="urn:microsoft.com/office/officeart/2005/8/layout/list1"/>
    <dgm:cxn modelId="{462B58A6-53A7-42BA-B08C-4D5EB6E5E0C5}" type="presParOf" srcId="{FF9A9A4C-FD5B-4047-A2D7-D960C715D4F6}" destId="{E7AAD9DB-ED8E-4DFB-BEDF-EBEEB442AC6A}" srcOrd="1" destOrd="0" presId="urn:microsoft.com/office/officeart/2005/8/layout/list1"/>
    <dgm:cxn modelId="{FB170018-9776-42D7-B6EE-5FB058DC7329}" type="presParOf" srcId="{CA973F27-C2B3-4257-AC44-CC10E1BBB8BF}" destId="{F533A6CB-4213-46EB-9CAF-27147B1CDFFD}" srcOrd="9" destOrd="0" presId="urn:microsoft.com/office/officeart/2005/8/layout/list1"/>
    <dgm:cxn modelId="{442B7EE3-62C4-40F0-BBD4-E2960AFA3E17}" type="presParOf" srcId="{CA973F27-C2B3-4257-AC44-CC10E1BBB8BF}" destId="{3D5466A5-37C6-47F8-A4A4-69069B8E507B}" srcOrd="10" destOrd="0" presId="urn:microsoft.com/office/officeart/2005/8/layout/list1"/>
    <dgm:cxn modelId="{087BBD54-7473-4273-B6A3-6ACD483C03E0}" type="presParOf" srcId="{CA973F27-C2B3-4257-AC44-CC10E1BBB8BF}" destId="{0E3FB3A8-89C3-4E4D-98ED-742FAB907AF3}" srcOrd="11" destOrd="0" presId="urn:microsoft.com/office/officeart/2005/8/layout/list1"/>
    <dgm:cxn modelId="{61A5E5D3-560B-48A2-8553-C607798E8992}" type="presParOf" srcId="{CA973F27-C2B3-4257-AC44-CC10E1BBB8BF}" destId="{8432ED4E-64B4-4891-A62E-22023E8427F5}" srcOrd="12" destOrd="0" presId="urn:microsoft.com/office/officeart/2005/8/layout/list1"/>
    <dgm:cxn modelId="{B8B1E10B-5ECB-43AC-A48C-292DF60E0487}" type="presParOf" srcId="{8432ED4E-64B4-4891-A62E-22023E8427F5}" destId="{72528FFC-63F0-4822-AA2E-63136D3309D8}" srcOrd="0" destOrd="0" presId="urn:microsoft.com/office/officeart/2005/8/layout/list1"/>
    <dgm:cxn modelId="{4A0916D8-659E-4BFE-98A4-FADBC9E077EA}" type="presParOf" srcId="{8432ED4E-64B4-4891-A62E-22023E8427F5}" destId="{E57F4C13-D968-41DC-BA28-51648DD4445D}" srcOrd="1" destOrd="0" presId="urn:microsoft.com/office/officeart/2005/8/layout/list1"/>
    <dgm:cxn modelId="{F82F02B1-7A9A-4F71-9C6F-9977ABD2B5C6}" type="presParOf" srcId="{CA973F27-C2B3-4257-AC44-CC10E1BBB8BF}" destId="{25B581F4-F015-4E57-98F8-E18B60E3FCFA}" srcOrd="13" destOrd="0" presId="urn:microsoft.com/office/officeart/2005/8/layout/list1"/>
    <dgm:cxn modelId="{CE6C604B-A495-42A8-8E8C-9A07E779C02C}" type="presParOf" srcId="{CA973F27-C2B3-4257-AC44-CC10E1BBB8BF}" destId="{E798E5A7-73FD-459C-8B71-172E37A3D416}" srcOrd="14" destOrd="0" presId="urn:microsoft.com/office/officeart/2005/8/layout/list1"/>
    <dgm:cxn modelId="{0DB04061-CF8B-40AA-9F88-BB226D460CDE}" type="presParOf" srcId="{CA973F27-C2B3-4257-AC44-CC10E1BBB8BF}" destId="{944FAE2B-65FE-4ED1-96B8-6BDDFB38D65F}" srcOrd="15" destOrd="0" presId="urn:microsoft.com/office/officeart/2005/8/layout/list1"/>
    <dgm:cxn modelId="{4E2C2B89-75B3-4DF2-8C49-F687A23A2AAB}" type="presParOf" srcId="{CA973F27-C2B3-4257-AC44-CC10E1BBB8BF}" destId="{80E84C19-B2A8-4DE2-B3AC-663883F3BDD6}" srcOrd="16" destOrd="0" presId="urn:microsoft.com/office/officeart/2005/8/layout/list1"/>
    <dgm:cxn modelId="{17CA7F66-13C0-4480-9B09-AC93F49A25FA}" type="presParOf" srcId="{80E84C19-B2A8-4DE2-B3AC-663883F3BDD6}" destId="{00427901-8841-462D-941B-DA3EA6C28513}" srcOrd="0" destOrd="0" presId="urn:microsoft.com/office/officeart/2005/8/layout/list1"/>
    <dgm:cxn modelId="{C6AA45C0-ACFD-4AE8-8374-4A4B3CE21322}" type="presParOf" srcId="{80E84C19-B2A8-4DE2-B3AC-663883F3BDD6}" destId="{2167B5BD-8DD0-4497-B3E8-A2768C37AB5F}" srcOrd="1" destOrd="0" presId="urn:microsoft.com/office/officeart/2005/8/layout/list1"/>
    <dgm:cxn modelId="{42A4EBBD-F3A8-494B-AA10-DF7F76300510}" type="presParOf" srcId="{CA973F27-C2B3-4257-AC44-CC10E1BBB8BF}" destId="{28525267-4DB1-40EB-A8CA-B9155B936767}" srcOrd="17" destOrd="0" presId="urn:microsoft.com/office/officeart/2005/8/layout/list1"/>
    <dgm:cxn modelId="{A02F2530-F4F5-487A-A90B-DCE075821861}" type="presParOf" srcId="{CA973F27-C2B3-4257-AC44-CC10E1BBB8BF}" destId="{9B2AEA25-097E-4438-BD05-17E40549C0C8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2E7C35-8A15-47F2-BE3B-347060F5B144}">
      <dsp:nvSpPr>
        <dsp:cNvPr id="0" name=""/>
        <dsp:cNvSpPr/>
      </dsp:nvSpPr>
      <dsp:spPr>
        <a:xfrm>
          <a:off x="0" y="969827"/>
          <a:ext cx="5715000" cy="352800"/>
        </a:xfrm>
        <a:prstGeom prst="rect">
          <a:avLst/>
        </a:prstGeom>
        <a:solidFill>
          <a:srgbClr val="F1DC3F">
            <a:alpha val="85098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2EB5AB6-CF58-4FC7-8001-3695309BE1CE}">
      <dsp:nvSpPr>
        <dsp:cNvPr id="0" name=""/>
        <dsp:cNvSpPr/>
      </dsp:nvSpPr>
      <dsp:spPr>
        <a:xfrm>
          <a:off x="285750" y="763187"/>
          <a:ext cx="4000500" cy="413280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1209" tIns="0" rIns="15120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The Ring Learning With Errors (RLWE) Problem</a:t>
          </a:r>
        </a:p>
      </dsp:txBody>
      <dsp:txXfrm>
        <a:off x="305925" y="783362"/>
        <a:ext cx="3960150" cy="372930"/>
      </dsp:txXfrm>
    </dsp:sp>
    <dsp:sp modelId="{26F48F80-1B90-4485-91EC-5BC63B8DFF75}">
      <dsp:nvSpPr>
        <dsp:cNvPr id="0" name=""/>
        <dsp:cNvSpPr/>
      </dsp:nvSpPr>
      <dsp:spPr>
        <a:xfrm>
          <a:off x="0" y="1604867"/>
          <a:ext cx="5715000" cy="352800"/>
        </a:xfrm>
        <a:prstGeom prst="rect">
          <a:avLst/>
        </a:prstGeom>
        <a:solidFill>
          <a:srgbClr val="F1DC3F">
            <a:alpha val="85098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8CDBF1-17E5-43BE-A62A-4417A454C912}">
      <dsp:nvSpPr>
        <dsp:cNvPr id="0" name=""/>
        <dsp:cNvSpPr/>
      </dsp:nvSpPr>
      <dsp:spPr>
        <a:xfrm>
          <a:off x="285750" y="1398227"/>
          <a:ext cx="4000500" cy="413280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1209" tIns="0" rIns="15120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Subgaussian Probability Distributions</a:t>
          </a:r>
        </a:p>
      </dsp:txBody>
      <dsp:txXfrm>
        <a:off x="305925" y="1418402"/>
        <a:ext cx="3960150" cy="372930"/>
      </dsp:txXfrm>
    </dsp:sp>
    <dsp:sp modelId="{E798E5A7-73FD-459C-8B71-172E37A3D416}">
      <dsp:nvSpPr>
        <dsp:cNvPr id="0" name=""/>
        <dsp:cNvSpPr/>
      </dsp:nvSpPr>
      <dsp:spPr>
        <a:xfrm>
          <a:off x="0" y="2239907"/>
          <a:ext cx="5715000" cy="352800"/>
        </a:xfrm>
        <a:prstGeom prst="rect">
          <a:avLst/>
        </a:prstGeom>
        <a:solidFill>
          <a:srgbClr val="F1DC3F">
            <a:alpha val="84706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57F4C13-D968-41DC-BA28-51648DD4445D}">
      <dsp:nvSpPr>
        <dsp:cNvPr id="0" name=""/>
        <dsp:cNvSpPr/>
      </dsp:nvSpPr>
      <dsp:spPr>
        <a:xfrm>
          <a:off x="285750" y="2033267"/>
          <a:ext cx="4000500" cy="413280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1209" tIns="0" rIns="15120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Find Failing Plaintext – Non-Generic (FFP-NG)</a:t>
          </a:r>
        </a:p>
      </dsp:txBody>
      <dsp:txXfrm>
        <a:off x="305925" y="2053442"/>
        <a:ext cx="3960150" cy="372930"/>
      </dsp:txXfrm>
    </dsp:sp>
    <dsp:sp modelId="{3D5466A5-37C6-47F8-A4A4-69069B8E507B}">
      <dsp:nvSpPr>
        <dsp:cNvPr id="0" name=""/>
        <dsp:cNvSpPr/>
      </dsp:nvSpPr>
      <dsp:spPr>
        <a:xfrm>
          <a:off x="0" y="2874947"/>
          <a:ext cx="5715000" cy="352800"/>
        </a:xfrm>
        <a:prstGeom prst="rect">
          <a:avLst/>
        </a:prstGeom>
        <a:solidFill>
          <a:srgbClr val="F1DC3F">
            <a:alpha val="85098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7AAD9DB-ED8E-4DFB-BEDF-EBEEB442AC6A}">
      <dsp:nvSpPr>
        <dsp:cNvPr id="0" name=""/>
        <dsp:cNvSpPr/>
      </dsp:nvSpPr>
      <dsp:spPr>
        <a:xfrm>
          <a:off x="285750" y="2668307"/>
          <a:ext cx="4000500" cy="413280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1209" tIns="0" rIns="15120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Security Reduction from RLWE to FFP-NG</a:t>
          </a:r>
        </a:p>
      </dsp:txBody>
      <dsp:txXfrm>
        <a:off x="305925" y="2688482"/>
        <a:ext cx="3960150" cy="372930"/>
      </dsp:txXfrm>
    </dsp:sp>
    <dsp:sp modelId="{212B0100-0AC0-4D75-9475-666401B85153}">
      <dsp:nvSpPr>
        <dsp:cNvPr id="0" name=""/>
        <dsp:cNvSpPr/>
      </dsp:nvSpPr>
      <dsp:spPr>
        <a:xfrm>
          <a:off x="0" y="3509987"/>
          <a:ext cx="5715000" cy="352800"/>
        </a:xfrm>
        <a:prstGeom prst="rect">
          <a:avLst/>
        </a:prstGeom>
        <a:solidFill>
          <a:srgbClr val="F1DC3F">
            <a:alpha val="85098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0A8B1C6-4F45-491C-82B2-BB0375337C1D}">
      <dsp:nvSpPr>
        <dsp:cNvPr id="0" name=""/>
        <dsp:cNvSpPr/>
      </dsp:nvSpPr>
      <dsp:spPr>
        <a:xfrm>
          <a:off x="285750" y="3303347"/>
          <a:ext cx="4000500" cy="413280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1209" tIns="0" rIns="151209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Open Problems</a:t>
          </a:r>
        </a:p>
      </dsp:txBody>
      <dsp:txXfrm>
        <a:off x="305925" y="3323522"/>
        <a:ext cx="3960150" cy="372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98E5A7-73FD-459C-8B71-172E37A3D416}">
      <dsp:nvSpPr>
        <dsp:cNvPr id="0" name=""/>
        <dsp:cNvSpPr/>
      </dsp:nvSpPr>
      <dsp:spPr>
        <a:xfrm>
          <a:off x="0" y="243635"/>
          <a:ext cx="6462712" cy="1097275"/>
        </a:xfrm>
        <a:prstGeom prst="rect">
          <a:avLst/>
        </a:prstGeom>
        <a:solidFill>
          <a:srgbClr val="F1DC3F">
            <a:alpha val="85098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1578" tIns="374904" rIns="50157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kern="1200" dirty="0">
              <a:solidFill>
                <a:srgbClr val="11465E"/>
              </a:solidFill>
            </a:rPr>
            <a:t>The Decisional RLWE Problem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rgbClr val="11465E"/>
              </a:solidFill>
            </a:rPr>
            <a:t>The LPR PKE scheme</a:t>
          </a:r>
        </a:p>
      </dsp:txBody>
      <dsp:txXfrm>
        <a:off x="0" y="243635"/>
        <a:ext cx="6462712" cy="1097275"/>
      </dsp:txXfrm>
    </dsp:sp>
    <dsp:sp modelId="{E57F4C13-D968-41DC-BA28-51648DD4445D}">
      <dsp:nvSpPr>
        <dsp:cNvPr id="0" name=""/>
        <dsp:cNvSpPr/>
      </dsp:nvSpPr>
      <dsp:spPr>
        <a:xfrm>
          <a:off x="323135" y="48456"/>
          <a:ext cx="4005052" cy="46085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kern="1200" dirty="0"/>
            <a:t>The Ring Learning With Errors (RLWE) Problem</a:t>
          </a:r>
        </a:p>
      </dsp:txBody>
      <dsp:txXfrm>
        <a:off x="345632" y="70953"/>
        <a:ext cx="3960058" cy="415865"/>
      </dsp:txXfrm>
    </dsp:sp>
    <dsp:sp modelId="{26F48F80-1B90-4485-91EC-5BC63B8DFF75}">
      <dsp:nvSpPr>
        <dsp:cNvPr id="0" name=""/>
        <dsp:cNvSpPr/>
      </dsp:nvSpPr>
      <dsp:spPr>
        <a:xfrm>
          <a:off x="0" y="1633289"/>
          <a:ext cx="6462712" cy="453600"/>
        </a:xfrm>
        <a:prstGeom prst="rect">
          <a:avLst/>
        </a:prstGeom>
        <a:solidFill>
          <a:srgbClr val="F1DC3F">
            <a:alpha val="6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8CDBF1-17E5-43BE-A62A-4417A454C912}">
      <dsp:nvSpPr>
        <dsp:cNvPr id="0" name=""/>
        <dsp:cNvSpPr/>
      </dsp:nvSpPr>
      <dsp:spPr>
        <a:xfrm>
          <a:off x="323135" y="1438110"/>
          <a:ext cx="4005052" cy="460859"/>
        </a:xfrm>
        <a:prstGeom prst="roundRect">
          <a:avLst/>
        </a:prstGeom>
        <a:solidFill>
          <a:schemeClr val="accent1">
            <a:lumMod val="75000"/>
            <a:alpha val="7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lt1">
                  <a:alpha val="70000"/>
                </a:schemeClr>
              </a:solidFill>
            </a:rPr>
            <a:t>Subgaussian Probability Distributions</a:t>
          </a:r>
        </a:p>
      </dsp:txBody>
      <dsp:txXfrm>
        <a:off x="345632" y="1460607"/>
        <a:ext cx="3960058" cy="415865"/>
      </dsp:txXfrm>
    </dsp:sp>
    <dsp:sp modelId="{F42E7C35-8A15-47F2-BE3B-347060F5B144}">
      <dsp:nvSpPr>
        <dsp:cNvPr id="0" name=""/>
        <dsp:cNvSpPr/>
      </dsp:nvSpPr>
      <dsp:spPr>
        <a:xfrm>
          <a:off x="0" y="2379268"/>
          <a:ext cx="6462712" cy="453600"/>
        </a:xfrm>
        <a:prstGeom prst="rect">
          <a:avLst/>
        </a:prstGeom>
        <a:solidFill>
          <a:srgbClr val="F1DC3F">
            <a:alpha val="6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2EB5AB6-CF58-4FC7-8001-3695309BE1CE}">
      <dsp:nvSpPr>
        <dsp:cNvPr id="0" name=""/>
        <dsp:cNvSpPr/>
      </dsp:nvSpPr>
      <dsp:spPr>
        <a:xfrm>
          <a:off x="323135" y="2184089"/>
          <a:ext cx="4005052" cy="460859"/>
        </a:xfrm>
        <a:prstGeom prst="roundRect">
          <a:avLst/>
        </a:prstGeom>
        <a:solidFill>
          <a:schemeClr val="accent1">
            <a:lumMod val="75000"/>
            <a:alpha val="7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lt1">
                  <a:alpha val="71000"/>
                </a:schemeClr>
              </a:solidFill>
            </a:rPr>
            <a:t>Find Failing Plaintext – Non-Generic (FFP-NG)</a:t>
          </a:r>
        </a:p>
      </dsp:txBody>
      <dsp:txXfrm>
        <a:off x="345632" y="2206586"/>
        <a:ext cx="3960058" cy="415865"/>
      </dsp:txXfrm>
    </dsp:sp>
    <dsp:sp modelId="{3D5466A5-37C6-47F8-A4A4-69069B8E507B}">
      <dsp:nvSpPr>
        <dsp:cNvPr id="0" name=""/>
        <dsp:cNvSpPr/>
      </dsp:nvSpPr>
      <dsp:spPr>
        <a:xfrm>
          <a:off x="0" y="3103302"/>
          <a:ext cx="6462712" cy="453600"/>
        </a:xfrm>
        <a:prstGeom prst="rect">
          <a:avLst/>
        </a:prstGeom>
        <a:solidFill>
          <a:srgbClr val="F1DC3F">
            <a:alpha val="6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7AAD9DB-ED8E-4DFB-BEDF-EBEEB442AC6A}">
      <dsp:nvSpPr>
        <dsp:cNvPr id="0" name=""/>
        <dsp:cNvSpPr/>
      </dsp:nvSpPr>
      <dsp:spPr>
        <a:xfrm>
          <a:off x="323135" y="2930068"/>
          <a:ext cx="4005052" cy="438913"/>
        </a:xfrm>
        <a:prstGeom prst="roundRect">
          <a:avLst/>
        </a:prstGeom>
        <a:solidFill>
          <a:schemeClr val="accent1">
            <a:lumMod val="75000"/>
            <a:alpha val="7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lt1">
                  <a:alpha val="70000"/>
                </a:schemeClr>
              </a:solidFill>
            </a:rPr>
            <a:t>Security Reduction from RLWE to FFP-NG</a:t>
          </a:r>
        </a:p>
      </dsp:txBody>
      <dsp:txXfrm>
        <a:off x="344561" y="2951494"/>
        <a:ext cx="3962200" cy="396061"/>
      </dsp:txXfrm>
    </dsp:sp>
    <dsp:sp modelId="{9B2AEA25-097E-4438-BD05-17E40549C0C8}">
      <dsp:nvSpPr>
        <dsp:cNvPr id="0" name=""/>
        <dsp:cNvSpPr/>
      </dsp:nvSpPr>
      <dsp:spPr>
        <a:xfrm>
          <a:off x="0" y="3849281"/>
          <a:ext cx="6462712" cy="453600"/>
        </a:xfrm>
        <a:prstGeom prst="rect">
          <a:avLst/>
        </a:prstGeom>
        <a:solidFill>
          <a:srgbClr val="F1DC3F">
            <a:alpha val="6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167B5BD-8DD0-4497-B3E8-A2768C37AB5F}">
      <dsp:nvSpPr>
        <dsp:cNvPr id="0" name=""/>
        <dsp:cNvSpPr/>
      </dsp:nvSpPr>
      <dsp:spPr>
        <a:xfrm>
          <a:off x="323135" y="3654102"/>
          <a:ext cx="4005052" cy="460859"/>
        </a:xfrm>
        <a:prstGeom prst="roundRect">
          <a:avLst/>
        </a:prstGeom>
        <a:solidFill>
          <a:schemeClr val="accent1">
            <a:lumMod val="75000"/>
            <a:alpha val="7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tx1">
                  <a:alpha val="70000"/>
                </a:schemeClr>
              </a:solidFill>
            </a:rPr>
            <a:t>Open Problems</a:t>
          </a:r>
        </a:p>
      </dsp:txBody>
      <dsp:txXfrm>
        <a:off x="345632" y="3676599"/>
        <a:ext cx="3960058" cy="4158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F48F80-1B90-4485-91EC-5BC63B8DFF75}">
      <dsp:nvSpPr>
        <dsp:cNvPr id="0" name=""/>
        <dsp:cNvSpPr/>
      </dsp:nvSpPr>
      <dsp:spPr>
        <a:xfrm>
          <a:off x="0" y="243635"/>
          <a:ext cx="6462712" cy="453600"/>
        </a:xfrm>
        <a:prstGeom prst="rect">
          <a:avLst/>
        </a:prstGeom>
        <a:solidFill>
          <a:srgbClr val="F1DC3F">
            <a:alpha val="6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8CDBF1-17E5-43BE-A62A-4417A454C912}">
      <dsp:nvSpPr>
        <dsp:cNvPr id="0" name=""/>
        <dsp:cNvSpPr/>
      </dsp:nvSpPr>
      <dsp:spPr>
        <a:xfrm>
          <a:off x="323135" y="48456"/>
          <a:ext cx="4005052" cy="460859"/>
        </a:xfrm>
        <a:prstGeom prst="roundRect">
          <a:avLst/>
        </a:prstGeom>
        <a:solidFill>
          <a:schemeClr val="accent1">
            <a:lumMod val="75000"/>
            <a:alpha val="7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lt1">
                  <a:alpha val="70000"/>
                </a:schemeClr>
              </a:solidFill>
            </a:rPr>
            <a:t>The Ring Learning With Errors (RLWE) problem</a:t>
          </a:r>
        </a:p>
      </dsp:txBody>
      <dsp:txXfrm>
        <a:off x="345632" y="70953"/>
        <a:ext cx="3960058" cy="415865"/>
      </dsp:txXfrm>
    </dsp:sp>
    <dsp:sp modelId="{E798E5A7-73FD-459C-8B71-172E37A3D416}">
      <dsp:nvSpPr>
        <dsp:cNvPr id="0" name=""/>
        <dsp:cNvSpPr/>
      </dsp:nvSpPr>
      <dsp:spPr>
        <a:xfrm>
          <a:off x="0" y="989614"/>
          <a:ext cx="6462712" cy="1097275"/>
        </a:xfrm>
        <a:prstGeom prst="rect">
          <a:avLst/>
        </a:prstGeom>
        <a:solidFill>
          <a:srgbClr val="F1DC3F">
            <a:alpha val="85098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1578" tIns="374904" rIns="50157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kern="1200" dirty="0">
              <a:solidFill>
                <a:srgbClr val="11465E"/>
              </a:solidFill>
            </a:rPr>
            <a:t>Gaussian-like Tail Decay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rgbClr val="11465E"/>
              </a:solidFill>
            </a:rPr>
            <a:t>New Class of Subgaussians</a:t>
          </a:r>
        </a:p>
      </dsp:txBody>
      <dsp:txXfrm>
        <a:off x="0" y="989614"/>
        <a:ext cx="6462712" cy="1097275"/>
      </dsp:txXfrm>
    </dsp:sp>
    <dsp:sp modelId="{E57F4C13-D968-41DC-BA28-51648DD4445D}">
      <dsp:nvSpPr>
        <dsp:cNvPr id="0" name=""/>
        <dsp:cNvSpPr/>
      </dsp:nvSpPr>
      <dsp:spPr>
        <a:xfrm>
          <a:off x="323135" y="794435"/>
          <a:ext cx="4005052" cy="46085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kern="1200" dirty="0"/>
            <a:t>Subgaussian Probability Distributions</a:t>
          </a:r>
        </a:p>
      </dsp:txBody>
      <dsp:txXfrm>
        <a:off x="345632" y="816932"/>
        <a:ext cx="3960058" cy="415865"/>
      </dsp:txXfrm>
    </dsp:sp>
    <dsp:sp modelId="{F42E7C35-8A15-47F2-BE3B-347060F5B144}">
      <dsp:nvSpPr>
        <dsp:cNvPr id="0" name=""/>
        <dsp:cNvSpPr/>
      </dsp:nvSpPr>
      <dsp:spPr>
        <a:xfrm>
          <a:off x="0" y="2379268"/>
          <a:ext cx="6462712" cy="453600"/>
        </a:xfrm>
        <a:prstGeom prst="rect">
          <a:avLst/>
        </a:prstGeom>
        <a:solidFill>
          <a:srgbClr val="F1DC3F">
            <a:alpha val="6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2EB5AB6-CF58-4FC7-8001-3695309BE1CE}">
      <dsp:nvSpPr>
        <dsp:cNvPr id="0" name=""/>
        <dsp:cNvSpPr/>
      </dsp:nvSpPr>
      <dsp:spPr>
        <a:xfrm>
          <a:off x="323135" y="2184089"/>
          <a:ext cx="4005052" cy="460859"/>
        </a:xfrm>
        <a:prstGeom prst="roundRect">
          <a:avLst/>
        </a:prstGeom>
        <a:solidFill>
          <a:schemeClr val="accent1">
            <a:lumMod val="75000"/>
            <a:alpha val="7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lt1">
                  <a:alpha val="71000"/>
                </a:schemeClr>
              </a:solidFill>
            </a:rPr>
            <a:t>Find Failing Plaintext – Non-Generic (FFP-NG)</a:t>
          </a:r>
        </a:p>
      </dsp:txBody>
      <dsp:txXfrm>
        <a:off x="345632" y="2206586"/>
        <a:ext cx="3960058" cy="415865"/>
      </dsp:txXfrm>
    </dsp:sp>
    <dsp:sp modelId="{3D5466A5-37C6-47F8-A4A4-69069B8E507B}">
      <dsp:nvSpPr>
        <dsp:cNvPr id="0" name=""/>
        <dsp:cNvSpPr/>
      </dsp:nvSpPr>
      <dsp:spPr>
        <a:xfrm>
          <a:off x="0" y="3103302"/>
          <a:ext cx="6462712" cy="453600"/>
        </a:xfrm>
        <a:prstGeom prst="rect">
          <a:avLst/>
        </a:prstGeom>
        <a:solidFill>
          <a:srgbClr val="F1DC3F">
            <a:alpha val="6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7AAD9DB-ED8E-4DFB-BEDF-EBEEB442AC6A}">
      <dsp:nvSpPr>
        <dsp:cNvPr id="0" name=""/>
        <dsp:cNvSpPr/>
      </dsp:nvSpPr>
      <dsp:spPr>
        <a:xfrm>
          <a:off x="323135" y="2930068"/>
          <a:ext cx="4005052" cy="438913"/>
        </a:xfrm>
        <a:prstGeom prst="roundRect">
          <a:avLst/>
        </a:prstGeom>
        <a:solidFill>
          <a:schemeClr val="accent1">
            <a:lumMod val="75000"/>
            <a:alpha val="7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lt1">
                  <a:alpha val="70000"/>
                </a:schemeClr>
              </a:solidFill>
            </a:rPr>
            <a:t>Security Reduction from RLWE to FFP-NG</a:t>
          </a:r>
        </a:p>
      </dsp:txBody>
      <dsp:txXfrm>
        <a:off x="344561" y="2951494"/>
        <a:ext cx="3962200" cy="396061"/>
      </dsp:txXfrm>
    </dsp:sp>
    <dsp:sp modelId="{9B2AEA25-097E-4438-BD05-17E40549C0C8}">
      <dsp:nvSpPr>
        <dsp:cNvPr id="0" name=""/>
        <dsp:cNvSpPr/>
      </dsp:nvSpPr>
      <dsp:spPr>
        <a:xfrm>
          <a:off x="0" y="3849281"/>
          <a:ext cx="6462712" cy="453600"/>
        </a:xfrm>
        <a:prstGeom prst="rect">
          <a:avLst/>
        </a:prstGeom>
        <a:solidFill>
          <a:srgbClr val="F1DC3F">
            <a:alpha val="6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167B5BD-8DD0-4497-B3E8-A2768C37AB5F}">
      <dsp:nvSpPr>
        <dsp:cNvPr id="0" name=""/>
        <dsp:cNvSpPr/>
      </dsp:nvSpPr>
      <dsp:spPr>
        <a:xfrm>
          <a:off x="323135" y="3654102"/>
          <a:ext cx="4005052" cy="460859"/>
        </a:xfrm>
        <a:prstGeom prst="roundRect">
          <a:avLst/>
        </a:prstGeom>
        <a:solidFill>
          <a:schemeClr val="accent1">
            <a:lumMod val="75000"/>
            <a:alpha val="7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tx1">
                  <a:alpha val="70000"/>
                </a:schemeClr>
              </a:solidFill>
            </a:rPr>
            <a:t>Open Problems</a:t>
          </a:r>
        </a:p>
      </dsp:txBody>
      <dsp:txXfrm>
        <a:off x="345632" y="3676599"/>
        <a:ext cx="3960058" cy="4158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2E7C35-8A15-47F2-BE3B-347060F5B144}">
      <dsp:nvSpPr>
        <dsp:cNvPr id="0" name=""/>
        <dsp:cNvSpPr/>
      </dsp:nvSpPr>
      <dsp:spPr>
        <a:xfrm>
          <a:off x="0" y="243635"/>
          <a:ext cx="6462712" cy="453600"/>
        </a:xfrm>
        <a:prstGeom prst="rect">
          <a:avLst/>
        </a:prstGeom>
        <a:solidFill>
          <a:srgbClr val="F1DC3F">
            <a:alpha val="6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2EB5AB6-CF58-4FC7-8001-3695309BE1CE}">
      <dsp:nvSpPr>
        <dsp:cNvPr id="0" name=""/>
        <dsp:cNvSpPr/>
      </dsp:nvSpPr>
      <dsp:spPr>
        <a:xfrm>
          <a:off x="323135" y="48456"/>
          <a:ext cx="4005052" cy="460859"/>
        </a:xfrm>
        <a:prstGeom prst="roundRect">
          <a:avLst/>
        </a:prstGeom>
        <a:solidFill>
          <a:schemeClr val="accent1">
            <a:lumMod val="75000"/>
            <a:alpha val="7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lt1">
                  <a:alpha val="71000"/>
                </a:schemeClr>
              </a:solidFill>
            </a:rPr>
            <a:t>The Ring Learning With Errors (RLWE) Problem</a:t>
          </a:r>
        </a:p>
      </dsp:txBody>
      <dsp:txXfrm>
        <a:off x="345632" y="70953"/>
        <a:ext cx="3960058" cy="415865"/>
      </dsp:txXfrm>
    </dsp:sp>
    <dsp:sp modelId="{26F48F80-1B90-4485-91EC-5BC63B8DFF75}">
      <dsp:nvSpPr>
        <dsp:cNvPr id="0" name=""/>
        <dsp:cNvSpPr/>
      </dsp:nvSpPr>
      <dsp:spPr>
        <a:xfrm>
          <a:off x="0" y="989614"/>
          <a:ext cx="6462712" cy="453600"/>
        </a:xfrm>
        <a:prstGeom prst="rect">
          <a:avLst/>
        </a:prstGeom>
        <a:solidFill>
          <a:srgbClr val="F1DC3F">
            <a:alpha val="6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8CDBF1-17E5-43BE-A62A-4417A454C912}">
      <dsp:nvSpPr>
        <dsp:cNvPr id="0" name=""/>
        <dsp:cNvSpPr/>
      </dsp:nvSpPr>
      <dsp:spPr>
        <a:xfrm>
          <a:off x="323135" y="794435"/>
          <a:ext cx="4005052" cy="460859"/>
        </a:xfrm>
        <a:prstGeom prst="roundRect">
          <a:avLst/>
        </a:prstGeom>
        <a:solidFill>
          <a:schemeClr val="accent1">
            <a:lumMod val="75000"/>
            <a:alpha val="7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lt1">
                  <a:alpha val="70000"/>
                </a:schemeClr>
              </a:solidFill>
            </a:rPr>
            <a:t>Subgaussian Probability Distributions</a:t>
          </a:r>
        </a:p>
      </dsp:txBody>
      <dsp:txXfrm>
        <a:off x="345632" y="816932"/>
        <a:ext cx="3960058" cy="415865"/>
      </dsp:txXfrm>
    </dsp:sp>
    <dsp:sp modelId="{E798E5A7-73FD-459C-8B71-172E37A3D416}">
      <dsp:nvSpPr>
        <dsp:cNvPr id="0" name=""/>
        <dsp:cNvSpPr/>
      </dsp:nvSpPr>
      <dsp:spPr>
        <a:xfrm>
          <a:off x="0" y="1735593"/>
          <a:ext cx="6462712" cy="1097275"/>
        </a:xfrm>
        <a:prstGeom prst="rect">
          <a:avLst/>
        </a:prstGeom>
        <a:solidFill>
          <a:srgbClr val="F1DC3F">
            <a:alpha val="85098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1578" tIns="374904" rIns="50157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kern="1200" dirty="0">
              <a:solidFill>
                <a:srgbClr val="11465E"/>
              </a:solidFill>
            </a:rPr>
            <a:t>The FFP-NG Game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rgbClr val="11465E"/>
              </a:solidFill>
            </a:rPr>
            <a:t>Possible Winning Strategies</a:t>
          </a:r>
        </a:p>
      </dsp:txBody>
      <dsp:txXfrm>
        <a:off x="0" y="1735593"/>
        <a:ext cx="6462712" cy="1097275"/>
      </dsp:txXfrm>
    </dsp:sp>
    <dsp:sp modelId="{E57F4C13-D968-41DC-BA28-51648DD4445D}">
      <dsp:nvSpPr>
        <dsp:cNvPr id="0" name=""/>
        <dsp:cNvSpPr/>
      </dsp:nvSpPr>
      <dsp:spPr>
        <a:xfrm>
          <a:off x="323135" y="1540414"/>
          <a:ext cx="4005052" cy="46085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kern="1200" dirty="0"/>
            <a:t>Find Failing Plaintext – Non-Generic (FFP-NG)</a:t>
          </a:r>
        </a:p>
      </dsp:txBody>
      <dsp:txXfrm>
        <a:off x="345632" y="1562911"/>
        <a:ext cx="3960058" cy="415865"/>
      </dsp:txXfrm>
    </dsp:sp>
    <dsp:sp modelId="{3D5466A5-37C6-47F8-A4A4-69069B8E507B}">
      <dsp:nvSpPr>
        <dsp:cNvPr id="0" name=""/>
        <dsp:cNvSpPr/>
      </dsp:nvSpPr>
      <dsp:spPr>
        <a:xfrm>
          <a:off x="0" y="3103302"/>
          <a:ext cx="6462712" cy="453600"/>
        </a:xfrm>
        <a:prstGeom prst="rect">
          <a:avLst/>
        </a:prstGeom>
        <a:solidFill>
          <a:srgbClr val="F1DC3F">
            <a:alpha val="6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7AAD9DB-ED8E-4DFB-BEDF-EBEEB442AC6A}">
      <dsp:nvSpPr>
        <dsp:cNvPr id="0" name=""/>
        <dsp:cNvSpPr/>
      </dsp:nvSpPr>
      <dsp:spPr>
        <a:xfrm>
          <a:off x="323135" y="2930068"/>
          <a:ext cx="4005052" cy="438913"/>
        </a:xfrm>
        <a:prstGeom prst="roundRect">
          <a:avLst/>
        </a:prstGeom>
        <a:solidFill>
          <a:schemeClr val="accent1">
            <a:lumMod val="75000"/>
            <a:alpha val="7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lt1">
                  <a:alpha val="70000"/>
                </a:schemeClr>
              </a:solidFill>
            </a:rPr>
            <a:t>Security Reduction from RLWE to FFP-NG</a:t>
          </a:r>
        </a:p>
      </dsp:txBody>
      <dsp:txXfrm>
        <a:off x="344561" y="2951494"/>
        <a:ext cx="3962200" cy="396061"/>
      </dsp:txXfrm>
    </dsp:sp>
    <dsp:sp modelId="{9B2AEA25-097E-4438-BD05-17E40549C0C8}">
      <dsp:nvSpPr>
        <dsp:cNvPr id="0" name=""/>
        <dsp:cNvSpPr/>
      </dsp:nvSpPr>
      <dsp:spPr>
        <a:xfrm>
          <a:off x="0" y="3849281"/>
          <a:ext cx="6462712" cy="453600"/>
        </a:xfrm>
        <a:prstGeom prst="rect">
          <a:avLst/>
        </a:prstGeom>
        <a:solidFill>
          <a:srgbClr val="F1DC3F">
            <a:alpha val="6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167B5BD-8DD0-4497-B3E8-A2768C37AB5F}">
      <dsp:nvSpPr>
        <dsp:cNvPr id="0" name=""/>
        <dsp:cNvSpPr/>
      </dsp:nvSpPr>
      <dsp:spPr>
        <a:xfrm>
          <a:off x="323135" y="3654102"/>
          <a:ext cx="4005052" cy="460859"/>
        </a:xfrm>
        <a:prstGeom prst="roundRect">
          <a:avLst/>
        </a:prstGeom>
        <a:solidFill>
          <a:schemeClr val="accent1">
            <a:lumMod val="75000"/>
            <a:alpha val="7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tx1">
                  <a:alpha val="70000"/>
                </a:schemeClr>
              </a:solidFill>
            </a:rPr>
            <a:t>Open Problems</a:t>
          </a:r>
        </a:p>
      </dsp:txBody>
      <dsp:txXfrm>
        <a:off x="345632" y="3676599"/>
        <a:ext cx="3960058" cy="41586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2E7C35-8A15-47F2-BE3B-347060F5B144}">
      <dsp:nvSpPr>
        <dsp:cNvPr id="0" name=""/>
        <dsp:cNvSpPr/>
      </dsp:nvSpPr>
      <dsp:spPr>
        <a:xfrm>
          <a:off x="0" y="243635"/>
          <a:ext cx="6462712" cy="453600"/>
        </a:xfrm>
        <a:prstGeom prst="rect">
          <a:avLst/>
        </a:prstGeom>
        <a:solidFill>
          <a:srgbClr val="F1DC3F">
            <a:alpha val="6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2EB5AB6-CF58-4FC7-8001-3695309BE1CE}">
      <dsp:nvSpPr>
        <dsp:cNvPr id="0" name=""/>
        <dsp:cNvSpPr/>
      </dsp:nvSpPr>
      <dsp:spPr>
        <a:xfrm>
          <a:off x="323135" y="48456"/>
          <a:ext cx="4005052" cy="460859"/>
        </a:xfrm>
        <a:prstGeom prst="roundRect">
          <a:avLst/>
        </a:prstGeom>
        <a:solidFill>
          <a:schemeClr val="accent1">
            <a:lumMod val="75000"/>
            <a:alpha val="7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lt1">
                  <a:alpha val="71000"/>
                </a:schemeClr>
              </a:solidFill>
            </a:rPr>
            <a:t>Find Failing Plaintext – Non-Generic (FFP-NG)</a:t>
          </a:r>
        </a:p>
      </dsp:txBody>
      <dsp:txXfrm>
        <a:off x="345632" y="70953"/>
        <a:ext cx="3960058" cy="415865"/>
      </dsp:txXfrm>
    </dsp:sp>
    <dsp:sp modelId="{26F48F80-1B90-4485-91EC-5BC63B8DFF75}">
      <dsp:nvSpPr>
        <dsp:cNvPr id="0" name=""/>
        <dsp:cNvSpPr/>
      </dsp:nvSpPr>
      <dsp:spPr>
        <a:xfrm>
          <a:off x="0" y="989614"/>
          <a:ext cx="6462712" cy="453600"/>
        </a:xfrm>
        <a:prstGeom prst="rect">
          <a:avLst/>
        </a:prstGeom>
        <a:solidFill>
          <a:srgbClr val="F1DC3F">
            <a:alpha val="6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8CDBF1-17E5-43BE-A62A-4417A454C912}">
      <dsp:nvSpPr>
        <dsp:cNvPr id="0" name=""/>
        <dsp:cNvSpPr/>
      </dsp:nvSpPr>
      <dsp:spPr>
        <a:xfrm>
          <a:off x="323135" y="794435"/>
          <a:ext cx="4005052" cy="460859"/>
        </a:xfrm>
        <a:prstGeom prst="roundRect">
          <a:avLst/>
        </a:prstGeom>
        <a:solidFill>
          <a:schemeClr val="accent1">
            <a:lumMod val="75000"/>
            <a:alpha val="7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lt1">
                  <a:alpha val="70000"/>
                </a:schemeClr>
              </a:solidFill>
            </a:rPr>
            <a:t>The Ring Learning With Errors (RLWE) problem</a:t>
          </a:r>
        </a:p>
      </dsp:txBody>
      <dsp:txXfrm>
        <a:off x="345632" y="816932"/>
        <a:ext cx="3960058" cy="415865"/>
      </dsp:txXfrm>
    </dsp:sp>
    <dsp:sp modelId="{3D5466A5-37C6-47F8-A4A4-69069B8E507B}">
      <dsp:nvSpPr>
        <dsp:cNvPr id="0" name=""/>
        <dsp:cNvSpPr/>
      </dsp:nvSpPr>
      <dsp:spPr>
        <a:xfrm>
          <a:off x="0" y="1713648"/>
          <a:ext cx="6462712" cy="453600"/>
        </a:xfrm>
        <a:prstGeom prst="rect">
          <a:avLst/>
        </a:prstGeom>
        <a:solidFill>
          <a:srgbClr val="F1DC3F">
            <a:alpha val="6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7AAD9DB-ED8E-4DFB-BEDF-EBEEB442AC6A}">
      <dsp:nvSpPr>
        <dsp:cNvPr id="0" name=""/>
        <dsp:cNvSpPr/>
      </dsp:nvSpPr>
      <dsp:spPr>
        <a:xfrm>
          <a:off x="323135" y="1540414"/>
          <a:ext cx="4005052" cy="438913"/>
        </a:xfrm>
        <a:prstGeom prst="roundRect">
          <a:avLst/>
        </a:prstGeom>
        <a:solidFill>
          <a:schemeClr val="accent1">
            <a:lumMod val="75000"/>
            <a:alpha val="7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lt1">
                  <a:alpha val="70000"/>
                </a:schemeClr>
              </a:solidFill>
            </a:rPr>
            <a:t>Subgaussian Probability Distributions</a:t>
          </a:r>
        </a:p>
      </dsp:txBody>
      <dsp:txXfrm>
        <a:off x="344561" y="1561840"/>
        <a:ext cx="3962200" cy="396061"/>
      </dsp:txXfrm>
    </dsp:sp>
    <dsp:sp modelId="{E798E5A7-73FD-459C-8B71-172E37A3D416}">
      <dsp:nvSpPr>
        <dsp:cNvPr id="0" name=""/>
        <dsp:cNvSpPr/>
      </dsp:nvSpPr>
      <dsp:spPr>
        <a:xfrm>
          <a:off x="0" y="2459627"/>
          <a:ext cx="6462712" cy="1097275"/>
        </a:xfrm>
        <a:prstGeom prst="rect">
          <a:avLst/>
        </a:prstGeom>
        <a:solidFill>
          <a:srgbClr val="F1DC3F">
            <a:alpha val="85098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1578" tIns="374904" rIns="501578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kern="1200" dirty="0">
              <a:solidFill>
                <a:srgbClr val="11465E"/>
              </a:solidFill>
            </a:rPr>
            <a:t>Main Result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>
              <a:solidFill>
                <a:srgbClr val="11465E"/>
              </a:solidFill>
            </a:rPr>
            <a:t>The RLWE Adversary</a:t>
          </a:r>
        </a:p>
      </dsp:txBody>
      <dsp:txXfrm>
        <a:off x="0" y="2459627"/>
        <a:ext cx="6462712" cy="1097275"/>
      </dsp:txXfrm>
    </dsp:sp>
    <dsp:sp modelId="{E57F4C13-D968-41DC-BA28-51648DD4445D}">
      <dsp:nvSpPr>
        <dsp:cNvPr id="0" name=""/>
        <dsp:cNvSpPr/>
      </dsp:nvSpPr>
      <dsp:spPr>
        <a:xfrm>
          <a:off x="323135" y="2264448"/>
          <a:ext cx="4005052" cy="46085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kern="1200" dirty="0"/>
            <a:t>Security Reduction from RLWE to FFP-NG</a:t>
          </a:r>
        </a:p>
      </dsp:txBody>
      <dsp:txXfrm>
        <a:off x="345632" y="2286945"/>
        <a:ext cx="3960058" cy="415865"/>
      </dsp:txXfrm>
    </dsp:sp>
    <dsp:sp modelId="{9B2AEA25-097E-4438-BD05-17E40549C0C8}">
      <dsp:nvSpPr>
        <dsp:cNvPr id="0" name=""/>
        <dsp:cNvSpPr/>
      </dsp:nvSpPr>
      <dsp:spPr>
        <a:xfrm>
          <a:off x="0" y="3849281"/>
          <a:ext cx="6462712" cy="453600"/>
        </a:xfrm>
        <a:prstGeom prst="rect">
          <a:avLst/>
        </a:prstGeom>
        <a:solidFill>
          <a:srgbClr val="F1DC3F">
            <a:alpha val="6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167B5BD-8DD0-4497-B3E8-A2768C37AB5F}">
      <dsp:nvSpPr>
        <dsp:cNvPr id="0" name=""/>
        <dsp:cNvSpPr/>
      </dsp:nvSpPr>
      <dsp:spPr>
        <a:xfrm>
          <a:off x="323135" y="3654102"/>
          <a:ext cx="4005052" cy="460859"/>
        </a:xfrm>
        <a:prstGeom prst="roundRect">
          <a:avLst/>
        </a:prstGeom>
        <a:solidFill>
          <a:schemeClr val="accent1">
            <a:lumMod val="75000"/>
            <a:alpha val="7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993" tIns="0" rIns="170993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tx1">
                  <a:alpha val="70000"/>
                </a:schemeClr>
              </a:solidFill>
            </a:rPr>
            <a:t>Open Problems</a:t>
          </a:r>
        </a:p>
      </dsp:txBody>
      <dsp:txXfrm>
        <a:off x="345632" y="3676599"/>
        <a:ext cx="3960058" cy="4158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3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#4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#5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8A7E0-3D35-439F-A19D-E733760D7AB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32E5-3404-4CBD-89ED-30072771C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250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8A7E0-3D35-439F-A19D-E733760D7AB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32E5-3404-4CBD-89ED-30072771C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80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8A7E0-3D35-439F-A19D-E733760D7AB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32E5-3404-4CBD-89ED-30072771C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434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8A7E0-3D35-439F-A19D-E733760D7AB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32E5-3404-4CBD-89ED-30072771C00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8665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8A7E0-3D35-439F-A19D-E733760D7AB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32E5-3404-4CBD-89ED-30072771C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0478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8A7E0-3D35-439F-A19D-E733760D7AB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32E5-3404-4CBD-89ED-30072771C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423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8A7E0-3D35-439F-A19D-E733760D7AB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32E5-3404-4CBD-89ED-30072771C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102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8A7E0-3D35-439F-A19D-E733760D7AB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32E5-3404-4CBD-89ED-30072771C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121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8A7E0-3D35-439F-A19D-E733760D7AB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32E5-3404-4CBD-89ED-30072771C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25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8A7E0-3D35-439F-A19D-E733760D7AB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32E5-3404-4CBD-89ED-30072771C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337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8A7E0-3D35-439F-A19D-E733760D7AB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32E5-3404-4CBD-89ED-30072771C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258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8A7E0-3D35-439F-A19D-E733760D7AB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32E5-3404-4CBD-89ED-30072771C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38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8A7E0-3D35-439F-A19D-E733760D7AB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32E5-3404-4CBD-89ED-30072771C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3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8A7E0-3D35-439F-A19D-E733760D7AB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32E5-3404-4CBD-89ED-30072771C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730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8A7E0-3D35-439F-A19D-E733760D7AB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32E5-3404-4CBD-89ED-30072771C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891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8A7E0-3D35-439F-A19D-E733760D7AB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32E5-3404-4CBD-89ED-30072771C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767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8A7E0-3D35-439F-A19D-E733760D7AB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D32E5-3404-4CBD-89ED-30072771C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80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F98A7E0-3D35-439F-A19D-E733760D7AB6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3BCD32E5-3404-4CBD-89ED-30072771C0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8939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0.png"/><Relationship Id="rId13" Type="http://schemas.openxmlformats.org/officeDocument/2006/relationships/image" Target="../media/image70.png"/><Relationship Id="rId3" Type="http://schemas.openxmlformats.org/officeDocument/2006/relationships/hyperlink" Target="https://eprint.iacr.org/2022/365.pdf" TargetMode="External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680.png"/><Relationship Id="rId5" Type="http://schemas.openxmlformats.org/officeDocument/2006/relationships/image" Target="../media/image6.svg"/><Relationship Id="rId15" Type="http://schemas.openxmlformats.org/officeDocument/2006/relationships/image" Target="../media/image12.svg"/><Relationship Id="rId10" Type="http://schemas.openxmlformats.org/officeDocument/2006/relationships/image" Target="../media/image670.png"/><Relationship Id="rId4" Type="http://schemas.openxmlformats.org/officeDocument/2006/relationships/image" Target="../media/image5.svg"/><Relationship Id="rId9" Type="http://schemas.openxmlformats.org/officeDocument/2006/relationships/image" Target="../media/image660.png"/><Relationship Id="rId14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print.iacr.org/2024/835.pd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print.iacr.org/2007/432.pdf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0.png"/><Relationship Id="rId4" Type="http://schemas.openxmlformats.org/officeDocument/2006/relationships/image" Target="../media/image7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0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7" Type="http://schemas.openxmlformats.org/officeDocument/2006/relationships/image" Target="../media/image5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xiv.org/pdf/2401.03703" TargetMode="External"/><Relationship Id="rId5" Type="http://schemas.openxmlformats.org/officeDocument/2006/relationships/hyperlink" Target="https://eprint.iacr.org/2012/230.pdf" TargetMode="External"/><Relationship Id="rId4" Type="http://schemas.openxmlformats.org/officeDocument/2006/relationships/hyperlink" Target="https://eprint.iacr.org/2022/365.pdf" TargetMode="Externa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0.png"/><Relationship Id="rId3" Type="http://schemas.openxmlformats.org/officeDocument/2006/relationships/hyperlink" Target="https://eprint.iacr.org/2022/365.pdf" TargetMode="External"/><Relationship Id="rId7" Type="http://schemas.openxmlformats.org/officeDocument/2006/relationships/image" Target="../media/image6.svg"/><Relationship Id="rId12" Type="http://schemas.openxmlformats.org/officeDocument/2006/relationships/image" Target="../media/image230.png"/><Relationship Id="rId17" Type="http://schemas.openxmlformats.org/officeDocument/2006/relationships/image" Target="../media/image58.png"/><Relationship Id="rId2" Type="http://schemas.openxmlformats.org/officeDocument/2006/relationships/image" Target="../media/image4.png"/><Relationship Id="rId16" Type="http://schemas.openxmlformats.org/officeDocument/2006/relationships/image" Target="../media/image5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hyperlink" Target="https://arxiv.org/pdf/2401.03703" TargetMode="External"/><Relationship Id="rId15" Type="http://schemas.openxmlformats.org/officeDocument/2006/relationships/image" Target="../media/image220.png"/><Relationship Id="rId4" Type="http://schemas.openxmlformats.org/officeDocument/2006/relationships/hyperlink" Target="https://eprint.iacr.org/2012/230.pdf" TargetMode="External"/><Relationship Id="rId14" Type="http://schemas.openxmlformats.org/officeDocument/2006/relationships/image" Target="../media/image6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120.png"/><Relationship Id="rId7" Type="http://schemas.openxmlformats.org/officeDocument/2006/relationships/image" Target="../media/image6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hyperlink" Target="https://eprint.iacr.org/2012/230.pdf" TargetMode="External"/><Relationship Id="rId4" Type="http://schemas.openxmlformats.org/officeDocument/2006/relationships/hyperlink" Target="https://eprint.iacr.org/2022/365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D34FF15-10CF-B539-0D07-78D9E6610CA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 amt="12000"/>
          </a:blip>
          <a:srcRect l="9091" t="40784" b="6769"/>
          <a:stretch>
            <a:fillRect/>
          </a:stretch>
        </p:blipFill>
        <p:spPr>
          <a:xfrm>
            <a:off x="20" y="9145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E6A5DD-2CB7-D608-703C-002A5C5E04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3371" y="3612380"/>
            <a:ext cx="10404182" cy="1641490"/>
          </a:xfrm>
        </p:spPr>
        <p:txBody>
          <a:bodyPr>
            <a:normAutofit/>
          </a:bodyPr>
          <a:lstStyle/>
          <a:p>
            <a:r>
              <a:rPr lang="en-US" sz="5300" dirty="0"/>
              <a:t>Provable Decryption Failure Security for</a:t>
            </a:r>
            <a:br>
              <a:rPr lang="en-US" sz="5300" dirty="0"/>
            </a:br>
            <a:r>
              <a:rPr lang="en-US" sz="5300" dirty="0"/>
              <a:t>Practical Lattice-based PKE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77C8A4-1849-37C0-167A-34B6954C66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74575" y="5173551"/>
            <a:ext cx="9144000" cy="754025"/>
          </a:xfrm>
        </p:spPr>
        <p:txBody>
          <a:bodyPr>
            <a:normAutofit/>
          </a:bodyPr>
          <a:lstStyle/>
          <a:p>
            <a:r>
              <a:rPr lang="en-US" b="1" dirty="0"/>
              <a:t>Christian Majenz, </a:t>
            </a:r>
            <a:r>
              <a:rPr lang="en-US" b="1" u="sng" dirty="0"/>
              <a:t>Fabrizio Sisinni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B89A97-8D4A-4E32-7B75-1ED7770F89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6049938"/>
            <a:ext cx="3268428" cy="685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5F92E3-5DF9-C58D-D6EA-7B29C9D144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420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76D64B1-09F7-95FF-7543-F61A8BF7E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E524C-7D99-698D-456C-3325B05AA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Decryption Failure Condition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678A41-A412-ACDC-030C-7877125A4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EBA7ACAA-099E-9EFB-49D3-80B10B9148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6823" y="1534410"/>
                <a:ext cx="10394576" cy="304597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800" dirty="0">
                    <a:solidFill>
                      <a:schemeClr val="tx1"/>
                    </a:solidFill>
                  </a:rPr>
                  <a:t>Given a ciphertext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LPR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Enc</m:t>
                    </m:r>
                    <m:d>
                      <m:d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𝑝𝑘</m:t>
                        </m:r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</m:d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, the decryption algorithm computes</a:t>
                </a:r>
              </a:p>
              <a:p>
                <a:pPr marL="0" indent="0">
                  <a:buNone/>
                </a:pPr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>
                      <m:d>
                        <m:dPr>
                          <m:begChr m:val="⌈"/>
                          <m:endChr m:val=""/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⌋"/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− </m:t>
                              </m:r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mod</m:t>
                              </m:r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q</m:t>
                              </m:r>
                            </m:e>
                          </m:d>
                        </m:e>
                      </m:d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</m:t>
                      </m:r>
                      <m:d>
                        <m:dPr>
                          <m:begChr m:val="⌈"/>
                          <m:endChr m:val=""/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⌋"/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𝑏𝑟</m:t>
                              </m:r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d>
                                <m:dPr>
                                  <m:begChr m:val="⌈"/>
                                  <m:endChr m:val=""/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begChr m:val=""/>
                                      <m:endChr m:val="⌋"/>
                                      <m:ctrlP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𝜇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 </m:t>
                              </m:r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</m:t>
                              </m:r>
                              <m:d>
                                <m:d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𝑎𝑟</m:t>
                                  </m:r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𝑒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mod</m:t>
                              </m:r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q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1800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en-US" sz="1800" b="0" dirty="0">
                    <a:solidFill>
                      <a:schemeClr val="tx1"/>
                    </a:solidFill>
                  </a:rPr>
                  <a:t>	     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⌈"/>
                        <m:endChr m:val=""/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⌋"/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  <m:r>
                              <a:rPr lang="en-US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  <m:sSub>
                              <m:sSubPr>
                                <m:ctrlP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d>
                              <m:dPr>
                                <m:begChr m:val="⌈"/>
                                <m:endChr m:val=""/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"/>
                                    <m:endChr m:val="⌋"/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𝜇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mod</m:t>
                            </m:r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q</m:t>
                            </m:r>
                          </m:e>
                        </m:d>
                      </m:e>
                    </m:d>
                  </m:oMath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180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𝑒𝑟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sSub>
                      <m:sSubPr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the total error gained during decryption and let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𝒘</m:t>
                        </m:r>
                      </m:e>
                      <m:sup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𝒗</m:t>
                        </m:r>
                      </m:e>
                      <m:sup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sz="1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800" b="1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>
                    <a:solidFill>
                      <a:schemeClr val="tx1"/>
                    </a:solidFill>
                  </a:rPr>
                  <a:t>be the combined coefficient vectors. We can write the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-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th</a:t>
                </a:r>
                <a:r>
                  <a:rPr lang="en-US" sz="1800" dirty="0">
                    <a:solidFill>
                      <a:schemeClr val="tx1"/>
                    </a:solidFill>
                  </a:rPr>
                  <a:t> coordinate of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800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>
                    <a:solidFill>
                      <a:schemeClr val="tx1"/>
                    </a:solidFill>
                  </a:rPr>
                  <a:t>as</a:t>
                </a:r>
                <a:endParaRPr lang="en-US" sz="1800" i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>
                      <m:d>
                        <m:dPr>
                          <m:begChr m:val="⟨"/>
                          <m:endChr m:val="⟩"/>
                          <m:ctrlPr>
                            <a:rPr lang="en-US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𝒗</m:t>
                          </m:r>
                          <m:r>
                            <a:rPr lang="en-US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𝒘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𝑘</m:t>
                                  </m:r>
                                </m:e>
                              </m:d>
                            </m:sub>
                          </m:sSub>
                        </m:e>
                      </m:d>
                      <m:r>
                        <a:rPr lang="en-US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e>
                      </m:d>
                      <m:r>
                        <a:rPr lang="en-US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en-US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EBA7ACAA-099E-9EFB-49D3-80B10B9148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6823" y="1534410"/>
                <a:ext cx="10394576" cy="3045979"/>
              </a:xfrm>
              <a:blipFill>
                <a:blip r:embed="rId3"/>
                <a:stretch>
                  <a:fillRect l="-469" t="-2004" r="-5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AEF46AD2-9C2F-57B9-6B72-6D5B0B2B34A7}"/>
              </a:ext>
            </a:extLst>
          </p:cNvPr>
          <p:cNvSpPr/>
          <p:nvPr/>
        </p:nvSpPr>
        <p:spPr>
          <a:xfrm>
            <a:off x="640280" y="4703393"/>
            <a:ext cx="10911440" cy="1970038"/>
          </a:xfrm>
          <a:prstGeom prst="rect">
            <a:avLst/>
          </a:prstGeom>
          <a:solidFill>
            <a:srgbClr val="F1DC3F">
              <a:alpha val="84706"/>
            </a:srgbClr>
          </a:solidFill>
          <a:ln w="28575">
            <a:solidFill>
              <a:srgbClr val="FFFF4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400" i="1" dirty="0"/>
          </a:p>
          <a:p>
            <a:r>
              <a:rPr lang="en-US" b="0" dirty="0"/>
              <a:t>	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A5AD99B-F33F-84D5-8533-0C9A2900CBBE}"/>
                  </a:ext>
                </a:extLst>
              </p:cNvPr>
              <p:cNvSpPr txBox="1"/>
              <p:nvPr/>
            </p:nvSpPr>
            <p:spPr>
              <a:xfrm>
                <a:off x="806823" y="4823657"/>
                <a:ext cx="10564454" cy="16890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11465E"/>
                    </a:solidFill>
                  </a:rPr>
                  <a:t>Decryption Failure Conditions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11465E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𝑒𝑟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the total error gained during decryption. We have</a:t>
                </a:r>
              </a:p>
              <a:p>
                <a:pPr marL="45720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rgbClr val="11465E"/>
                    </a:solidFill>
                  </a:rPr>
                  <a:t>If a decryption failure occurs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  <m:r>
                      <a:rPr lang="en-US" b="0" i="1" dirty="0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i="1" dirty="0">
                    <a:solidFill>
                      <a:srgbClr val="11465E"/>
                    </a:solidFill>
                  </a:rPr>
                  <a:t> </a:t>
                </a:r>
                <a:r>
                  <a:rPr lang="en-US" dirty="0">
                    <a:solidFill>
                      <a:srgbClr val="11465E"/>
                    </a:solidFill>
                  </a:rPr>
                  <a:t>s.t.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b="1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𝒗</m:t>
                        </m:r>
                        <m:r>
                          <a:rPr lang="en-US" b="1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𝒘</m:t>
                            </m:r>
                          </m:e>
                          <m:sub>
                            <m:d>
                              <m:dPr>
                                <m:ctrlPr>
                                  <a:rPr lang="en-US" i="1">
                                    <a:solidFill>
                                      <a:srgbClr val="11465E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solidFill>
                                      <a:srgbClr val="11465E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𝑘</m:t>
                                </m:r>
                              </m:e>
                            </m:d>
                          </m:sub>
                        </m:sSub>
                      </m:e>
                    </m:d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e>
                    </m:d>
                    <m:r>
                      <a:rPr lang="en-US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  <m:r>
                      <a:rPr lang="en-US" b="0" i="0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ctrlPr>
                          <a:rPr lang="en-US" i="1" dirty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  <m:r>
                          <a:rPr lang="en-US" i="1" dirty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US" i="1" dirty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/4</m:t>
                    </m:r>
                  </m:oMath>
                </a14:m>
                <a:r>
                  <a:rPr lang="en-US" i="1" dirty="0">
                    <a:solidFill>
                      <a:srgbClr val="11465E"/>
                    </a:solidFill>
                  </a:rPr>
                  <a:t>.</a:t>
                </a:r>
              </a:p>
              <a:p>
                <a:pPr marL="45720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rgbClr val="11465E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  <m:r>
                      <a:rPr lang="en-US" i="1" dirty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i="1" dirty="0">
                    <a:solidFill>
                      <a:srgbClr val="11465E"/>
                    </a:solidFill>
                  </a:rPr>
                  <a:t> </a:t>
                </a:r>
                <a:r>
                  <a:rPr lang="en-US" dirty="0">
                    <a:solidFill>
                      <a:srgbClr val="11465E"/>
                    </a:solidFill>
                  </a:rPr>
                  <a:t>s.t.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b="1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𝒗</m:t>
                        </m:r>
                        <m:r>
                          <a:rPr lang="en-US" b="1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𝒘</m:t>
                            </m:r>
                          </m:e>
                          <m:sub>
                            <m:d>
                              <m:dPr>
                                <m:ctrlPr>
                                  <a:rPr lang="en-US" i="1">
                                    <a:solidFill>
                                      <a:srgbClr val="11465E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solidFill>
                                      <a:srgbClr val="11465E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𝑘</m:t>
                                </m:r>
                              </m:e>
                            </m:d>
                          </m:sub>
                        </m:sSub>
                      </m:e>
                    </m:d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e>
                    </m:d>
                    <m:r>
                      <a:rPr lang="en-US" i="1" dirty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d>
                      <m:dPr>
                        <m:ctrlPr>
                          <a:rPr lang="en-US" i="1" dirty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  <m:r>
                          <a:rPr lang="en-US" i="1" dirty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+2</m:t>
                        </m:r>
                      </m:e>
                    </m:d>
                    <m:r>
                      <a:rPr lang="en-US" i="1" dirty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/4⟹</m:t>
                    </m:r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a decryption failure occurs.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A5AD99B-F33F-84D5-8533-0C9A2900CB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823" y="4823657"/>
                <a:ext cx="10564454" cy="1689052"/>
              </a:xfrm>
              <a:prstGeom prst="rect">
                <a:avLst/>
              </a:prstGeom>
              <a:blipFill>
                <a:blip r:embed="rId4"/>
                <a:stretch>
                  <a:fillRect l="-462" t="-1805" b="-3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67277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DA3D0-09DC-A4A2-AF9D-6AA96C29B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15135-9FCC-03B2-1D05-4021D8763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Decryption Failure Condition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DBCE28-3586-DF2F-5131-4B5135F0EC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198C5F7-4B4E-AE6C-C9F1-B292BBEC91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6823" y="1534410"/>
                <a:ext cx="10394576" cy="3045979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180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, we define its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-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th</a:t>
                </a:r>
                <a:r>
                  <a:rPr lang="en-US" sz="1800" dirty="0">
                    <a:solidFill>
                      <a:schemeClr val="tx1"/>
                    </a:solidFill>
                  </a:rPr>
                  <a:t> rotation as</a:t>
                </a:r>
                <a:endParaRPr lang="en-US" sz="1800" i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</m:e>
                        <m:sub>
                          <m:d>
                            <m:d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𝑘</m:t>
                              </m:r>
                            </m:e>
                          </m:d>
                        </m:sub>
                      </m:sSub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:= 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X</m:t>
                          </m:r>
                        </m:e>
                        <m:sup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sup>
                      </m:sSup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𝑧</m:t>
                      </m:r>
                      <m:d>
                        <m:d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</m:t>
                              </m:r>
                            </m:sup>
                          </m:sSup>
                        </m:e>
                      </m:d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180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𝒘</m:t>
                        </m:r>
                      </m:e>
                      <m:sup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𝒗</m:t>
                        </m:r>
                      </m:e>
                      <m:sup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sz="1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800" b="1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>
                    <a:solidFill>
                      <a:schemeClr val="tx1"/>
                    </a:solidFill>
                  </a:rPr>
                  <a:t>be the concatenation of coefficient vectors. We can write the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-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th</a:t>
                </a:r>
                <a:r>
                  <a:rPr lang="en-US" sz="1800" dirty="0">
                    <a:solidFill>
                      <a:schemeClr val="tx1"/>
                    </a:solidFill>
                  </a:rPr>
                  <a:t> coordinate of the total decryption error as</a:t>
                </a:r>
                <a:endParaRPr lang="en-US" sz="1800" i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>
                      <m:d>
                        <m:dPr>
                          <m:begChr m:val="⟨"/>
                          <m:endChr m:val="⟩"/>
                          <m:ctrlPr>
                            <a:rPr lang="en-US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𝒗</m:t>
                          </m:r>
                          <m:r>
                            <a:rPr lang="en-US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𝒘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𝑘</m:t>
                                  </m:r>
                                </m:e>
                              </m:d>
                            </m:sub>
                          </m:sSub>
                        </m:e>
                      </m:d>
                      <m:r>
                        <a:rPr lang="en-US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e>
                      </m:d>
                      <m:r>
                        <a:rPr lang="en-US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en-US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198C5F7-4B4E-AE6C-C9F1-B292BBEC91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6823" y="1534410"/>
                <a:ext cx="10394576" cy="3045979"/>
              </a:xfrm>
              <a:blipFill>
                <a:blip r:embed="rId3"/>
                <a:stretch>
                  <a:fillRect l="-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6422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584648-56C3-3D41-F763-73E891D7E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85510-A65C-B073-7096-E6FE66474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Decryption Failure Condition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7BEC27-4EF1-2F6E-9DE4-434169D857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4ACB54BC-DBD7-609F-F998-056EF014B3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6823" y="1534410"/>
                <a:ext cx="10394576" cy="3045979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180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, we define its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-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th</a:t>
                </a:r>
                <a:r>
                  <a:rPr lang="en-US" sz="1800" dirty="0">
                    <a:solidFill>
                      <a:schemeClr val="tx1"/>
                    </a:solidFill>
                  </a:rPr>
                  <a:t> rotation as</a:t>
                </a:r>
                <a:endParaRPr lang="en-US" sz="1800" i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8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𝑧</m:t>
                          </m:r>
                        </m:e>
                        <m:sub>
                          <m:d>
                            <m:dPr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𝑘</m:t>
                              </m:r>
                            </m:e>
                          </m:d>
                        </m:sub>
                      </m:sSub>
                      <m:r>
                        <a:rPr lang="en-US" sz="1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:= 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X</m:t>
                          </m:r>
                        </m:e>
                        <m:sup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sup>
                      </m:sSup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𝑧</m:t>
                      </m:r>
                      <m:d>
                        <m:d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</m:t>
                              </m:r>
                            </m:sup>
                          </m:sSup>
                        </m:e>
                      </m:d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180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𝒘</m:t>
                        </m:r>
                      </m:e>
                      <m:sup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𝒗</m:t>
                        </m:r>
                      </m:e>
                      <m:sup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sz="1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800" b="1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>
                    <a:solidFill>
                      <a:schemeClr val="tx1"/>
                    </a:solidFill>
                  </a:rPr>
                  <a:t>be the concatenation of coefficient vectors. We can write the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-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th</a:t>
                </a:r>
                <a:r>
                  <a:rPr lang="en-US" sz="1800" dirty="0">
                    <a:solidFill>
                      <a:schemeClr val="tx1"/>
                    </a:solidFill>
                  </a:rPr>
                  <a:t> coordinate of the total decryption error as</a:t>
                </a:r>
                <a:endParaRPr lang="en-US" sz="1800" i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>
                      <m:d>
                        <m:dPr>
                          <m:begChr m:val="⟨"/>
                          <m:endChr m:val="⟩"/>
                          <m:ctrlPr>
                            <a:rPr lang="en-US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𝒗</m:t>
                          </m:r>
                          <m:r>
                            <a:rPr lang="en-US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𝒘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𝑘</m:t>
                                  </m:r>
                                </m:e>
                              </m:d>
                            </m:sub>
                          </m:sSub>
                        </m:e>
                      </m:d>
                      <m:r>
                        <a:rPr lang="en-US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e>
                      </m:d>
                      <m:r>
                        <a:rPr lang="en-US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en-US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4ACB54BC-DBD7-609F-F998-056EF014B3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6823" y="1534410"/>
                <a:ext cx="10394576" cy="3045979"/>
              </a:xfrm>
              <a:blipFill>
                <a:blip r:embed="rId3"/>
                <a:stretch>
                  <a:fillRect l="-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3D8B0543-E42B-B4E5-395C-8B99380B74C0}"/>
              </a:ext>
            </a:extLst>
          </p:cNvPr>
          <p:cNvSpPr/>
          <p:nvPr/>
        </p:nvSpPr>
        <p:spPr>
          <a:xfrm>
            <a:off x="640280" y="4703393"/>
            <a:ext cx="10911440" cy="1756130"/>
          </a:xfrm>
          <a:prstGeom prst="rect">
            <a:avLst/>
          </a:prstGeom>
          <a:solidFill>
            <a:srgbClr val="F1DC3F">
              <a:alpha val="84706"/>
            </a:srgbClr>
          </a:solidFill>
          <a:ln w="28575">
            <a:solidFill>
              <a:srgbClr val="FFFF4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400" i="1" dirty="0"/>
          </a:p>
          <a:p>
            <a:r>
              <a:rPr lang="en-US" b="0" dirty="0"/>
              <a:t>	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782CF8F-0024-8484-884D-841C3F43B833}"/>
                  </a:ext>
                </a:extLst>
              </p:cNvPr>
              <p:cNvSpPr txBox="1"/>
              <p:nvPr/>
            </p:nvSpPr>
            <p:spPr>
              <a:xfrm>
                <a:off x="806823" y="4944681"/>
                <a:ext cx="10564454" cy="1273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11465E"/>
                    </a:solidFill>
                  </a:rPr>
                  <a:t>Decryption Failure Conditions</a:t>
                </a:r>
                <a:endParaRPr lang="en-US" dirty="0">
                  <a:solidFill>
                    <a:srgbClr val="11465E"/>
                  </a:solidFill>
                </a:endParaRPr>
              </a:p>
              <a:p>
                <a:pPr marL="45720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rgbClr val="11465E"/>
                    </a:solidFill>
                  </a:rPr>
                  <a:t>If a decryption failure occurs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⟹</m:t>
                    </m:r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  <m:r>
                      <a:rPr lang="en-US" b="0" i="1" dirty="0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i="1" dirty="0">
                    <a:solidFill>
                      <a:srgbClr val="11465E"/>
                    </a:solidFill>
                  </a:rPr>
                  <a:t> </a:t>
                </a:r>
                <a:r>
                  <a:rPr lang="en-US" dirty="0">
                    <a:solidFill>
                      <a:srgbClr val="11465E"/>
                    </a:solidFill>
                  </a:rPr>
                  <a:t>s.t.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</m:t>
                    </m:r>
                    <m:d>
                      <m:dPr>
                        <m:begChr m:val="⟨"/>
                        <m:endChr m:val="⟩"/>
                        <m:ctrlPr>
                          <a:rPr lang="en-US" b="1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𝒗</m:t>
                        </m:r>
                        <m:r>
                          <a:rPr lang="en-US" b="1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𝒘</m:t>
                            </m:r>
                          </m:e>
                          <m:sub>
                            <m:d>
                              <m:dPr>
                                <m:ctrlPr>
                                  <a:rPr lang="en-US" i="1">
                                    <a:solidFill>
                                      <a:srgbClr val="11465E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solidFill>
                                      <a:srgbClr val="11465E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𝑘</m:t>
                                </m:r>
                              </m:e>
                            </m:d>
                          </m:sub>
                        </m:sSub>
                      </m:e>
                    </m:d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</m:t>
                    </m:r>
                    <m:r>
                      <a:rPr lang="en-US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  <m:r>
                      <a:rPr lang="en-US" b="0" i="0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ctrlPr>
                          <a:rPr lang="en-US" i="1" dirty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  <m:r>
                          <a:rPr lang="en-US" i="1" dirty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en-US" i="1" dirty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/4</m:t>
                    </m:r>
                  </m:oMath>
                </a14:m>
                <a:r>
                  <a:rPr lang="en-US" i="1" dirty="0">
                    <a:solidFill>
                      <a:srgbClr val="11465E"/>
                    </a:solidFill>
                  </a:rPr>
                  <a:t>.</a:t>
                </a:r>
              </a:p>
              <a:p>
                <a:pPr marL="457200" indent="-4572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rgbClr val="11465E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  <m:r>
                      <a:rPr lang="en-US" i="1" dirty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i="1" dirty="0">
                    <a:solidFill>
                      <a:srgbClr val="11465E"/>
                    </a:solidFill>
                  </a:rPr>
                  <a:t> </a:t>
                </a:r>
                <a:r>
                  <a:rPr lang="en-US" dirty="0">
                    <a:solidFill>
                      <a:srgbClr val="11465E"/>
                    </a:solidFill>
                  </a:rPr>
                  <a:t>s.t. </a:t>
                </a:r>
                <a14:m>
                  <m:oMath xmlns:m="http://schemas.openxmlformats.org/officeDocument/2006/math">
                    <m:r>
                      <a:rPr lang="en-US" b="0" i="0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</m:t>
                    </m:r>
                    <m:d>
                      <m:dPr>
                        <m:begChr m:val="⟨"/>
                        <m:endChr m:val="⟩"/>
                        <m:ctrlPr>
                          <a:rPr lang="en-US" b="1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𝒗</m:t>
                        </m:r>
                        <m:r>
                          <a:rPr lang="en-US" b="1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b="1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𝒘</m:t>
                            </m:r>
                          </m:e>
                          <m:sub>
                            <m:d>
                              <m:dPr>
                                <m:ctrlPr>
                                  <a:rPr lang="en-US" i="1">
                                    <a:solidFill>
                                      <a:srgbClr val="11465E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solidFill>
                                      <a:srgbClr val="11465E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𝑘</m:t>
                                </m:r>
                              </m:e>
                            </m:d>
                          </m:sub>
                        </m:sSub>
                      </m:e>
                    </m:d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b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</m:t>
                    </m:r>
                    <m:r>
                      <a:rPr lang="en-US" i="1" dirty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d>
                      <m:dPr>
                        <m:ctrlPr>
                          <a:rPr lang="en-US" i="1" dirty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  <m:r>
                          <a:rPr lang="en-US" i="1" dirty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+2</m:t>
                        </m:r>
                      </m:e>
                    </m:d>
                    <m:r>
                      <a:rPr lang="en-US" i="1" dirty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/4⟹</m:t>
                    </m:r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a decryption failure occurs.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782CF8F-0024-8484-884D-841C3F43B8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823" y="4944681"/>
                <a:ext cx="10564454" cy="1273554"/>
              </a:xfrm>
              <a:prstGeom prst="rect">
                <a:avLst/>
              </a:prstGeom>
              <a:blipFill>
                <a:blip r:embed="rId4"/>
                <a:stretch>
                  <a:fillRect l="-462" t="-2392"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1520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717B8-59F4-22E8-880A-98D845CB7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F6438-3128-93D8-D69A-DA222D3CD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786"/>
            <a:ext cx="3473851" cy="4626428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Subgaussian Probability Distributions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1AA51F-BD80-0516-85C1-82FF8E1D7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416C95E-2CD0-63A0-03C8-ABBAF45AA425}"/>
              </a:ext>
            </a:extLst>
          </p:cNvPr>
          <p:cNvCxnSpPr/>
          <p:nvPr/>
        </p:nvCxnSpPr>
        <p:spPr>
          <a:xfrm>
            <a:off x="4752363" y="1778466"/>
            <a:ext cx="0" cy="3200400"/>
          </a:xfrm>
          <a:prstGeom prst="line">
            <a:avLst/>
          </a:prstGeom>
          <a:ln w="12700">
            <a:solidFill>
              <a:srgbClr val="FFFF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Content Placeholder 6">
            <a:extLst>
              <a:ext uri="{FF2B5EF4-FFF2-40B4-BE49-F238E27FC236}">
                <a16:creationId xmlns:a16="http://schemas.microsoft.com/office/drawing/2014/main" id="{62100CF1-9903-D7ED-C4E6-4A03265578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7063797"/>
              </p:ext>
            </p:extLst>
          </p:nvPr>
        </p:nvGraphicFramePr>
        <p:xfrm>
          <a:off x="4945617" y="1390876"/>
          <a:ext cx="646271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5884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E5EBE-37D4-7676-6588-9BE05D4DE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B2B7A-A4AE-7979-54E6-97B1E394A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</a:schemeClr>
                </a:solidFill>
                <a:latin typeface="Franklin Gothic Demi Cond" panose="020B0706030402020204" pitchFamily="34" charset="0"/>
              </a:rPr>
              <a:t>Gaussian-like Tail Decay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215203-EF45-6930-943A-32C6778219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B3500DE-B555-FBCE-BE30-1E6A7B6B51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9976100"/>
              </p:ext>
            </p:extLst>
          </p:nvPr>
        </p:nvGraphicFramePr>
        <p:xfrm>
          <a:off x="150106" y="2188029"/>
          <a:ext cx="6903837" cy="3995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FBE3CF-4B3C-5EB0-1333-AAFE7796686D}"/>
                  </a:ext>
                </a:extLst>
              </p:cNvPr>
              <p:cNvSpPr txBox="1"/>
              <p:nvPr/>
            </p:nvSpPr>
            <p:spPr>
              <a:xfrm>
                <a:off x="7459008" y="1812659"/>
                <a:ext cx="458288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 subgaussian with parameter </a:t>
                </a:r>
                <a:r>
                  <a:rPr lang="en-US" dirty="0">
                    <a:sym typeface="Symbol" panose="05050102010706020507" pitchFamily="18" charset="2"/>
                  </a:rPr>
                  <a:t></a:t>
                </a:r>
                <a:r>
                  <a:rPr lang="en-US" dirty="0"/>
                  <a:t> is a family of probability distributions with mean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and tail decay bounded by a Gaussian with standard deviation </a:t>
                </a:r>
                <a:r>
                  <a:rPr lang="en-US" dirty="0">
                    <a:sym typeface="Symbol" panose="05050102010706020507" pitchFamily="18" charset="2"/>
                  </a:rPr>
                  <a:t></a:t>
                </a:r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FBE3CF-4B3C-5EB0-1333-AAFE779668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9008" y="1812659"/>
                <a:ext cx="4582886" cy="1200329"/>
              </a:xfrm>
              <a:prstGeom prst="rect">
                <a:avLst/>
              </a:prstGeom>
              <a:blipFill>
                <a:blip r:embed="rId4"/>
                <a:stretch>
                  <a:fillRect l="-1198" t="-3553" b="-71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3522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79ACB-4E2E-A9AE-BD67-C43FE01A7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28459-007D-5A26-131E-C9BCE6684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</a:schemeClr>
                </a:solidFill>
                <a:latin typeface="Franklin Gothic Demi Cond" panose="020B0706030402020204" pitchFamily="34" charset="0"/>
              </a:rPr>
              <a:t>Gaussian-like Tail Decay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527C748-61A1-02E2-71D9-0A1878D79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6A0ECE9-6FEA-0244-580D-5B69D22E47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5032689"/>
              </p:ext>
            </p:extLst>
          </p:nvPr>
        </p:nvGraphicFramePr>
        <p:xfrm>
          <a:off x="150106" y="2188029"/>
          <a:ext cx="6903837" cy="3995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0DE62B-48CE-939E-0B1D-808E2A8993AE}"/>
                  </a:ext>
                </a:extLst>
              </p:cNvPr>
              <p:cNvSpPr txBox="1"/>
              <p:nvPr/>
            </p:nvSpPr>
            <p:spPr>
              <a:xfrm>
                <a:off x="7459008" y="1812659"/>
                <a:ext cx="4582886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 subgaussian with parameter </a:t>
                </a:r>
                <a:r>
                  <a:rPr lang="en-US" dirty="0">
                    <a:sym typeface="Symbol" panose="05050102010706020507" pitchFamily="18" charset="2"/>
                  </a:rPr>
                  <a:t></a:t>
                </a:r>
                <a:r>
                  <a:rPr lang="en-US" dirty="0"/>
                  <a:t> is a family of probability distributions with mean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and tail decay bounded by a Gaussian with standard deviation </a:t>
                </a:r>
                <a:r>
                  <a:rPr lang="en-US" dirty="0">
                    <a:sym typeface="Symbol" panose="05050102010706020507" pitchFamily="18" charset="2"/>
                  </a:rPr>
                  <a:t></a:t>
                </a:r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r>
                  <a:rPr lang="en-US" dirty="0"/>
                  <a:t>This family contains a wide range of distributions such as: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Gaussians;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Centered binomials;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Centered and bounded.</a:t>
                </a:r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0DE62B-48CE-939E-0B1D-808E2A8993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9008" y="1812659"/>
                <a:ext cx="4582886" cy="3170099"/>
              </a:xfrm>
              <a:prstGeom prst="rect">
                <a:avLst/>
              </a:prstGeom>
              <a:blipFill>
                <a:blip r:embed="rId4"/>
                <a:stretch>
                  <a:fillRect l="-1198" t="-13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2001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1D49A-3F56-5DFF-7B19-AA571E5D0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D870F-E2E2-30D4-0984-5334367E4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</a:schemeClr>
                </a:solidFill>
                <a:latin typeface="Franklin Gothic Demi Cond" panose="020B0706030402020204" pitchFamily="34" charset="0"/>
              </a:rPr>
              <a:t>Gaussian-like Tail Decay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D5D270-0E14-6BDD-3C39-39BE5A73D1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E7E4DDE9-BA81-3B32-503D-62CF2201950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0169850"/>
              </p:ext>
            </p:extLst>
          </p:nvPr>
        </p:nvGraphicFramePr>
        <p:xfrm>
          <a:off x="150106" y="2188029"/>
          <a:ext cx="6903837" cy="3995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FE1CBD3-5657-4732-6A9C-AB473A4D7AB0}"/>
                  </a:ext>
                </a:extLst>
              </p:cNvPr>
              <p:cNvSpPr txBox="1"/>
              <p:nvPr/>
            </p:nvSpPr>
            <p:spPr>
              <a:xfrm>
                <a:off x="7459008" y="1812659"/>
                <a:ext cx="4582886" cy="3693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 subgaussian with parameter </a:t>
                </a:r>
                <a:r>
                  <a:rPr lang="en-US" dirty="0">
                    <a:sym typeface="Symbol" panose="05050102010706020507" pitchFamily="18" charset="2"/>
                  </a:rPr>
                  <a:t></a:t>
                </a:r>
                <a:r>
                  <a:rPr lang="en-US" dirty="0"/>
                  <a:t> is a family of probability distributions with mean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and tail decay bounded by a Gaussian with standard deviation </a:t>
                </a:r>
                <a:r>
                  <a:rPr lang="en-US" dirty="0">
                    <a:sym typeface="Symbol" panose="05050102010706020507" pitchFamily="18" charset="2"/>
                  </a:rPr>
                  <a:t></a:t>
                </a:r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r>
                  <a:rPr lang="en-US" dirty="0"/>
                  <a:t>This family contains a wide range of distributions such as: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Gaussians;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Centered binomials;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Centered and bounded.</a:t>
                </a:r>
              </a:p>
              <a:p>
                <a:endParaRPr lang="en-US" dirty="0"/>
              </a:p>
              <a:p>
                <a:r>
                  <a:rPr lang="en-US"/>
                  <a:t>We </a:t>
                </a:r>
                <a:r>
                  <a:rPr lang="en-US" dirty="0"/>
                  <a:t>have no control over the behavior around the mean.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FE1CBD3-5657-4732-6A9C-AB473A4D7A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9008" y="1812659"/>
                <a:ext cx="4582886" cy="3693319"/>
              </a:xfrm>
              <a:prstGeom prst="rect">
                <a:avLst/>
              </a:prstGeom>
              <a:blipFill>
                <a:blip r:embed="rId4"/>
                <a:stretch>
                  <a:fillRect l="-1198" t="-1155" b="-1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80044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2753B-9764-4923-D978-DE153174C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A5358-23DD-C8B7-E5E2-5C7C72F3A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</a:schemeClr>
                </a:solidFill>
                <a:latin typeface="Franklin Gothic Demi Cond" panose="020B0706030402020204" pitchFamily="34" charset="0"/>
              </a:rPr>
              <a:t>New Class of Subgaussians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23CD2D-609F-8A8B-321F-49AAC7E40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AEA667-4A41-3D27-E4C2-341F0EEEBE6D}"/>
              </a:ext>
            </a:extLst>
          </p:cNvPr>
          <p:cNvSpPr txBox="1"/>
          <p:nvPr/>
        </p:nvSpPr>
        <p:spPr>
          <a:xfrm>
            <a:off x="1341371" y="1427421"/>
            <a:ext cx="3405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Continuous Gaussians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4">
                <a:extLst>
                  <a:ext uri="{FF2B5EF4-FFF2-40B4-BE49-F238E27FC236}">
                    <a16:creationId xmlns:a16="http://schemas.microsoft.com/office/drawing/2014/main" id="{778791D4-DB06-B254-69A9-902457100C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9170" y="2168503"/>
                <a:ext cx="4830331" cy="359473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1800" dirty="0">
                    <a:solidFill>
                      <a:schemeClr val="tx1"/>
                    </a:solidFill>
                  </a:rPr>
                  <a:t>Let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(0,</m:t>
                    </m:r>
                    <m:sSup>
                      <m:sSup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x</m:t>
                            </m:r>
                          </m:sub>
                        </m:sSub>
                      </m:e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 and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1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sz="1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r>
                      <a:rPr lang="en-US" sz="1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(0,</m:t>
                    </m:r>
                    <m:sSup>
                      <m:sSupPr>
                        <m:ctrlPr>
                          <a:rPr lang="en-US" sz="1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18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8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y</m:t>
                            </m:r>
                          </m:sub>
                        </m:sSub>
                      </m:e>
                      <m:sup>
                        <m:r>
                          <a:rPr lang="en-US" sz="1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 be two independent samples and let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Z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≔</m:t>
                    </m:r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1800" dirty="0">
                    <a:solidFill>
                      <a:schemeClr val="tx1"/>
                    </a:solidFill>
                  </a:rPr>
                  <a:t>We know that</a:t>
                </a: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Z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(0,</m:t>
                    </m:r>
                    <m:sSup>
                      <m:sSup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z</m:t>
                            </m:r>
                          </m:sub>
                        </m:sSub>
                      </m:e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,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z</m:t>
                            </m:r>
                          </m:sub>
                        </m:sSub>
                      </m:e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sub>
                        </m:sSub>
                      </m:e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y</m:t>
                            </m:r>
                          </m:sub>
                        </m:sSub>
                      </m:e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;</a:t>
                </a: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sz="1800" dirty="0">
                    <a:solidFill>
                      <a:schemeClr val="tx1"/>
                    </a:solidFill>
                  </a:rPr>
                  <a:t>The conditional distribution</a:t>
                </a:r>
                <a:br>
                  <a:rPr lang="en-US" sz="1800" dirty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Z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z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z</m:t>
                        </m:r>
                        <m:f>
                          <m:f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x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z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f>
                          <m:f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x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y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z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8" name="Content Placeholder 4">
                <a:extLst>
                  <a:ext uri="{FF2B5EF4-FFF2-40B4-BE49-F238E27FC236}">
                    <a16:creationId xmlns:a16="http://schemas.microsoft.com/office/drawing/2014/main" id="{778791D4-DB06-B254-69A9-902457100C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9170" y="2168503"/>
                <a:ext cx="4830331" cy="3594736"/>
              </a:xfrm>
              <a:blipFill>
                <a:blip r:embed="rId3"/>
                <a:stretch>
                  <a:fillRect l="-1009" t="-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66120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73471-FEE9-709A-842D-E478B1E25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685287-DCD6-1604-003A-D73841970420}"/>
              </a:ext>
            </a:extLst>
          </p:cNvPr>
          <p:cNvSpPr/>
          <p:nvPr/>
        </p:nvSpPr>
        <p:spPr>
          <a:xfrm>
            <a:off x="6625456" y="1138330"/>
            <a:ext cx="5117451" cy="4624908"/>
          </a:xfrm>
          <a:prstGeom prst="rect">
            <a:avLst/>
          </a:prstGeom>
          <a:solidFill>
            <a:srgbClr val="F1DC3F">
              <a:alpha val="85098"/>
            </a:srgbClr>
          </a:solidFill>
          <a:ln w="28575">
            <a:solidFill>
              <a:srgbClr val="FFFF4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D5A073-8ED4-53F9-2354-F360008F5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</a:schemeClr>
                </a:solidFill>
                <a:latin typeface="Franklin Gothic Demi Cond" panose="020B0706030402020204" pitchFamily="34" charset="0"/>
              </a:rPr>
              <a:t>New Class of Subgaussians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7668C0-E8C7-C550-6D2C-DC9C5882B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094F33-D729-2DD4-4674-B792CE69E503}"/>
                  </a:ext>
                </a:extLst>
              </p:cNvPr>
              <p:cNvSpPr txBox="1"/>
              <p:nvPr/>
            </p:nvSpPr>
            <p:spPr>
              <a:xfrm>
                <a:off x="6806069" y="2168504"/>
                <a:ext cx="4756223" cy="3217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465E"/>
                    </a:solidFill>
                    <a:effectLst/>
                    <a:uLnTx/>
                    <a:uFillTx/>
                  </a:rPr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146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465E"/>
                    </a:solidFill>
                    <a:effectLst/>
                    <a:uLnTx/>
                    <a:uFillTx/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146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465E"/>
                    </a:solidFill>
                    <a:effectLst/>
                    <a:uLnTx/>
                    <a:uFillTx/>
                  </a:rPr>
                  <a:t> be two independent subgaussians with parameter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1146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1146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1146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</m:oMath>
                </a14:m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465E"/>
                    </a:solidFill>
                    <a:effectLst/>
                    <a:uLnTx/>
                    <a:uFillTx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1146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1146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1146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y</m:t>
                        </m:r>
                      </m:sub>
                    </m:sSub>
                  </m:oMath>
                </a14:m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465E"/>
                    </a:solidFill>
                    <a:effectLst/>
                    <a:uLnTx/>
                    <a:uFillTx/>
                  </a:rPr>
                  <a:t> respectively and let </a:t>
                </a:r>
              </a:p>
              <a:p>
                <a:pPr marL="0" marR="0" lvl="0" indent="0" algn="l" defTabSz="4572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146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Z</m:t>
                    </m:r>
                    <m:r>
                      <a:rPr kumimoji="0" lang="en-US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146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≔</m:t>
                    </m:r>
                    <m:r>
                      <m:rPr>
                        <m:sty m:val="p"/>
                      </m:rPr>
                      <a:rPr kumimoji="0" lang="en-US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146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X</m:t>
                    </m:r>
                    <m:r>
                      <a:rPr kumimoji="0" lang="en-US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146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0" lang="en-US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146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465E"/>
                    </a:solidFill>
                    <a:effectLst/>
                    <a:uLnTx/>
                    <a:uFillTx/>
                  </a:rPr>
                  <a:t> </a:t>
                </a:r>
                <a:r>
                  <a:rPr lang="en-US" dirty="0">
                    <a:solidFill>
                      <a:srgbClr val="11465E"/>
                    </a:solidFill>
                  </a:rPr>
                  <a:t>be a </a:t>
                </a:r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465E"/>
                    </a:solidFill>
                    <a:effectLst/>
                    <a:uLnTx/>
                    <a:uFillTx/>
                  </a:rPr>
                  <a:t>subgaussian with parameter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1146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1146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46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z</m:t>
                        </m:r>
                      </m:sub>
                    </m:sSub>
                  </m:oMath>
                </a14:m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465E"/>
                    </a:solidFill>
                    <a:effectLst/>
                    <a:uLnTx/>
                    <a:uFillTx/>
                  </a:rPr>
                  <a:t> .</a:t>
                </a:r>
              </a:p>
              <a:p>
                <a:pPr marL="0" marR="0" lvl="0" indent="0" algn="l" defTabSz="4572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rgbClr val="11465E"/>
                  </a:solidFill>
                  <a:effectLst/>
                  <a:uLnTx/>
                  <a:uFillTx/>
                </a:endParaRPr>
              </a:p>
              <a:p>
                <a:pPr lvl="0">
                  <a:defRPr/>
                </a:pPr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465E"/>
                    </a:solidFill>
                    <a:effectLst/>
                    <a:uLnTx/>
                    <a:uFillTx/>
                  </a:rPr>
                  <a:t>There exists </a:t>
                </a:r>
                <a:r>
                  <a:rPr lang="en-US" dirty="0">
                    <a:solidFill>
                      <a:srgbClr val="11465E"/>
                    </a:solidFill>
                  </a:rPr>
                  <a:t>a</a:t>
                </a:r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465E"/>
                    </a:solidFill>
                    <a:effectLst/>
                    <a:uLnTx/>
                    <a:uFillTx/>
                  </a:rPr>
                  <a:t> distribution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𝒲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z</m:t>
                        </m:r>
                      </m:sub>
                    </m:sSub>
                  </m:oMath>
                </a14:m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465E"/>
                    </a:solidFill>
                    <a:effectLst/>
                    <a:uLnTx/>
                    <a:uFillTx/>
                  </a:rPr>
                  <a:t> such that</a:t>
                </a:r>
              </a:p>
              <a:p>
                <a:pPr marL="342900" lvl="0" indent="-342900">
                  <a:buFont typeface="+mj-lt"/>
                  <a:buAutoNum type="arabicPeriod"/>
                  <a:defRPr/>
                </a:pPr>
                <a:r>
                  <a:rPr lang="en-US" dirty="0">
                    <a:solidFill>
                      <a:srgbClr val="11465E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𝒲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z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</a:t>
                </a:r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465E"/>
                    </a:solidFill>
                    <a:effectLst/>
                    <a:uLnTx/>
                    <a:uFillTx/>
                  </a:rPr>
                  <a:t>is subgaussian with parameter</a:t>
                </a:r>
                <a:br>
                  <a:rPr lang="en-US" dirty="0">
                    <a:solidFill>
                      <a:srgbClr val="11465E"/>
                    </a:solidFill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46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46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46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w</m:t>
                        </m:r>
                      </m:sub>
                    </m:sSub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46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0" lang="en-US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1465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1465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0" lang="en-US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1465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x</m:t>
                            </m:r>
                          </m:sub>
                        </m:sSub>
                        <m:sSub>
                          <m:sSubPr>
                            <m:ctrlPr>
                              <a:rPr kumimoji="0" lang="en-US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1465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1465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0" lang="en-US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1465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y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kumimoji="0" lang="en-US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1465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1465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kumimoji="0" lang="en-US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1465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z</m:t>
                            </m:r>
                          </m:sub>
                        </m:sSub>
                      </m:den>
                    </m:f>
                  </m:oMath>
                </a14:m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465E"/>
                    </a:solidFill>
                    <a:effectLst/>
                    <a:uLnTx/>
                    <a:uFillTx/>
                  </a:rPr>
                  <a:t>;</a:t>
                </a:r>
              </a:p>
              <a:p>
                <a:pPr marL="342900" lvl="0" indent="-342900">
                  <a:buFont typeface="+mj-lt"/>
                  <a:buAutoNum type="arabicPeriod"/>
                  <a:defRPr/>
                </a:pPr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465E"/>
                    </a:solidFill>
                    <a:effectLst/>
                    <a:uLnTx/>
                    <a:uFillTx/>
                  </a:rPr>
                  <a:t>The distribution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0" lang="en-US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146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X</m:t>
                    </m:r>
                    <m:r>
                      <a:rPr kumimoji="0" lang="en-US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146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kumimoji="0" lang="en-US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146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Z</m:t>
                    </m:r>
                    <m:r>
                      <a:rPr kumimoji="0" lang="en-US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146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kumimoji="0" lang="en-US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146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z</m:t>
                    </m:r>
                  </m:oMath>
                </a14:m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465E"/>
                    </a:solidFill>
                    <a:effectLst/>
                    <a:uLnTx/>
                    <a:uFillTx/>
                  </a:rPr>
                  <a:t> and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𝒲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z</m:t>
                        </m:r>
                      </m:sub>
                    </m:sSub>
                    <m:r>
                      <a:rPr kumimoji="0" lang="en-US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146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kumimoji="0" lang="en-US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1465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z</m:t>
                    </m:r>
                    <m:f>
                      <m:fPr>
                        <m:ctrlPr>
                          <a:rPr kumimoji="0" lang="en-US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1465E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kumimoji="0" lang="en-US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1465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kumimoji="0" lang="en-US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11465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11465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kumimoji="0" lang="en-US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11465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x</m:t>
                                </m:r>
                              </m:sub>
                            </m:sSub>
                          </m:e>
                          <m:sup>
                            <m:r>
                              <a:rPr kumimoji="0" lang="en-US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1465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kumimoji="0" lang="en-US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1465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kumimoji="0" lang="en-US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11465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kumimoji="0" lang="en-US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11465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kumimoji="0" lang="en-US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srgbClr val="11465E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z</m:t>
                                </m:r>
                              </m:sub>
                            </m:sSub>
                          </m:e>
                          <m:sup>
                            <m:r>
                              <a:rPr kumimoji="0" lang="en-US" b="0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srgbClr val="11465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kumimoji="0" lang="en-US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1465E"/>
                    </a:solidFill>
                    <a:effectLst/>
                    <a:uLnTx/>
                    <a:uFillTx/>
                  </a:rPr>
                  <a:t> are within negligible statistical distance.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094F33-D729-2DD4-4674-B792CE69E5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6069" y="2168504"/>
                <a:ext cx="4756223" cy="3217356"/>
              </a:xfrm>
              <a:prstGeom prst="rect">
                <a:avLst/>
              </a:prstGeom>
              <a:blipFill>
                <a:blip r:embed="rId3"/>
                <a:stretch>
                  <a:fillRect l="-1024" t="-11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27E76872-735C-3006-6B9B-7F0230A40673}"/>
              </a:ext>
            </a:extLst>
          </p:cNvPr>
          <p:cNvSpPr txBox="1"/>
          <p:nvPr/>
        </p:nvSpPr>
        <p:spPr>
          <a:xfrm>
            <a:off x="1341371" y="1427421"/>
            <a:ext cx="3405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Continuous Gaussians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35382A-4D4F-90BA-88CB-A049039CB871}"/>
              </a:ext>
            </a:extLst>
          </p:cNvPr>
          <p:cNvSpPr txBox="1"/>
          <p:nvPr/>
        </p:nvSpPr>
        <p:spPr>
          <a:xfrm>
            <a:off x="7219061" y="1427422"/>
            <a:ext cx="3930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11465E"/>
                </a:solidFill>
              </a:rPr>
              <a:t>New Family of Subgaussians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4">
                <a:extLst>
                  <a:ext uri="{FF2B5EF4-FFF2-40B4-BE49-F238E27FC236}">
                    <a16:creationId xmlns:a16="http://schemas.microsoft.com/office/drawing/2014/main" id="{97EE8669-B114-81AB-92DE-FE9439707CA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9170" y="2168503"/>
                <a:ext cx="4830331" cy="359473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1800" dirty="0">
                    <a:solidFill>
                      <a:schemeClr val="tx1"/>
                    </a:solidFill>
                  </a:rPr>
                  <a:t>Let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(0,</m:t>
                    </m:r>
                    <m:sSup>
                      <m:sSup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x</m:t>
                            </m:r>
                          </m:sub>
                        </m:sSub>
                      </m:e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 and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lang="en-US" sz="1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sz="1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r>
                      <a:rPr lang="en-US" sz="1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(0,</m:t>
                    </m:r>
                    <m:sSup>
                      <m:sSupPr>
                        <m:ctrlPr>
                          <a:rPr lang="en-US" sz="1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18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800" b="0" i="1" dirty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y</m:t>
                            </m:r>
                          </m:sub>
                        </m:sSub>
                      </m:e>
                      <m:sup>
                        <m:r>
                          <a:rPr lang="en-US" sz="18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 be two independent samples and let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Z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≔</m:t>
                    </m:r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1800" dirty="0">
                    <a:solidFill>
                      <a:schemeClr val="tx1"/>
                    </a:solidFill>
                  </a:rPr>
                  <a:t>We know that</a:t>
                </a: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Z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(0,</m:t>
                    </m:r>
                    <m:sSup>
                      <m:sSup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z</m:t>
                            </m:r>
                          </m:sub>
                        </m:sSub>
                      </m:e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,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z</m:t>
                            </m:r>
                          </m:sub>
                        </m:sSub>
                      </m:e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sub>
                        </m:sSub>
                      </m:e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y</m:t>
                            </m:r>
                          </m:sub>
                        </m:sSub>
                      </m:e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;</a:t>
                </a:r>
              </a:p>
              <a:p>
                <a:pPr marL="457200" indent="-457200">
                  <a:lnSpc>
                    <a:spcPct val="100000"/>
                  </a:lnSpc>
                  <a:buFont typeface="+mj-lt"/>
                  <a:buAutoNum type="arabicPeriod"/>
                </a:pPr>
                <a:r>
                  <a:rPr lang="en-US" sz="1800" dirty="0">
                    <a:solidFill>
                      <a:schemeClr val="tx1"/>
                    </a:solidFill>
                  </a:rPr>
                  <a:t>The conditional distribution</a:t>
                </a:r>
                <a:br>
                  <a:rPr lang="en-US" sz="1800" dirty="0">
                    <a:solidFill>
                      <a:schemeClr val="tx1"/>
                    </a:solidFill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Z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z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←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𝒩</m:t>
                    </m:r>
                    <m:d>
                      <m:d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z</m:t>
                        </m:r>
                        <m:f>
                          <m:f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x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8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z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f>
                          <m:f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x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sSup>
                              <m:sSup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y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z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8" name="Content Placeholder 4">
                <a:extLst>
                  <a:ext uri="{FF2B5EF4-FFF2-40B4-BE49-F238E27FC236}">
                    <a16:creationId xmlns:a16="http://schemas.microsoft.com/office/drawing/2014/main" id="{97EE8669-B114-81AB-92DE-FE9439707CA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9170" y="2168503"/>
                <a:ext cx="4830331" cy="3594736"/>
              </a:xfrm>
              <a:blipFill>
                <a:blip r:embed="rId4"/>
                <a:stretch>
                  <a:fillRect l="-1009" t="-6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37710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20C08-4686-D3FA-84EB-B63D8FB29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02598-037A-958F-B3E7-627F4CEE3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786"/>
            <a:ext cx="3473851" cy="4626428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Find Failing Plaintext – Non-Generic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7D64DA-560A-0A42-ED0E-494530BED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848EC50-1591-30E2-028B-138542DA3CFB}"/>
              </a:ext>
            </a:extLst>
          </p:cNvPr>
          <p:cNvCxnSpPr/>
          <p:nvPr/>
        </p:nvCxnSpPr>
        <p:spPr>
          <a:xfrm>
            <a:off x="4752363" y="1778466"/>
            <a:ext cx="0" cy="3200400"/>
          </a:xfrm>
          <a:prstGeom prst="line">
            <a:avLst/>
          </a:prstGeom>
          <a:ln w="12700">
            <a:solidFill>
              <a:srgbClr val="FFFF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Content Placeholder 6">
            <a:extLst>
              <a:ext uri="{FF2B5EF4-FFF2-40B4-BE49-F238E27FC236}">
                <a16:creationId xmlns:a16="http://schemas.microsoft.com/office/drawing/2014/main" id="{D1160216-F2E5-3EEB-2DC7-E65DAC54E4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6263522"/>
              </p:ext>
            </p:extLst>
          </p:nvPr>
        </p:nvGraphicFramePr>
        <p:xfrm>
          <a:off x="4945617" y="1390876"/>
          <a:ext cx="646271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3915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9F559-8EAD-E8B7-22B7-B48FB9D1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92D42-21C3-C894-499C-1D3CC5857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786"/>
            <a:ext cx="3473851" cy="4626428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Motivations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68A5F3-AB6D-F9F8-6C2B-5A1E82C38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2676" y="1368878"/>
            <a:ext cx="6601436" cy="4120243"/>
          </a:xfrm>
        </p:spPr>
        <p:txBody>
          <a:bodyPr anchor="ctr">
            <a:normAutofit/>
          </a:bodyPr>
          <a:lstStyle/>
          <a:p>
            <a:pPr>
              <a:spcAft>
                <a:spcPts val="1000"/>
              </a:spcAft>
            </a:pPr>
            <a:r>
              <a:rPr lang="en-US" sz="1800" dirty="0">
                <a:solidFill>
                  <a:schemeClr val="tx1">
                    <a:lumMod val="95000"/>
                  </a:schemeClr>
                </a:solidFill>
              </a:rPr>
              <a:t>The Fujisaki-Okamoto (FO) transform is the standard way to build secure Key Encapsulation Mechanisms (KEMs).</a:t>
            </a:r>
          </a:p>
          <a:p>
            <a:pPr>
              <a:spcAft>
                <a:spcPts val="1000"/>
              </a:spcAft>
            </a:pPr>
            <a:r>
              <a:rPr lang="en-US" sz="1800" dirty="0">
                <a:solidFill>
                  <a:schemeClr val="tx1">
                    <a:lumMod val="95000"/>
                  </a:schemeClr>
                </a:solidFill>
              </a:rPr>
              <a:t>Lattice-based cryptography dominates Post-Quantum Cryptography (PQC); for efficiency reasons, such schemes are not perfectly correct.</a:t>
            </a:r>
          </a:p>
          <a:p>
            <a:pPr>
              <a:spcAft>
                <a:spcPts val="1000"/>
              </a:spcAft>
            </a:pPr>
            <a:r>
              <a:rPr lang="en-US" sz="1800" dirty="0">
                <a:solidFill>
                  <a:schemeClr val="tx1">
                    <a:lumMod val="95000"/>
                  </a:schemeClr>
                </a:solidFill>
              </a:rPr>
              <a:t>Dealing with decryption failures is central for both concrete and provable security.</a:t>
            </a:r>
          </a:p>
          <a:p>
            <a:pPr>
              <a:spcAft>
                <a:spcPts val="1000"/>
              </a:spcAft>
            </a:pPr>
            <a:r>
              <a:rPr lang="en-US" sz="1800" dirty="0">
                <a:solidFill>
                  <a:schemeClr val="tx1">
                    <a:lumMod val="95000"/>
                  </a:schemeClr>
                </a:solidFill>
              </a:rPr>
              <a:t>Tighter bounds in the Quantum Random Oracle Model (QROM) often come at the cost of additional requirements.</a:t>
            </a:r>
          </a:p>
          <a:p>
            <a:pPr>
              <a:spcAft>
                <a:spcPts val="1000"/>
              </a:spcAft>
            </a:pPr>
            <a:r>
              <a:rPr lang="en-US" sz="1800" dirty="0">
                <a:solidFill>
                  <a:schemeClr val="tx1">
                    <a:lumMod val="95000"/>
                  </a:schemeClr>
                </a:solidFill>
              </a:rPr>
              <a:t>Some requirements related to decryption failures must be verified for each concrete Public-Key Encryption (PKE) scheme.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8770CE-1404-0279-4619-4800EBAFB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2D11557-64E8-80BE-817D-C96FFA810341}"/>
              </a:ext>
            </a:extLst>
          </p:cNvPr>
          <p:cNvCxnSpPr/>
          <p:nvPr/>
        </p:nvCxnSpPr>
        <p:spPr>
          <a:xfrm>
            <a:off x="4752363" y="1778466"/>
            <a:ext cx="0" cy="3200400"/>
          </a:xfrm>
          <a:prstGeom prst="line">
            <a:avLst/>
          </a:prstGeom>
          <a:ln w="12700">
            <a:solidFill>
              <a:srgbClr val="F6F2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98807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D52B3-A090-7073-97C3-7C63324A6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64979-5892-42F8-23BA-0FCA6DB77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</a:schemeClr>
                </a:solidFill>
                <a:latin typeface="Franklin Gothic Demi Cond" panose="020B0706030402020204" pitchFamily="34" charset="0"/>
              </a:rPr>
              <a:t>The FFP-NG Game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196EAC-D5D5-2B3C-AF73-89DA2320E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E34663-F588-86A2-CC6D-452626D23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823" y="1534412"/>
            <a:ext cx="10394576" cy="957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This game was introduced in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[HHM22] </a:t>
            </a:r>
            <a:r>
              <a:rPr lang="en-US" sz="1800" dirty="0">
                <a:solidFill>
                  <a:schemeClr val="tx1"/>
                </a:solidFill>
              </a:rPr>
              <a:t>to bound the adversary’s advantage in obtaining information about a key pair by triggering a decryption failure.</a:t>
            </a:r>
          </a:p>
        </p:txBody>
      </p:sp>
      <p:sp>
        <p:nvSpPr>
          <p:cNvPr id="6" name="TextBox 5">
            <a:hlinkClick r:id="rId3"/>
            <a:extLst>
              <a:ext uri="{FF2B5EF4-FFF2-40B4-BE49-F238E27FC236}">
                <a16:creationId xmlns:a16="http://schemas.microsoft.com/office/drawing/2014/main" id="{26C4CCC4-C725-9CF6-0483-F7B6D3DA1221}"/>
              </a:ext>
            </a:extLst>
          </p:cNvPr>
          <p:cNvSpPr txBox="1"/>
          <p:nvPr/>
        </p:nvSpPr>
        <p:spPr>
          <a:xfrm>
            <a:off x="150106" y="6554789"/>
            <a:ext cx="11909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[HHM22] </a:t>
            </a:r>
            <a:r>
              <a:rPr lang="en-US" sz="1400" dirty="0">
                <a:hlinkClick r:id="rId3"/>
              </a:rPr>
              <a:t>K. Hövelmanns, A. Hülsing, and C. Majenz. Failing gracefully: Decryption failures and the Fujisaki-Okamoto transform. </a:t>
            </a:r>
            <a:endParaRPr lang="en-US" sz="1400" dirty="0"/>
          </a:p>
        </p:txBody>
      </p:sp>
      <p:pic>
        <p:nvPicPr>
          <p:cNvPr id="24" name="Graphic 23" descr="Devil face with solid fill with solid fill">
            <a:extLst>
              <a:ext uri="{FF2B5EF4-FFF2-40B4-BE49-F238E27FC236}">
                <a16:creationId xmlns:a16="http://schemas.microsoft.com/office/drawing/2014/main" id="{66F680F1-C83D-BFF1-D1F4-6D0D61C58F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85798" y="2718798"/>
            <a:ext cx="1420403" cy="1420403"/>
          </a:xfrm>
          <a:prstGeom prst="rect">
            <a:avLst/>
          </a:prstGeom>
        </p:spPr>
      </p:pic>
      <p:pic>
        <p:nvPicPr>
          <p:cNvPr id="28" name="Graphic 27" descr="Detective male with solid fill">
            <a:extLst>
              <a:ext uri="{FF2B5EF4-FFF2-40B4-BE49-F238E27FC236}">
                <a16:creationId xmlns:a16="http://schemas.microsoft.com/office/drawing/2014/main" id="{B8242F68-55F5-7BB2-0CDE-B1B7C8481D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39175" y="2718798"/>
            <a:ext cx="1420403" cy="1420403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71CEACC-C4D5-65DA-06CF-DD8BE8ED3B92}"/>
              </a:ext>
            </a:extLst>
          </p:cNvPr>
          <p:cNvCxnSpPr>
            <a:cxnSpLocks/>
          </p:cNvCxnSpPr>
          <p:nvPr/>
        </p:nvCxnSpPr>
        <p:spPr>
          <a:xfrm>
            <a:off x="3469562" y="2974908"/>
            <a:ext cx="1413322" cy="0"/>
          </a:xfrm>
          <a:prstGeom prst="straightConnector1">
            <a:avLst/>
          </a:prstGeom>
          <a:ln w="28575">
            <a:solidFill>
              <a:srgbClr val="36A99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584A88D-E003-F17B-7390-76A48F80EA37}"/>
                  </a:ext>
                </a:extLst>
              </p:cNvPr>
              <p:cNvSpPr txBox="1"/>
              <p:nvPr/>
            </p:nvSpPr>
            <p:spPr>
              <a:xfrm>
                <a:off x="3775385" y="2492391"/>
                <a:ext cx="801674" cy="392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pk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584A88D-E003-F17B-7390-76A48F80EA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385" y="2492391"/>
                <a:ext cx="801674" cy="392847"/>
              </a:xfrm>
              <a:prstGeom prst="rect">
                <a:avLst/>
              </a:prstGeom>
              <a:blipFill>
                <a:blip r:embed="rId8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4A4798C-1F7C-197F-92C9-379C56FAF671}"/>
              </a:ext>
            </a:extLst>
          </p:cNvPr>
          <p:cNvCxnSpPr>
            <a:cxnSpLocks/>
          </p:cNvCxnSpPr>
          <p:nvPr/>
        </p:nvCxnSpPr>
        <p:spPr>
          <a:xfrm rot="10800000">
            <a:off x="3462482" y="3443741"/>
            <a:ext cx="1413322" cy="0"/>
          </a:xfrm>
          <a:prstGeom prst="straightConnector1">
            <a:avLst/>
          </a:prstGeom>
          <a:ln w="28575">
            <a:solidFill>
              <a:srgbClr val="9900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B397DC6-46CA-16E5-17B4-1CC8DD1995FF}"/>
                  </a:ext>
                </a:extLst>
              </p:cNvPr>
              <p:cNvSpPr txBox="1"/>
              <p:nvPr/>
            </p:nvSpPr>
            <p:spPr>
              <a:xfrm>
                <a:off x="3777045" y="3060628"/>
                <a:ext cx="8016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B397DC6-46CA-16E5-17B4-1CC8DD1995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7045" y="3060628"/>
                <a:ext cx="801674" cy="369332"/>
              </a:xfrm>
              <a:prstGeom prst="rect">
                <a:avLst/>
              </a:prstGeom>
              <a:blipFill>
                <a:blip r:embed="rId9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9F8303F-4852-D429-3059-A49E16AEFC6E}"/>
              </a:ext>
            </a:extLst>
          </p:cNvPr>
          <p:cNvCxnSpPr>
            <a:cxnSpLocks/>
          </p:cNvCxnSpPr>
          <p:nvPr/>
        </p:nvCxnSpPr>
        <p:spPr>
          <a:xfrm>
            <a:off x="3469560" y="3912794"/>
            <a:ext cx="1413322" cy="0"/>
          </a:xfrm>
          <a:prstGeom prst="straightConnector1">
            <a:avLst/>
          </a:prstGeom>
          <a:ln w="28575">
            <a:solidFill>
              <a:srgbClr val="36A99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41A2DDC-9086-BA17-41B7-CB15018CEBCB}"/>
                  </a:ext>
                </a:extLst>
              </p:cNvPr>
              <p:cNvSpPr txBox="1"/>
              <p:nvPr/>
            </p:nvSpPr>
            <p:spPr>
              <a:xfrm>
                <a:off x="3640461" y="3556319"/>
                <a:ext cx="99879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begChr m:val="⟦"/>
                          <m:endChr m:val="⟧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=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e>
                      </m:d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41A2DDC-9086-BA17-41B7-CB15018CEB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461" y="3556319"/>
                <a:ext cx="998799" cy="276999"/>
              </a:xfrm>
              <a:prstGeom prst="rect">
                <a:avLst/>
              </a:prstGeom>
              <a:blipFill>
                <a:blip r:embed="rId10"/>
                <a:stretch>
                  <a:fillRect t="-6522" b="-34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8138BDF-8E12-AFF3-A6E3-8A9690D43AC5}"/>
              </a:ext>
            </a:extLst>
          </p:cNvPr>
          <p:cNvCxnSpPr>
            <a:cxnSpLocks/>
          </p:cNvCxnSpPr>
          <p:nvPr/>
        </p:nvCxnSpPr>
        <p:spPr>
          <a:xfrm>
            <a:off x="7242072" y="3137571"/>
            <a:ext cx="1554480" cy="0"/>
          </a:xfrm>
          <a:prstGeom prst="straightConnector1">
            <a:avLst/>
          </a:prstGeom>
          <a:ln w="28575">
            <a:solidFill>
              <a:srgbClr val="9900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0C32B59-5072-0585-A81F-91C7BD407589}"/>
                  </a:ext>
                </a:extLst>
              </p:cNvPr>
              <p:cNvSpPr txBox="1"/>
              <p:nvPr/>
            </p:nvSpPr>
            <p:spPr>
              <a:xfrm>
                <a:off x="7551227" y="2700223"/>
                <a:ext cx="9361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0C32B59-5072-0585-A81F-91C7BD4075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1227" y="2700223"/>
                <a:ext cx="936169" cy="369332"/>
              </a:xfrm>
              <a:prstGeom prst="rect">
                <a:avLst/>
              </a:prstGeom>
              <a:blipFill>
                <a:blip r:embed="rId11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D247588-1311-0AA8-B0BA-B7FCB41D3FF7}"/>
              </a:ext>
            </a:extLst>
          </p:cNvPr>
          <p:cNvCxnSpPr>
            <a:cxnSpLocks/>
          </p:cNvCxnSpPr>
          <p:nvPr/>
        </p:nvCxnSpPr>
        <p:spPr>
          <a:xfrm rot="10800000">
            <a:off x="7242072" y="3779647"/>
            <a:ext cx="1554480" cy="0"/>
          </a:xfrm>
          <a:prstGeom prst="straightConnector1">
            <a:avLst/>
          </a:prstGeom>
          <a:ln w="28575">
            <a:solidFill>
              <a:srgbClr val="78B35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1500DAA-74F9-24C1-CEBD-CE6247A9FE0D}"/>
                  </a:ext>
                </a:extLst>
              </p:cNvPr>
              <p:cNvSpPr txBox="1"/>
              <p:nvPr/>
            </p:nvSpPr>
            <p:spPr>
              <a:xfrm>
                <a:off x="7429226" y="3434631"/>
                <a:ext cx="109280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begChr m:val="⟦"/>
                          <m:endChr m:val="⟧"/>
                          <m:ctrlPr>
                            <a:rPr lang="en-US" b="0" i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m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 ≠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m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1500DAA-74F9-24C1-CEBD-CE6247A9FE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226" y="3434631"/>
                <a:ext cx="1092800" cy="276999"/>
              </a:xfrm>
              <a:prstGeom prst="rect">
                <a:avLst/>
              </a:prstGeom>
              <a:blipFill>
                <a:blip r:embed="rId12"/>
                <a:stretch>
                  <a:fillRect t="-2174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67A08470-CEB9-8192-2AEF-4DA25756568A}"/>
                  </a:ext>
                </a:extLst>
              </p:cNvPr>
              <p:cNvSpPr/>
              <p:nvPr/>
            </p:nvSpPr>
            <p:spPr>
              <a:xfrm>
                <a:off x="1052883" y="4650134"/>
                <a:ext cx="2392985" cy="1218760"/>
              </a:xfrm>
              <a:prstGeom prst="roundRect">
                <a:avLst/>
              </a:prstGeom>
              <a:solidFill>
                <a:srgbClr val="36A99C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pk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sk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ey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en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pk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sk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eyGen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←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{0,1}</m:t>
                      </m:r>
                    </m:oMath>
                  </m:oMathPara>
                </a14:m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67A08470-CEB9-8192-2AEF-4DA2575656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883" y="4650134"/>
                <a:ext cx="2392985" cy="1218760"/>
              </a:xfrm>
              <a:prstGeom prst="round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27D6A4D0-6EAB-8DA2-2258-589AB48FCEFA}"/>
                  </a:ext>
                </a:extLst>
              </p:cNvPr>
              <p:cNvSpPr/>
              <p:nvPr/>
            </p:nvSpPr>
            <p:spPr>
              <a:xfrm>
                <a:off x="8788159" y="4650134"/>
                <a:ext cx="2308929" cy="1218760"/>
              </a:xfrm>
              <a:prstGeom prst="roundRect">
                <a:avLst/>
              </a:prstGeom>
              <a:solidFill>
                <a:srgbClr val="78B35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𝐸𝑛𝑐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pk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r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 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 =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𝐷𝑒𝑐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sk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27D6A4D0-6EAB-8DA2-2258-589AB48FCE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8159" y="4650134"/>
                <a:ext cx="2308929" cy="1218760"/>
              </a:xfrm>
              <a:prstGeom prst="round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Graphic 24" descr="Call center with solid fill">
            <a:extLst>
              <a:ext uri="{FF2B5EF4-FFF2-40B4-BE49-F238E27FC236}">
                <a16:creationId xmlns:a16="http://schemas.microsoft.com/office/drawing/2014/main" id="{2D190290-D032-1250-E687-EC7F5C8F218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232423" y="2718798"/>
            <a:ext cx="1420402" cy="14204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8D840D6-3F06-A6AE-EE92-5BB7C7CD9C22}"/>
                  </a:ext>
                </a:extLst>
              </p:cNvPr>
              <p:cNvSpPr txBox="1"/>
              <p:nvPr/>
            </p:nvSpPr>
            <p:spPr>
              <a:xfrm>
                <a:off x="9481457" y="4027714"/>
                <a:ext cx="925286" cy="3944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1" i="1" smtClean="0">
                              <a:solidFill>
                                <a:srgbClr val="79B55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rgbClr val="79B554"/>
                              </a:solidFill>
                              <a:latin typeface="Cambria Math" panose="02040503050406030204" pitchFamily="18" charset="0"/>
                            </a:rPr>
                            <m:t>𝑭𝑪𝑶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rgbClr val="79B55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𝜷</m:t>
                          </m:r>
                        </m:sub>
                      </m:sSub>
                    </m:oMath>
                  </m:oMathPara>
                </a14:m>
                <a:endParaRPr lang="en-US" b="1" i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8D840D6-3F06-A6AE-EE92-5BB7C7CD9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457" y="4027714"/>
                <a:ext cx="925286" cy="394403"/>
              </a:xfrm>
              <a:prstGeom prst="rect">
                <a:avLst/>
              </a:prstGeom>
              <a:blipFill>
                <a:blip r:embed="rId17"/>
                <a:stretch>
                  <a:fillRect b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9294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D227C5-153E-1E0A-A333-A02F9CE59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B9328-55C0-9B94-09A1-C497CE72B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</a:schemeClr>
                </a:solidFill>
                <a:latin typeface="Franklin Gothic Demi Cond" panose="020B0706030402020204" pitchFamily="34" charset="0"/>
              </a:rPr>
              <a:t>Possible Winning Strategies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A80641-7A83-632D-DD6C-CA1A01C825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A7C6FE-48E7-54EC-8BDC-D6941E953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823" y="1534412"/>
            <a:ext cx="10394576" cy="957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When dealing with non-perfectly correct PKE scheme, an FFP-NG adversary has limited options to gain a non-negligible advantage in winning the game.</a:t>
            </a:r>
          </a:p>
        </p:txBody>
      </p:sp>
    </p:spTree>
    <p:extLst>
      <p:ext uri="{BB962C8B-B14F-4D97-AF65-F5344CB8AC3E}">
        <p14:creationId xmlns:p14="http://schemas.microsoft.com/office/powerpoint/2010/main" val="13419073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B9DD3-2C77-737A-355B-7FE4754C8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0AF00-6A01-F629-1FA8-09340E93A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</a:schemeClr>
                </a:solidFill>
                <a:latin typeface="Franklin Gothic Demi Cond" panose="020B0706030402020204" pitchFamily="34" charset="0"/>
              </a:rPr>
              <a:t>Possible Winning Strategies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2E31AA-5D26-856C-9961-8A59E8683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5B927D-ABB8-487C-A3F5-53B85B63E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823" y="1534412"/>
            <a:ext cx="10394576" cy="957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When dealing with non-perfectly correct PKE scheme, an FFP-NG adversary has limited options to gain a non-negligible advantage in winning the game.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5199F20-3D6D-DCEA-8EFF-7BA10DF0D3D4}"/>
              </a:ext>
            </a:extLst>
          </p:cNvPr>
          <p:cNvSpPr/>
          <p:nvPr/>
        </p:nvSpPr>
        <p:spPr>
          <a:xfrm>
            <a:off x="806823" y="2878798"/>
            <a:ext cx="4320348" cy="2579914"/>
          </a:xfrm>
          <a:prstGeom prst="rect">
            <a:avLst/>
          </a:prstGeom>
          <a:solidFill>
            <a:srgbClr val="F1DC3F">
              <a:alpha val="85098"/>
            </a:srgbClr>
          </a:solidFill>
          <a:ln w="28575">
            <a:solidFill>
              <a:srgbClr val="FFFF4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rgbClr val="11465E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65B311-5D60-1DD9-3CD8-B8313BCEA843}"/>
              </a:ext>
            </a:extLst>
          </p:cNvPr>
          <p:cNvSpPr txBox="1"/>
          <p:nvPr/>
        </p:nvSpPr>
        <p:spPr>
          <a:xfrm>
            <a:off x="1201114" y="3106926"/>
            <a:ext cx="35317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11465E"/>
                </a:solidFill>
              </a:rPr>
              <a:t>Key dependency</a:t>
            </a:r>
          </a:p>
          <a:p>
            <a:endParaRPr lang="en-US" dirty="0">
              <a:solidFill>
                <a:srgbClr val="11465E"/>
              </a:solidFill>
            </a:endParaRPr>
          </a:p>
          <a:p>
            <a:r>
              <a:rPr lang="en-US" dirty="0">
                <a:solidFill>
                  <a:srgbClr val="11465E"/>
                </a:solidFill>
              </a:rPr>
              <a:t>To gain </a:t>
            </a:r>
            <a:r>
              <a:rPr lang="en-US" u="sng" dirty="0">
                <a:solidFill>
                  <a:srgbClr val="11465E"/>
                </a:solidFill>
              </a:rPr>
              <a:t>any advantage</a:t>
            </a:r>
            <a:r>
              <a:rPr lang="en-US" dirty="0">
                <a:solidFill>
                  <a:srgbClr val="11465E"/>
                </a:solidFill>
              </a:rPr>
              <a:t>, the adversary must always use the given public key to choose the message–randomness pair used to query the oracle.</a:t>
            </a:r>
          </a:p>
        </p:txBody>
      </p:sp>
    </p:spTree>
    <p:extLst>
      <p:ext uri="{BB962C8B-B14F-4D97-AF65-F5344CB8AC3E}">
        <p14:creationId xmlns:p14="http://schemas.microsoft.com/office/powerpoint/2010/main" val="18404265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B4DDC-AC9D-5655-9109-F4820B61D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7AF1B-A6DD-CEC6-D00E-6B0A3FBB0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</a:schemeClr>
                </a:solidFill>
                <a:latin typeface="Franklin Gothic Demi Cond" panose="020B0706030402020204" pitchFamily="34" charset="0"/>
              </a:rPr>
              <a:t>Possible Winning Strategies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55D044-508C-7BD4-B04D-5A099C7B3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DD696D-6987-61B3-9CA9-0E01BF829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6823" y="1534412"/>
            <a:ext cx="10394576" cy="9579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When dealing with non-perfectly correct PKE scheme, an FFP-NG adversary has limited options to gain a non-negligible advantage in winning the game.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AA99365-87C7-E0E0-6FAB-8628EF2D8DA9}"/>
              </a:ext>
            </a:extLst>
          </p:cNvPr>
          <p:cNvSpPr/>
          <p:nvPr/>
        </p:nvSpPr>
        <p:spPr>
          <a:xfrm>
            <a:off x="806823" y="2878798"/>
            <a:ext cx="4320348" cy="2579914"/>
          </a:xfrm>
          <a:prstGeom prst="rect">
            <a:avLst/>
          </a:prstGeom>
          <a:solidFill>
            <a:srgbClr val="F1DC3F">
              <a:alpha val="85098"/>
            </a:srgbClr>
          </a:solidFill>
          <a:ln w="28575">
            <a:solidFill>
              <a:srgbClr val="FFFF4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rgbClr val="11465E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C3A6A1-CBE9-F86B-5B09-2E9ADD0D5D5A}"/>
              </a:ext>
            </a:extLst>
          </p:cNvPr>
          <p:cNvSpPr txBox="1"/>
          <p:nvPr/>
        </p:nvSpPr>
        <p:spPr>
          <a:xfrm>
            <a:off x="1201114" y="3106926"/>
            <a:ext cx="35317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11465E"/>
                </a:solidFill>
              </a:rPr>
              <a:t>Key dependency</a:t>
            </a:r>
          </a:p>
          <a:p>
            <a:endParaRPr lang="en-US" dirty="0">
              <a:solidFill>
                <a:srgbClr val="11465E"/>
              </a:solidFill>
            </a:endParaRPr>
          </a:p>
          <a:p>
            <a:r>
              <a:rPr lang="en-US" dirty="0">
                <a:solidFill>
                  <a:srgbClr val="11465E"/>
                </a:solidFill>
              </a:rPr>
              <a:t>To gain </a:t>
            </a:r>
            <a:r>
              <a:rPr lang="en-US" u="sng" dirty="0">
                <a:solidFill>
                  <a:srgbClr val="11465E"/>
                </a:solidFill>
              </a:rPr>
              <a:t>any advantage</a:t>
            </a:r>
            <a:r>
              <a:rPr lang="en-US" dirty="0">
                <a:solidFill>
                  <a:srgbClr val="11465E"/>
                </a:solidFill>
              </a:rPr>
              <a:t>, the adversary must always use the given public key to choose the message–randomness pair used to query the oracle.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24205E-C500-C824-1DCB-ACA90CA5241B}"/>
              </a:ext>
            </a:extLst>
          </p:cNvPr>
          <p:cNvSpPr/>
          <p:nvPr/>
        </p:nvSpPr>
        <p:spPr>
          <a:xfrm>
            <a:off x="7064829" y="2878798"/>
            <a:ext cx="4320348" cy="2579914"/>
          </a:xfrm>
          <a:prstGeom prst="rect">
            <a:avLst/>
          </a:prstGeom>
          <a:solidFill>
            <a:srgbClr val="F1DC3F">
              <a:alpha val="85098"/>
            </a:srgbClr>
          </a:solidFill>
          <a:ln w="28575">
            <a:solidFill>
              <a:srgbClr val="FFFF4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rgbClr val="11465E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60924A-3751-3B2C-0CFA-439CBF58A7A1}"/>
              </a:ext>
            </a:extLst>
          </p:cNvPr>
          <p:cNvSpPr txBox="1"/>
          <p:nvPr/>
        </p:nvSpPr>
        <p:spPr>
          <a:xfrm>
            <a:off x="7196964" y="3106926"/>
            <a:ext cx="405607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11465E"/>
                </a:solidFill>
              </a:rPr>
              <a:t>Trigger decryption failure</a:t>
            </a:r>
          </a:p>
          <a:p>
            <a:pPr algn="ctr"/>
            <a:endParaRPr lang="en-US" dirty="0">
              <a:solidFill>
                <a:srgbClr val="11465E"/>
              </a:solidFill>
            </a:endParaRPr>
          </a:p>
          <a:p>
            <a:r>
              <a:rPr lang="en-US" dirty="0">
                <a:solidFill>
                  <a:srgbClr val="11465E"/>
                </a:solidFill>
              </a:rPr>
              <a:t>To gain a </a:t>
            </a:r>
            <a:r>
              <a:rPr lang="en-US" u="sng" dirty="0">
                <a:solidFill>
                  <a:srgbClr val="11465E"/>
                </a:solidFill>
              </a:rPr>
              <a:t>non-negligible advantage</a:t>
            </a:r>
            <a:r>
              <a:rPr lang="en-US" dirty="0">
                <a:solidFill>
                  <a:srgbClr val="11465E"/>
                </a:solidFill>
              </a:rPr>
              <a:t>, the adversary must trigger a decryption failure with respect to the given public key using the message-randomness pair.</a:t>
            </a:r>
          </a:p>
        </p:txBody>
      </p:sp>
    </p:spTree>
    <p:extLst>
      <p:ext uri="{BB962C8B-B14F-4D97-AF65-F5344CB8AC3E}">
        <p14:creationId xmlns:p14="http://schemas.microsoft.com/office/powerpoint/2010/main" val="28944117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9E06B-268B-C6EB-BD93-D1E8B734A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6CD59-A07D-2A9A-0E67-ABC6FCAAE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786"/>
            <a:ext cx="3473851" cy="4626428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Security Reduction from RLWE to</a:t>
            </a:r>
            <a:br>
              <a:rPr lang="en-US" sz="4000" dirty="0">
                <a:solidFill>
                  <a:schemeClr val="tx1">
                    <a:lumMod val="9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en-US" sz="4000" dirty="0">
                <a:solidFill>
                  <a:schemeClr val="tx1">
                    <a:lumMod val="9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FFP-NG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72752A-E039-DA1A-132A-2A51E61DD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8DB8A1E-BD62-9D95-CDE1-C85CD24219DB}"/>
              </a:ext>
            </a:extLst>
          </p:cNvPr>
          <p:cNvCxnSpPr/>
          <p:nvPr/>
        </p:nvCxnSpPr>
        <p:spPr>
          <a:xfrm>
            <a:off x="4752363" y="1778466"/>
            <a:ext cx="0" cy="3200400"/>
          </a:xfrm>
          <a:prstGeom prst="line">
            <a:avLst/>
          </a:prstGeom>
          <a:ln w="12700">
            <a:solidFill>
              <a:srgbClr val="FFFF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Content Placeholder 6">
            <a:extLst>
              <a:ext uri="{FF2B5EF4-FFF2-40B4-BE49-F238E27FC236}">
                <a16:creationId xmlns:a16="http://schemas.microsoft.com/office/drawing/2014/main" id="{DF2B9B73-59E3-D7EC-D340-21D66B4857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5299939"/>
              </p:ext>
            </p:extLst>
          </p:nvPr>
        </p:nvGraphicFramePr>
        <p:xfrm>
          <a:off x="4945617" y="1390876"/>
          <a:ext cx="646271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71803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1D47521-B24B-8602-FED7-96D370876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41873-9A0C-C1E8-602A-FE73A319C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Main Result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7CE7DF-8E6B-D71F-5EFF-D71B587BBF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3F925B5-5303-5E8B-98C8-BA7F3328627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41741" y="4508523"/>
                <a:ext cx="9759657" cy="197197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800" dirty="0">
                    <a:solidFill>
                      <a:schemeClr val="tx1"/>
                    </a:solidFill>
                  </a:rPr>
                  <a:t>Here, </a:t>
                </a:r>
                <a:r>
                  <a:rPr lang="en-US" sz="18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 is a bounded distribution</a:t>
                </a:r>
                <a:r>
                  <a:rPr lang="en-US" sz="1800" dirty="0">
                    <a:solidFill>
                      <a:schemeClr val="tx1"/>
                    </a:solidFill>
                  </a:rPr>
                  <a:t>, while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are three subgaussian distributions with parameters </a:t>
                </a:r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</m:acc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,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𝜎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, respectively.</a:t>
                </a:r>
              </a:p>
              <a:p>
                <a:pPr marL="0" indent="0">
                  <a:buNone/>
                </a:pPr>
                <a:r>
                  <a:rPr lang="en-US" sz="1800" dirty="0">
                    <a:solidFill>
                      <a:schemeClr val="tx1"/>
                    </a:solidFill>
                  </a:rPr>
                  <a:t>The distributions are selected such that: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1800" dirty="0">
                    <a:solidFill>
                      <a:schemeClr val="tx1"/>
                    </a:solidFill>
                  </a:rPr>
                  <a:t>the pair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𝜒</m:t>
                            </m:r>
                          </m:e>
                          <m:sub>
                            <m:acc>
                              <m:accPr>
                                <m:chr m:val="̂"/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sub>
                        </m:sSub>
                        <m:r>
                          <m:rPr>
                            <m:nor/>
                          </m:rPr>
                          <a:rPr lang="en-US" sz="1800" i="0" dirty="0">
                            <a:solidFill>
                              <a:schemeClr val="tx1"/>
                            </a:solidFill>
                          </a:rPr>
                          <m:t>, </m:t>
                        </m:r>
                        <m:sSub>
                          <m:sSub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𝜒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18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e>
                    </m:d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belongs to our new family of subgaussians;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1800" dirty="0">
                    <a:solidFill>
                      <a:schemeClr val="tx1"/>
                    </a:solidFill>
                  </a:rPr>
                  <a:t>the subgaussian parameters satisfy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e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1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  <m: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3F925B5-5303-5E8B-98C8-BA7F332862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41741" y="4508523"/>
                <a:ext cx="9759657" cy="1971972"/>
              </a:xfrm>
              <a:blipFill>
                <a:blip r:embed="rId3"/>
                <a:stretch>
                  <a:fillRect l="-563" t="-37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id="{ADFA90EE-21FA-723D-A510-8021A3CEF308}"/>
              </a:ext>
            </a:extLst>
          </p:cNvPr>
          <p:cNvSpPr/>
          <p:nvPr/>
        </p:nvSpPr>
        <p:spPr>
          <a:xfrm>
            <a:off x="1441741" y="1535185"/>
            <a:ext cx="9759657" cy="2386668"/>
          </a:xfrm>
          <a:prstGeom prst="rect">
            <a:avLst/>
          </a:prstGeom>
          <a:solidFill>
            <a:srgbClr val="F1DC3F">
              <a:alpha val="85098"/>
            </a:srgbClr>
          </a:solidFill>
          <a:ln w="28575">
            <a:solidFill>
              <a:srgbClr val="FFFF4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400" i="1" dirty="0"/>
          </a:p>
          <a:p>
            <a:r>
              <a:rPr lang="en-US" b="0" dirty="0"/>
              <a:t>	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80C76E1-071E-53BA-55FB-EACA260325E8}"/>
                  </a:ext>
                </a:extLst>
              </p:cNvPr>
              <p:cNvSpPr txBox="1"/>
              <p:nvPr/>
            </p:nvSpPr>
            <p:spPr>
              <a:xfrm>
                <a:off x="1686652" y="1703462"/>
                <a:ext cx="9269834" cy="20501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11465E"/>
                    </a:solidFill>
                  </a:rPr>
                  <a:t>For all FFP-NG adversary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𝒜</m:t>
                    </m:r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against the LPR.PKE scheme with error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and randomness distribution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, denoted by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, there exists an adversary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ℬ</m:t>
                    </m:r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that solves the RLWE problem with error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n-US" i="1" smtClean="0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smtClean="0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such that</a:t>
                </a:r>
              </a:p>
              <a:p>
                <a:endParaRPr lang="en-US" dirty="0">
                  <a:solidFill>
                    <a:srgbClr val="11465E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  <m:t>Adv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  <m:t>FFP</m:t>
                          </m:r>
                          <m: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  <m:t>NG</m:t>
                          </m:r>
                        </m:sup>
                      </m:sSubSup>
                      <m:d>
                        <m:dPr>
                          <m:ctrlPr>
                            <a:rPr lang="en-US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𝒜</m:t>
                          </m:r>
                        </m:e>
                      </m:d>
                      <m:r>
                        <a:rPr lang="en-US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Sup>
                        <m:sSubSupPr>
                          <m:ctrl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Adv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RLWE</m:t>
                          </m:r>
                        </m:sup>
                      </m:sSubSup>
                      <m:d>
                        <m:dPr>
                          <m:ctrlPr>
                            <a:rPr lang="en-US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ℬ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+ </m:t>
                      </m:r>
                      <m:r>
                        <m:rPr>
                          <m:sty m:val="p"/>
                        </m:rPr>
                        <a:rPr lang="el-GR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Γ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</m:t>
                          </m:r>
                        </m:e>
                      </m:d>
                      <m:r>
                        <a:rPr lang="en-US" b="0" i="0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dirty="0">
                  <a:solidFill>
                    <a:srgbClr val="11465E"/>
                  </a:solidFill>
                </a:endParaRPr>
              </a:p>
              <a:p>
                <a:pPr algn="ctr"/>
                <a:endParaRPr lang="en-US" dirty="0">
                  <a:solidFill>
                    <a:srgbClr val="11465E"/>
                  </a:solidFill>
                </a:endParaRPr>
              </a:p>
              <a:p>
                <a:r>
                  <a:rPr lang="en-US" dirty="0">
                    <a:solidFill>
                      <a:srgbClr val="11465E"/>
                    </a:solidFill>
                  </a:rPr>
                  <a:t>where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  <m:d>
                      <m:d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</m:t>
                        </m:r>
                      </m:e>
                    </m:d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is negligible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80C76E1-071E-53BA-55FB-EACA260325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6652" y="1703462"/>
                <a:ext cx="9269834" cy="2050113"/>
              </a:xfrm>
              <a:prstGeom prst="rect">
                <a:avLst/>
              </a:prstGeom>
              <a:blipFill>
                <a:blip r:embed="rId4"/>
                <a:stretch>
                  <a:fillRect l="-592" t="-1484" b="-3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4253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0F3FA-C46F-35ED-110E-6CAFDA1A5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6103D-9755-9BA7-5A71-FC8540B05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Main Result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FDAC1E-1C95-6331-F315-CCB573E62D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1778E5E-876D-8DF8-C1E6-75D26A6437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441741" y="1261983"/>
                <a:ext cx="9759657" cy="197197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800" dirty="0">
                    <a:solidFill>
                      <a:schemeClr val="tx1"/>
                    </a:solidFill>
                  </a:rPr>
                  <a:t>Let </a:t>
                </a:r>
                <a:r>
                  <a:rPr lang="en-US" sz="18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 be a bounded distribution</a:t>
                </a:r>
                <a:r>
                  <a:rPr lang="en-US" sz="1800" dirty="0">
                    <a:solidFill>
                      <a:schemeClr val="tx1"/>
                    </a:solidFill>
                  </a:rPr>
                  <a:t>,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be three subgaussian distributions such that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1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are independent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1800" dirty="0">
                    <a:solidFill>
                      <a:schemeClr val="tx1"/>
                    </a:solidFill>
                  </a:rPr>
                  <a:t> the pair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𝜒</m:t>
                            </m:r>
                          </m:e>
                          <m:sub>
                            <m:acc>
                              <m:accPr>
                                <m:chr m:val="̂"/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sub>
                        </m:sSub>
                        <m:r>
                          <m:rPr>
                            <m:nor/>
                          </m:rPr>
                          <a:rPr lang="en-US" sz="1800" i="0" dirty="0">
                            <a:solidFill>
                              <a:schemeClr val="tx1"/>
                            </a:solidFill>
                          </a:rPr>
                          <m:t>, </m:t>
                        </m:r>
                        <m:sSub>
                          <m:sSubPr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𝜒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𝜎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e>
                    </m:d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belongs to our new family of subgaussians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1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sub>
                    </m:sSub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:= </m:t>
                    </m:r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+</m:t>
                    </m:r>
                    <m:sSub>
                      <m:sSubPr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and the subgaussian parameters satisfy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e>
                      <m:sup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  <m:sup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endParaRPr lang="en-US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81778E5E-876D-8DF8-C1E6-75D26A6437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441741" y="1261983"/>
                <a:ext cx="9759657" cy="1971972"/>
              </a:xfrm>
              <a:blipFill>
                <a:blip r:embed="rId3"/>
                <a:stretch>
                  <a:fillRect l="-563" t="-3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F4A7C363-6626-713C-C4F0-4D77D2E180CD}"/>
              </a:ext>
            </a:extLst>
          </p:cNvPr>
          <p:cNvSpPr/>
          <p:nvPr/>
        </p:nvSpPr>
        <p:spPr>
          <a:xfrm>
            <a:off x="1441741" y="3728906"/>
            <a:ext cx="9759657" cy="2386668"/>
          </a:xfrm>
          <a:prstGeom prst="rect">
            <a:avLst/>
          </a:prstGeom>
          <a:solidFill>
            <a:srgbClr val="F1DC3F">
              <a:alpha val="85098"/>
            </a:srgbClr>
          </a:solidFill>
          <a:ln w="28575">
            <a:solidFill>
              <a:srgbClr val="FFFF4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400" i="1" dirty="0"/>
          </a:p>
          <a:p>
            <a:r>
              <a:rPr lang="en-US" b="0" dirty="0"/>
              <a:t>	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6532F2C-7AE1-374A-8BCE-7E700AEC2A27}"/>
                  </a:ext>
                </a:extLst>
              </p:cNvPr>
              <p:cNvSpPr txBox="1"/>
              <p:nvPr/>
            </p:nvSpPr>
            <p:spPr>
              <a:xfrm>
                <a:off x="1686652" y="3897183"/>
                <a:ext cx="9269834" cy="20501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11465E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be the LPR.PKE scheme with error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and randomness distribution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.</a:t>
                </a:r>
                <a:br>
                  <a:rPr lang="en-US" dirty="0">
                    <a:solidFill>
                      <a:srgbClr val="11465E"/>
                    </a:solidFill>
                  </a:rPr>
                </a:br>
                <a:r>
                  <a:rPr lang="en-US" dirty="0">
                    <a:solidFill>
                      <a:srgbClr val="11465E"/>
                    </a:solidFill>
                  </a:rPr>
                  <a:t>For all FFP-NG adversary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𝒜</m:t>
                    </m:r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against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, there exists an adversary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ℬ</m:t>
                    </m:r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that solves the decisional RLWE problem with error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n-US" i="1" smtClean="0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smtClean="0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such that</a:t>
                </a:r>
              </a:p>
              <a:p>
                <a:endParaRPr lang="en-US" dirty="0">
                  <a:solidFill>
                    <a:srgbClr val="11465E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  <m:t>Adv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  <m:t>FFP</m:t>
                          </m:r>
                          <m: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  <m:t>NG</m:t>
                          </m:r>
                        </m:sup>
                      </m:sSubSup>
                      <m:d>
                        <m:dPr>
                          <m:ctrlPr>
                            <a:rPr lang="en-US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𝒜</m:t>
                          </m:r>
                        </m:e>
                      </m:d>
                      <m:r>
                        <a:rPr lang="en-US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sSubSup>
                        <m:sSubSupPr>
                          <m:ctrl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Adv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RLWE</m:t>
                          </m:r>
                        </m:sup>
                      </m:sSubSup>
                      <m:d>
                        <m:dPr>
                          <m:ctrlPr>
                            <a:rPr lang="en-US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ℬ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+ </m:t>
                      </m:r>
                      <m:r>
                        <m:rPr>
                          <m:sty m:val="p"/>
                        </m:rPr>
                        <a:rPr lang="el-GR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Γ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</m:t>
                          </m:r>
                        </m:e>
                      </m:d>
                      <m:r>
                        <a:rPr lang="en-US" b="0" i="0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dirty="0">
                  <a:solidFill>
                    <a:srgbClr val="11465E"/>
                  </a:solidFill>
                </a:endParaRPr>
              </a:p>
              <a:p>
                <a:pPr algn="ctr"/>
                <a:endParaRPr lang="en-US" dirty="0">
                  <a:solidFill>
                    <a:srgbClr val="11465E"/>
                  </a:solidFill>
                </a:endParaRPr>
              </a:p>
              <a:p>
                <a:r>
                  <a:rPr lang="en-US" dirty="0">
                    <a:solidFill>
                      <a:srgbClr val="11465E"/>
                    </a:solidFill>
                  </a:rPr>
                  <a:t>where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  <m:d>
                      <m:d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</m:t>
                        </m:r>
                      </m:e>
                    </m:d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is negligible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6532F2C-7AE1-374A-8BCE-7E700AEC2A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6652" y="3897183"/>
                <a:ext cx="9269834" cy="2050113"/>
              </a:xfrm>
              <a:prstGeom prst="rect">
                <a:avLst/>
              </a:prstGeom>
              <a:blipFill>
                <a:blip r:embed="rId4"/>
                <a:stretch>
                  <a:fillRect l="-592" t="-1484" b="-3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15321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AB2F7-C89A-5AB8-15E1-58225D13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4B071-5660-E66A-F273-F4D906021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The RLWE Adversary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C3ADA6-D4AA-0B47-6975-F601370BE3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AA5F4BE-F1DB-ACA0-CD9B-D1874CF95056}"/>
              </a:ext>
            </a:extLst>
          </p:cNvPr>
          <p:cNvSpPr/>
          <p:nvPr/>
        </p:nvSpPr>
        <p:spPr>
          <a:xfrm>
            <a:off x="478464" y="1245765"/>
            <a:ext cx="4588486" cy="5306036"/>
          </a:xfrm>
          <a:prstGeom prst="roundRect">
            <a:avLst/>
          </a:prstGeom>
          <a:solidFill>
            <a:srgbClr val="36A99C">
              <a:alpha val="8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400" i="1" dirty="0"/>
          </a:p>
          <a:p>
            <a:r>
              <a:rPr lang="en-US" b="0" dirty="0"/>
              <a:t>	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30CFBB3-4608-C2B7-9E4A-4BC39CCE1529}"/>
                  </a:ext>
                </a:extLst>
              </p:cNvPr>
              <p:cNvSpPr txBox="1"/>
              <p:nvPr/>
            </p:nvSpPr>
            <p:spPr>
              <a:xfrm>
                <a:off x="629553" y="1317568"/>
                <a:ext cx="4437398" cy="5391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ℬ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𝜒</m:t>
                        </m:r>
                      </m:e>
                      <m:sub>
                        <m:sSup>
                          <m:sSup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endParaRPr lang="en-US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𝑝𝑘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𝒜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𝑝𝑘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𝒘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  <m: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endParaRPr lang="en-US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d>
                          <m:dPr>
                            <m:begChr m:val="‖"/>
                            <m:endChr m:val="‖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𝒘</m:t>
                            </m:r>
                          </m:e>
                        </m:d>
                      </m:e>
                    </m:d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</a:t>
                </a: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∃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s.t.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𝒗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𝒘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𝑘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</m:oMath>
                </a14:m>
                <a:endParaRPr lang="en-US" b="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		</a:t>
                </a:r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else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		</a:t>
                </a:r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30CFBB3-4608-C2B7-9E4A-4BC39CCE15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553" y="1317568"/>
                <a:ext cx="4437398" cy="5391348"/>
              </a:xfrm>
              <a:prstGeom prst="rect">
                <a:avLst/>
              </a:prstGeom>
              <a:blipFill>
                <a:blip r:embed="rId3"/>
                <a:stretch>
                  <a:fillRect l="-1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3E65773F-4CDE-939F-8A73-28E9490EC3FF}"/>
              </a:ext>
            </a:extLst>
          </p:cNvPr>
          <p:cNvSpPr/>
          <p:nvPr/>
        </p:nvSpPr>
        <p:spPr>
          <a:xfrm>
            <a:off x="1040234" y="1665214"/>
            <a:ext cx="1300293" cy="465589"/>
          </a:xfrm>
          <a:prstGeom prst="rect">
            <a:avLst/>
          </a:prstGeom>
          <a:noFill/>
          <a:ln w="28575" cap="flat" cmpd="sng" algn="ctr">
            <a:solidFill>
              <a:srgbClr val="A01C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802844F-C100-AD04-2272-B16E2975996B}"/>
              </a:ext>
            </a:extLst>
          </p:cNvPr>
          <p:cNvCxnSpPr>
            <a:cxnSpLocks/>
          </p:cNvCxnSpPr>
          <p:nvPr/>
        </p:nvCxnSpPr>
        <p:spPr>
          <a:xfrm flipH="1">
            <a:off x="2340527" y="1898009"/>
            <a:ext cx="4416805" cy="0"/>
          </a:xfrm>
          <a:prstGeom prst="straightConnector1">
            <a:avLst/>
          </a:prstGeom>
          <a:ln w="28575">
            <a:solidFill>
              <a:srgbClr val="A01C2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D007CCE-D492-4B91-F563-264864EB714D}"/>
              </a:ext>
            </a:extLst>
          </p:cNvPr>
          <p:cNvSpPr/>
          <p:nvPr/>
        </p:nvSpPr>
        <p:spPr>
          <a:xfrm>
            <a:off x="6757332" y="1283762"/>
            <a:ext cx="3141677" cy="1228491"/>
          </a:xfrm>
          <a:prstGeom prst="rect">
            <a:avLst/>
          </a:prstGeom>
          <a:noFill/>
          <a:ln w="28575" cap="flat" cmpd="sng" algn="ctr">
            <a:solidFill>
              <a:srgbClr val="A01C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DDD349-63B2-43C8-9D1B-A5660A4642EF}"/>
              </a:ext>
            </a:extLst>
          </p:cNvPr>
          <p:cNvSpPr txBox="1"/>
          <p:nvPr/>
        </p:nvSpPr>
        <p:spPr>
          <a:xfrm>
            <a:off x="6824444" y="1350628"/>
            <a:ext cx="30270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RLWE adversary samples two errors from a quite </a:t>
            </a:r>
            <a:r>
              <a:rPr lang="en-US" i="1" dirty="0"/>
              <a:t>small </a:t>
            </a:r>
            <a:r>
              <a:rPr lang="en-US" dirty="0"/>
              <a:t>distribution.</a:t>
            </a:r>
          </a:p>
        </p:txBody>
      </p:sp>
    </p:spTree>
    <p:extLst>
      <p:ext uri="{BB962C8B-B14F-4D97-AF65-F5344CB8AC3E}">
        <p14:creationId xmlns:p14="http://schemas.microsoft.com/office/powerpoint/2010/main" val="8087952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39240-8681-71F3-E534-0830C93CE6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50EF2DA-D649-A946-F327-48CBAE185D49}"/>
              </a:ext>
            </a:extLst>
          </p:cNvPr>
          <p:cNvSpPr/>
          <p:nvPr/>
        </p:nvSpPr>
        <p:spPr>
          <a:xfrm>
            <a:off x="478464" y="1241571"/>
            <a:ext cx="4588486" cy="5306036"/>
          </a:xfrm>
          <a:prstGeom prst="roundRect">
            <a:avLst/>
          </a:prstGeom>
          <a:solidFill>
            <a:srgbClr val="36A99C">
              <a:alpha val="8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400" i="1" dirty="0"/>
          </a:p>
          <a:p>
            <a:r>
              <a:rPr lang="en-US" b="0" dirty="0"/>
              <a:t>	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74978A-3A53-9A0B-68F1-BAC7DC8AB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The RLWE Adversary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571DCD-E1DD-81C3-3CCD-9806CEF0A6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9E83B14-0BAD-7AB2-C679-488C3AB54B6A}"/>
                  </a:ext>
                </a:extLst>
              </p:cNvPr>
              <p:cNvSpPr txBox="1"/>
              <p:nvPr/>
            </p:nvSpPr>
            <p:spPr>
              <a:xfrm>
                <a:off x="629553" y="1317568"/>
                <a:ext cx="4437398" cy="5391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ℬ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𝜒</m:t>
                        </m:r>
                      </m:e>
                      <m:sub>
                        <m:sSup>
                          <m:sSup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endParaRPr lang="en-US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𝑝𝑘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𝒜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𝑝𝑘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𝒘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  <m: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endParaRPr lang="en-US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d>
                          <m:dPr>
                            <m:begChr m:val="‖"/>
                            <m:endChr m:val="‖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𝒘</m:t>
                            </m:r>
                          </m:e>
                        </m:d>
                      </m:e>
                    </m:d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</a:t>
                </a: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∃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s.t.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𝒗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𝒘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𝑘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</m:oMath>
                </a14:m>
                <a:endParaRPr lang="en-US" b="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		</a:t>
                </a:r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else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		</a:t>
                </a:r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9E83B14-0BAD-7AB2-C679-488C3AB54B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553" y="1317568"/>
                <a:ext cx="4437398" cy="5391348"/>
              </a:xfrm>
              <a:prstGeom prst="rect">
                <a:avLst/>
              </a:prstGeom>
              <a:blipFill>
                <a:blip r:embed="rId3"/>
                <a:stretch>
                  <a:fillRect l="-1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CB099849-353C-ADAF-9D8A-EB18F1070915}"/>
              </a:ext>
            </a:extLst>
          </p:cNvPr>
          <p:cNvSpPr/>
          <p:nvPr/>
        </p:nvSpPr>
        <p:spPr>
          <a:xfrm>
            <a:off x="994095" y="2084664"/>
            <a:ext cx="1937857" cy="843094"/>
          </a:xfrm>
          <a:prstGeom prst="rect">
            <a:avLst/>
          </a:prstGeom>
          <a:noFill/>
          <a:ln w="28575" cap="flat" cmpd="sng" algn="ctr">
            <a:solidFill>
              <a:srgbClr val="A01C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B6E5032-CA9F-7FDE-51E5-0A440BD18735}"/>
              </a:ext>
            </a:extLst>
          </p:cNvPr>
          <p:cNvCxnSpPr>
            <a:cxnSpLocks/>
          </p:cNvCxnSpPr>
          <p:nvPr/>
        </p:nvCxnSpPr>
        <p:spPr>
          <a:xfrm flipH="1">
            <a:off x="2931952" y="2506211"/>
            <a:ext cx="4416805" cy="0"/>
          </a:xfrm>
          <a:prstGeom prst="straightConnector1">
            <a:avLst/>
          </a:prstGeom>
          <a:ln w="28575">
            <a:solidFill>
              <a:srgbClr val="A01C2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354E556-49DA-8453-C729-372EDAB2F967}"/>
              </a:ext>
            </a:extLst>
          </p:cNvPr>
          <p:cNvSpPr/>
          <p:nvPr/>
        </p:nvSpPr>
        <p:spPr>
          <a:xfrm>
            <a:off x="7348757" y="1967226"/>
            <a:ext cx="3141677" cy="1081925"/>
          </a:xfrm>
          <a:prstGeom prst="rect">
            <a:avLst/>
          </a:prstGeom>
          <a:noFill/>
          <a:ln w="28575" cap="flat" cmpd="sng" algn="ctr">
            <a:solidFill>
              <a:srgbClr val="A01C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B61CC4-D209-A7F6-7736-5C44969507C7}"/>
              </a:ext>
            </a:extLst>
          </p:cNvPr>
          <p:cNvSpPr txBox="1"/>
          <p:nvPr/>
        </p:nvSpPr>
        <p:spPr>
          <a:xfrm>
            <a:off x="7406080" y="2183045"/>
            <a:ext cx="3027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They use the extra errors to </a:t>
            </a:r>
            <a:r>
              <a:rPr lang="en-US" i="1" dirty="0"/>
              <a:t>tweak</a:t>
            </a:r>
            <a:r>
              <a:rPr lang="en-US" dirty="0"/>
              <a:t> the given sample.</a:t>
            </a:r>
          </a:p>
        </p:txBody>
      </p:sp>
    </p:spTree>
    <p:extLst>
      <p:ext uri="{BB962C8B-B14F-4D97-AF65-F5344CB8AC3E}">
        <p14:creationId xmlns:p14="http://schemas.microsoft.com/office/powerpoint/2010/main" val="6307027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2543D8-9090-7541-3022-8C56C78393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0C2610C-4C77-11E5-1A2B-9F7B9217727F}"/>
              </a:ext>
            </a:extLst>
          </p:cNvPr>
          <p:cNvSpPr/>
          <p:nvPr/>
        </p:nvSpPr>
        <p:spPr>
          <a:xfrm>
            <a:off x="478464" y="1241571"/>
            <a:ext cx="4588486" cy="5306036"/>
          </a:xfrm>
          <a:prstGeom prst="roundRect">
            <a:avLst/>
          </a:prstGeom>
          <a:solidFill>
            <a:srgbClr val="36A99C">
              <a:alpha val="8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400" i="1" dirty="0"/>
          </a:p>
          <a:p>
            <a:r>
              <a:rPr lang="en-US" b="0" dirty="0"/>
              <a:t>	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A2BDFD-4949-CD58-8435-51F505411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The RLWE Adversary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DD8C61-B040-1715-72CE-D2B8BDB8E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5B09B47-4A11-A39D-9E28-B55A42EB7C98}"/>
                  </a:ext>
                </a:extLst>
              </p:cNvPr>
              <p:cNvSpPr txBox="1"/>
              <p:nvPr/>
            </p:nvSpPr>
            <p:spPr>
              <a:xfrm>
                <a:off x="629553" y="1317568"/>
                <a:ext cx="4437398" cy="5391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ℬ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𝜒</m:t>
                        </m:r>
                      </m:e>
                      <m:sub>
                        <m:sSup>
                          <m:sSup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endParaRPr lang="en-US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𝑝𝑘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𝒜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𝑝𝑘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𝒘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  <m: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endParaRPr lang="en-US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d>
                          <m:dPr>
                            <m:begChr m:val="‖"/>
                            <m:endChr m:val="‖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𝒘</m:t>
                            </m:r>
                          </m:e>
                        </m:d>
                      </m:e>
                    </m:d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</a:t>
                </a: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∃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s.t.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𝒗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𝒘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𝑘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</m:oMath>
                </a14:m>
                <a:endParaRPr lang="en-US" b="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		</a:t>
                </a:r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else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		</a:t>
                </a:r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5B09B47-4A11-A39D-9E28-B55A42EB7C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553" y="1317568"/>
                <a:ext cx="4437398" cy="5391348"/>
              </a:xfrm>
              <a:prstGeom prst="rect">
                <a:avLst/>
              </a:prstGeom>
              <a:blipFill>
                <a:blip r:embed="rId3"/>
                <a:stretch>
                  <a:fillRect l="-1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D6495D78-8208-F632-47B9-B0556362E9BF}"/>
              </a:ext>
            </a:extLst>
          </p:cNvPr>
          <p:cNvSpPr/>
          <p:nvPr/>
        </p:nvSpPr>
        <p:spPr>
          <a:xfrm>
            <a:off x="994095" y="2084664"/>
            <a:ext cx="1937857" cy="843094"/>
          </a:xfrm>
          <a:prstGeom prst="rect">
            <a:avLst/>
          </a:prstGeom>
          <a:noFill/>
          <a:ln w="28575" cap="flat" cmpd="sng" algn="ctr">
            <a:solidFill>
              <a:srgbClr val="A01C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85C2677-3597-3259-A8DA-7A6B668440E5}"/>
              </a:ext>
            </a:extLst>
          </p:cNvPr>
          <p:cNvCxnSpPr>
            <a:cxnSpLocks/>
          </p:cNvCxnSpPr>
          <p:nvPr/>
        </p:nvCxnSpPr>
        <p:spPr>
          <a:xfrm flipH="1">
            <a:off x="2931952" y="2506211"/>
            <a:ext cx="4416805" cy="0"/>
          </a:xfrm>
          <a:prstGeom prst="straightConnector1">
            <a:avLst/>
          </a:prstGeom>
          <a:ln w="28575">
            <a:solidFill>
              <a:srgbClr val="A01C2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E062FBB-B683-B753-0023-CDB5E9564748}"/>
              </a:ext>
            </a:extLst>
          </p:cNvPr>
          <p:cNvSpPr/>
          <p:nvPr/>
        </p:nvSpPr>
        <p:spPr>
          <a:xfrm>
            <a:off x="7348757" y="1967226"/>
            <a:ext cx="3141677" cy="1081925"/>
          </a:xfrm>
          <a:prstGeom prst="rect">
            <a:avLst/>
          </a:prstGeom>
          <a:noFill/>
          <a:ln w="28575" cap="flat" cmpd="sng" algn="ctr">
            <a:solidFill>
              <a:srgbClr val="A01C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DD5671-D8F5-98FA-EE6F-7DD6AFF8DBED}"/>
              </a:ext>
            </a:extLst>
          </p:cNvPr>
          <p:cNvSpPr txBox="1"/>
          <p:nvPr/>
        </p:nvSpPr>
        <p:spPr>
          <a:xfrm>
            <a:off x="7406080" y="2183045"/>
            <a:ext cx="3027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They use the extra errors to </a:t>
            </a:r>
            <a:r>
              <a:rPr lang="en-US" i="1" dirty="0"/>
              <a:t>tweak</a:t>
            </a:r>
            <a:r>
              <a:rPr lang="en-US" dirty="0"/>
              <a:t> the given sample.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217FA47-E467-4D57-3BCB-6A027DE5ED46}"/>
                  </a:ext>
                </a:extLst>
              </p:cNvPr>
              <p:cNvSpPr txBox="1"/>
              <p:nvPr/>
            </p:nvSpPr>
            <p:spPr>
              <a:xfrm>
                <a:off x="7009002" y="3326235"/>
                <a:ext cx="4553445" cy="23631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$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q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sub>
                    </m:sSub>
                  </m:oMath>
                </a14:m>
                <a:r>
                  <a:rPr lang="en-US" dirty="0"/>
                  <a:t>, also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𝑝𝑘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←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$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q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sub>
                    </m:sSub>
                  </m:oMath>
                </a14:m>
                <a:r>
                  <a:rPr lang="en-US" i="1" dirty="0"/>
                  <a:t>.</a:t>
                </a:r>
              </a:p>
              <a:p>
                <a:endParaRPr lang="en-US" i="1" dirty="0"/>
              </a:p>
              <a:p>
                <a:r>
                  <a:rPr lang="en-US" dirty="0"/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𝜒</m:t>
                            </m:r>
                          </m:e>
                          <m:sub>
                            <m:acc>
                              <m:accPr>
                                <m:chr m:val="̂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, we have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≔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acc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acc>
                      <m:accPr>
                        <m:chr m:val="̂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</m:acc>
                  </m:oMath>
                </a14:m>
                <a:r>
                  <a:rPr lang="en-US" dirty="0"/>
                  <a:t> with</a:t>
                </a:r>
                <a:r>
                  <a:rPr lang="en-US" i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⟵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</m:acc>
                      </m:sub>
                    </m:sSub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This means that</a:t>
                </a:r>
              </a:p>
              <a:p>
                <a:r>
                  <a:rPr lang="en-US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 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</m:acc>
                      </m:e>
                    </m:d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</m:oMath>
                </a14:m>
                <a:r>
                  <a:rPr lang="en-US" i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</m:acc>
                      </m:e>
                    </m:d>
                  </m:oMath>
                </a14:m>
                <a:r>
                  <a:rPr lang="en-US" dirty="0"/>
                  <a:t>,</a:t>
                </a:r>
              </a:p>
              <a:p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acc>
                          <m:accPr>
                            <m:chr m:val="̂"/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</m:acc>
                      </m:e>
                    </m:d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</m:acc>
                      </m:e>
                    </m:d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are distributed according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r>
                  <a:rPr lang="en-US" i="1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217FA47-E467-4D57-3BCB-6A027DE5ED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9002" y="3326235"/>
                <a:ext cx="4553445" cy="2363147"/>
              </a:xfrm>
              <a:prstGeom prst="rect">
                <a:avLst/>
              </a:prstGeom>
              <a:blipFill>
                <a:blip r:embed="rId4"/>
                <a:stretch>
                  <a:fillRect l="-1205" t="-1292" b="-33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0720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B0F6-5895-DD4C-B3F6-8E4A2CA79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EC45E-7BA9-4E26-B3FA-A598231DE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786"/>
            <a:ext cx="3473851" cy="4626428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Our Contributions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312327-EA77-E712-9350-EC281BCCC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2364" y="838201"/>
            <a:ext cx="7207988" cy="5159828"/>
          </a:xfrm>
        </p:spPr>
        <p:txBody>
          <a:bodyPr anchor="ctr">
            <a:normAutofit/>
          </a:bodyPr>
          <a:lstStyle/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tx1"/>
                </a:solidFill>
                <a:cs typeface="Arial" panose="020B0604020202020204" pitchFamily="34" charset="0"/>
              </a:rPr>
              <a:t>We extend the analysis in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[MajSis24] </a:t>
            </a:r>
            <a:r>
              <a:rPr lang="en-US" sz="1800" dirty="0">
                <a:solidFill>
                  <a:schemeClr val="tx1"/>
                </a:solidFill>
                <a:cs typeface="Arial" panose="020B0604020202020204" pitchFamily="34" charset="0"/>
              </a:rPr>
              <a:t>to the Ring-LWE and Module-LWE problem using the Dual Regev scheme </a:t>
            </a:r>
            <a:r>
              <a:rPr lang="en-US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[GPV08] </a:t>
            </a:r>
            <a:r>
              <a:rPr lang="en-US" sz="1800" dirty="0">
                <a:solidFill>
                  <a:schemeClr val="tx1"/>
                </a:solidFill>
                <a:cs typeface="Arial" panose="020B0604020202020204" pitchFamily="34" charset="0"/>
              </a:rPr>
              <a:t>as underlying PKE scheme.</a:t>
            </a:r>
          </a:p>
          <a:p>
            <a:pPr lvl="1">
              <a:lnSpc>
                <a:spcPct val="100000"/>
              </a:lnSpc>
              <a:spcAft>
                <a:spcPts val="1000"/>
              </a:spcAft>
            </a:pPr>
            <a:r>
              <a:rPr lang="en-US" sz="1800" dirty="0">
                <a:solidFill>
                  <a:schemeClr val="tx1"/>
                </a:solidFill>
              </a:rPr>
              <a:t>We define a new family of subgaussian distributions that includes both discrete Gaussians and centered binomials, among others.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EE94B8-EB12-B8D7-8AC3-776327E6C0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458283-21CC-42C0-CD87-10E5DBF43EE8}"/>
              </a:ext>
            </a:extLst>
          </p:cNvPr>
          <p:cNvSpPr txBox="1"/>
          <p:nvPr/>
        </p:nvSpPr>
        <p:spPr>
          <a:xfrm>
            <a:off x="150106" y="6257836"/>
            <a:ext cx="119090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[MajSis24] </a:t>
            </a:r>
            <a:r>
              <a:rPr lang="en-US" sz="1400" dirty="0">
                <a:hlinkClick r:id="rId3"/>
              </a:rPr>
              <a:t>C. Majenz, and F. Sisinni. Provable security against decryption failure attacks from LWE</a:t>
            </a:r>
            <a:endParaRPr lang="en-US" sz="1400" dirty="0"/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[GPV08] </a:t>
            </a:r>
            <a:r>
              <a:rPr lang="en-US" sz="1400" dirty="0">
                <a:hlinkClick r:id="rId4"/>
              </a:rPr>
              <a:t>C. Gentry, C. Peikert, V. </a:t>
            </a:r>
            <a:r>
              <a:rPr lang="en-US" sz="1400" dirty="0" err="1">
                <a:hlinkClick r:id="rId4"/>
              </a:rPr>
              <a:t>Vaikuntanathan</a:t>
            </a:r>
            <a:r>
              <a:rPr lang="en-US" sz="1400" dirty="0">
                <a:hlinkClick r:id="rId4"/>
              </a:rPr>
              <a:t>. How to Use  a Short Basis: Trapdoors for Hard Lattices and New Cryptographic Constructions</a:t>
            </a:r>
            <a:endParaRPr lang="en-US" sz="14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1A83330-4ABD-F4C6-3A6F-54B1F50A738A}"/>
              </a:ext>
            </a:extLst>
          </p:cNvPr>
          <p:cNvCxnSpPr/>
          <p:nvPr/>
        </p:nvCxnSpPr>
        <p:spPr>
          <a:xfrm>
            <a:off x="4752363" y="1778466"/>
            <a:ext cx="0" cy="3200400"/>
          </a:xfrm>
          <a:prstGeom prst="line">
            <a:avLst/>
          </a:prstGeom>
          <a:ln w="12700">
            <a:solidFill>
              <a:srgbClr val="FFFF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88975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42D8D-BD11-961C-41B5-7D044C5D8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BCBE406-F918-B7DC-23A1-AFA9FAF12DEC}"/>
              </a:ext>
            </a:extLst>
          </p:cNvPr>
          <p:cNvSpPr/>
          <p:nvPr/>
        </p:nvSpPr>
        <p:spPr>
          <a:xfrm>
            <a:off x="478464" y="1241571"/>
            <a:ext cx="4588486" cy="5306036"/>
          </a:xfrm>
          <a:prstGeom prst="roundRect">
            <a:avLst/>
          </a:prstGeom>
          <a:solidFill>
            <a:srgbClr val="36A99C">
              <a:alpha val="8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400" i="1" dirty="0"/>
          </a:p>
          <a:p>
            <a:r>
              <a:rPr lang="en-US" b="0" dirty="0"/>
              <a:t>	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D1FA09-265B-AD21-8969-8EE17453F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The RLWE Adversary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856E04-1645-391F-1DBA-BC54C028F2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EE2B0D-59E9-5185-2314-1F872685FA4E}"/>
                  </a:ext>
                </a:extLst>
              </p:cNvPr>
              <p:cNvSpPr txBox="1"/>
              <p:nvPr/>
            </p:nvSpPr>
            <p:spPr>
              <a:xfrm>
                <a:off x="629553" y="1317568"/>
                <a:ext cx="4437398" cy="5391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ℬ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𝜒</m:t>
                        </m:r>
                      </m:e>
                      <m:sub>
                        <m:sSup>
                          <m:sSup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endParaRPr lang="en-US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𝑝𝑘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𝒜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𝑝𝑘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𝒘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  <m: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endParaRPr lang="en-US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d>
                          <m:dPr>
                            <m:begChr m:val="‖"/>
                            <m:endChr m:val="‖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𝒘</m:t>
                            </m:r>
                          </m:e>
                        </m:d>
                      </m:e>
                    </m:d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</a:t>
                </a: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∃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s.t.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𝒗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𝒘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𝑘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</m:oMath>
                </a14:m>
                <a:endParaRPr lang="en-US" b="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		</a:t>
                </a:r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else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		</a:t>
                </a:r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EE2B0D-59E9-5185-2314-1F872685FA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553" y="1317568"/>
                <a:ext cx="4437398" cy="5391348"/>
              </a:xfrm>
              <a:prstGeom prst="rect">
                <a:avLst/>
              </a:prstGeom>
              <a:blipFill>
                <a:blip r:embed="rId3"/>
                <a:stretch>
                  <a:fillRect l="-1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DE0DDB05-EB61-11D3-BD0C-6C599E6B65CE}"/>
              </a:ext>
            </a:extLst>
          </p:cNvPr>
          <p:cNvSpPr/>
          <p:nvPr/>
        </p:nvSpPr>
        <p:spPr>
          <a:xfrm>
            <a:off x="1048535" y="2894202"/>
            <a:ext cx="2495813" cy="482367"/>
          </a:xfrm>
          <a:prstGeom prst="rect">
            <a:avLst/>
          </a:prstGeom>
          <a:noFill/>
          <a:ln w="28575" cap="flat" cmpd="sng" algn="ctr">
            <a:solidFill>
              <a:srgbClr val="A01C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DDCD860-3997-D79F-82B7-E43C0CF333F6}"/>
              </a:ext>
            </a:extLst>
          </p:cNvPr>
          <p:cNvCxnSpPr>
            <a:cxnSpLocks/>
          </p:cNvCxnSpPr>
          <p:nvPr/>
        </p:nvCxnSpPr>
        <p:spPr>
          <a:xfrm flipH="1">
            <a:off x="3544348" y="3127001"/>
            <a:ext cx="4416805" cy="0"/>
          </a:xfrm>
          <a:prstGeom prst="straightConnector1">
            <a:avLst/>
          </a:prstGeom>
          <a:ln w="28575">
            <a:solidFill>
              <a:srgbClr val="A01C2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6921F30-9C5F-47C0-3D1A-D81158137969}"/>
              </a:ext>
            </a:extLst>
          </p:cNvPr>
          <p:cNvSpPr/>
          <p:nvPr/>
        </p:nvSpPr>
        <p:spPr>
          <a:xfrm>
            <a:off x="7961153" y="2648011"/>
            <a:ext cx="3368180" cy="957980"/>
          </a:xfrm>
          <a:prstGeom prst="rect">
            <a:avLst/>
          </a:prstGeom>
          <a:noFill/>
          <a:ln w="28575" cap="flat" cmpd="sng" algn="ctr">
            <a:solidFill>
              <a:srgbClr val="A01C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A614C1-B3DC-874D-4121-75C6305C9B67}"/>
              </a:ext>
            </a:extLst>
          </p:cNvPr>
          <p:cNvSpPr txBox="1"/>
          <p:nvPr/>
        </p:nvSpPr>
        <p:spPr>
          <a:xfrm>
            <a:off x="8068810" y="2777836"/>
            <a:ext cx="3164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They call the FFP-NG adversary using the tweaked public key.</a:t>
            </a:r>
          </a:p>
        </p:txBody>
      </p:sp>
    </p:spTree>
    <p:extLst>
      <p:ext uri="{BB962C8B-B14F-4D97-AF65-F5344CB8AC3E}">
        <p14:creationId xmlns:p14="http://schemas.microsoft.com/office/powerpoint/2010/main" val="23202256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C9D5D-D9F1-E14D-B0FB-D73C682EE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7E14387-0B77-3194-DBBF-A93BE376FFEC}"/>
              </a:ext>
            </a:extLst>
          </p:cNvPr>
          <p:cNvSpPr/>
          <p:nvPr/>
        </p:nvSpPr>
        <p:spPr>
          <a:xfrm>
            <a:off x="478464" y="1241571"/>
            <a:ext cx="4588486" cy="5306036"/>
          </a:xfrm>
          <a:prstGeom prst="roundRect">
            <a:avLst/>
          </a:prstGeom>
          <a:solidFill>
            <a:srgbClr val="36A99C">
              <a:alpha val="8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400" i="1" dirty="0"/>
          </a:p>
          <a:p>
            <a:r>
              <a:rPr lang="en-US" b="0" dirty="0"/>
              <a:t>	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B29B02-D74B-50D4-1F10-9D87DC6DD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The RLWE Adversary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76CA6B-1814-1BA8-B60E-A8A23E5D5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111A39F-C709-1882-DC4C-88F2F77ABF5C}"/>
                  </a:ext>
                </a:extLst>
              </p:cNvPr>
              <p:cNvSpPr txBox="1"/>
              <p:nvPr/>
            </p:nvSpPr>
            <p:spPr>
              <a:xfrm>
                <a:off x="629553" y="1317568"/>
                <a:ext cx="4437398" cy="5391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ℬ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𝜒</m:t>
                        </m:r>
                      </m:e>
                      <m:sub>
                        <m:sSup>
                          <m:sSup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endParaRPr lang="en-US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𝑝𝑘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𝒜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𝑝𝑘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𝒘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  <m: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endParaRPr lang="en-US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d>
                          <m:dPr>
                            <m:begChr m:val="‖"/>
                            <m:endChr m:val="‖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𝒘</m:t>
                            </m:r>
                          </m:e>
                        </m:d>
                      </m:e>
                    </m:d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</a:t>
                </a: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∃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s.t.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𝒗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𝒘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𝑘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</m:oMath>
                </a14:m>
                <a:endParaRPr lang="en-US" b="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		</a:t>
                </a:r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else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		</a:t>
                </a:r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111A39F-C709-1882-DC4C-88F2F77ABF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553" y="1317568"/>
                <a:ext cx="4437398" cy="5391348"/>
              </a:xfrm>
              <a:prstGeom prst="rect">
                <a:avLst/>
              </a:prstGeom>
              <a:blipFill>
                <a:blip r:embed="rId3"/>
                <a:stretch>
                  <a:fillRect l="-1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76C6A281-0508-E4AE-6B9A-9F919D894330}"/>
              </a:ext>
            </a:extLst>
          </p:cNvPr>
          <p:cNvSpPr/>
          <p:nvPr/>
        </p:nvSpPr>
        <p:spPr>
          <a:xfrm>
            <a:off x="1010874" y="3398489"/>
            <a:ext cx="3254928" cy="842146"/>
          </a:xfrm>
          <a:prstGeom prst="rect">
            <a:avLst/>
          </a:prstGeom>
          <a:noFill/>
          <a:ln w="28575" cap="flat" cmpd="sng" algn="ctr">
            <a:solidFill>
              <a:srgbClr val="A01C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9C3C6AB-BC17-8914-FB1F-B0F009CF4F5E}"/>
              </a:ext>
            </a:extLst>
          </p:cNvPr>
          <p:cNvCxnSpPr>
            <a:cxnSpLocks/>
          </p:cNvCxnSpPr>
          <p:nvPr/>
        </p:nvCxnSpPr>
        <p:spPr>
          <a:xfrm flipH="1">
            <a:off x="4265802" y="3814902"/>
            <a:ext cx="2164357" cy="0"/>
          </a:xfrm>
          <a:prstGeom prst="straightConnector1">
            <a:avLst/>
          </a:prstGeom>
          <a:ln w="28575">
            <a:solidFill>
              <a:srgbClr val="A01C2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F0874F4-7684-9DB2-09E6-AC7139A78C6F}"/>
              </a:ext>
            </a:extLst>
          </p:cNvPr>
          <p:cNvSpPr/>
          <p:nvPr/>
        </p:nvSpPr>
        <p:spPr>
          <a:xfrm>
            <a:off x="6430159" y="3335912"/>
            <a:ext cx="4988657" cy="957979"/>
          </a:xfrm>
          <a:prstGeom prst="rect">
            <a:avLst/>
          </a:prstGeom>
          <a:noFill/>
          <a:ln w="28575" cap="flat" cmpd="sng" algn="ctr">
            <a:solidFill>
              <a:srgbClr val="A01C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5BD977-2AD9-2895-9792-4884D32CAAB1}"/>
              </a:ext>
            </a:extLst>
          </p:cNvPr>
          <p:cNvSpPr txBox="1"/>
          <p:nvPr/>
        </p:nvSpPr>
        <p:spPr>
          <a:xfrm>
            <a:off x="6530827" y="3453007"/>
            <a:ext cx="48061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According to the randomness used to query the FCO, the RLWE adversary defines a threshold. </a:t>
            </a:r>
          </a:p>
        </p:txBody>
      </p:sp>
    </p:spTree>
    <p:extLst>
      <p:ext uri="{BB962C8B-B14F-4D97-AF65-F5344CB8AC3E}">
        <p14:creationId xmlns:p14="http://schemas.microsoft.com/office/powerpoint/2010/main" val="41607122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F1B09-130E-7F48-408F-5C2AE6188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D60FFD1-B8B8-6629-64F3-48A3B251DF42}"/>
              </a:ext>
            </a:extLst>
          </p:cNvPr>
          <p:cNvSpPr/>
          <p:nvPr/>
        </p:nvSpPr>
        <p:spPr>
          <a:xfrm>
            <a:off x="478464" y="1241571"/>
            <a:ext cx="4588486" cy="5306036"/>
          </a:xfrm>
          <a:prstGeom prst="roundRect">
            <a:avLst/>
          </a:prstGeom>
          <a:solidFill>
            <a:srgbClr val="36A99C">
              <a:alpha val="8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400" i="1" dirty="0"/>
          </a:p>
          <a:p>
            <a:r>
              <a:rPr lang="en-US" b="0" dirty="0"/>
              <a:t>	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7855F5-9554-5620-67D0-8B7780EDD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The RLWE Adversary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45A3C7-BE46-2EF6-6E10-DD4ED9A00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F539E2A-43BD-83B2-2E92-458DADE9DE5E}"/>
                  </a:ext>
                </a:extLst>
              </p:cNvPr>
              <p:cNvSpPr txBox="1"/>
              <p:nvPr/>
            </p:nvSpPr>
            <p:spPr>
              <a:xfrm>
                <a:off x="629553" y="1317568"/>
                <a:ext cx="4437398" cy="5391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ℬ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𝜒</m:t>
                        </m:r>
                      </m:e>
                      <m:sub>
                        <m:sSup>
                          <m:sSup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endParaRPr lang="en-US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𝑝𝑘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𝒜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𝑝𝑘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𝒘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  <m: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endParaRPr lang="en-US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d>
                          <m:dPr>
                            <m:begChr m:val="‖"/>
                            <m:endChr m:val="‖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𝒘</m:t>
                            </m:r>
                          </m:e>
                        </m:d>
                      </m:e>
                    </m:d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</a:t>
                </a: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∃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s.t.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𝒗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𝒘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𝑘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</m:oMath>
                </a14:m>
                <a:endParaRPr lang="en-US" b="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		</a:t>
                </a:r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else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		</a:t>
                </a:r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F539E2A-43BD-83B2-2E92-458DADE9DE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553" y="1317568"/>
                <a:ext cx="4437398" cy="5391348"/>
              </a:xfrm>
              <a:prstGeom prst="rect">
                <a:avLst/>
              </a:prstGeom>
              <a:blipFill>
                <a:blip r:embed="rId3"/>
                <a:stretch>
                  <a:fillRect l="-1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661CC91B-C3C8-30A2-C0E7-0A67C8F331E8}"/>
              </a:ext>
            </a:extLst>
          </p:cNvPr>
          <p:cNvSpPr/>
          <p:nvPr/>
        </p:nvSpPr>
        <p:spPr>
          <a:xfrm>
            <a:off x="1000532" y="4269995"/>
            <a:ext cx="4016085" cy="612777"/>
          </a:xfrm>
          <a:prstGeom prst="rect">
            <a:avLst/>
          </a:prstGeom>
          <a:noFill/>
          <a:ln w="28575" cap="flat" cmpd="sng" algn="ctr">
            <a:solidFill>
              <a:srgbClr val="A01C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F26F522-E5F3-3CC8-4BA5-3E1E02301124}"/>
              </a:ext>
            </a:extLst>
          </p:cNvPr>
          <p:cNvCxnSpPr>
            <a:cxnSpLocks/>
          </p:cNvCxnSpPr>
          <p:nvPr/>
        </p:nvCxnSpPr>
        <p:spPr>
          <a:xfrm flipH="1">
            <a:off x="5016617" y="4569912"/>
            <a:ext cx="1182847" cy="0"/>
          </a:xfrm>
          <a:prstGeom prst="straightConnector1">
            <a:avLst/>
          </a:prstGeom>
          <a:ln w="28575">
            <a:solidFill>
              <a:srgbClr val="A01C2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59011978-7FF4-B6A4-5063-B9CAA6BCB53D}"/>
              </a:ext>
            </a:extLst>
          </p:cNvPr>
          <p:cNvSpPr/>
          <p:nvPr/>
        </p:nvSpPr>
        <p:spPr>
          <a:xfrm>
            <a:off x="7097084" y="1317568"/>
            <a:ext cx="4488429" cy="959287"/>
          </a:xfrm>
          <a:prstGeom prst="rect">
            <a:avLst/>
          </a:prstGeom>
          <a:noFill/>
          <a:ln w="28575" cap="flat" cmpd="sng" algn="ctr">
            <a:solidFill>
              <a:srgbClr val="A01C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19B5E4E-E7B9-3749-919D-CD4C1437A77D}"/>
                  </a:ext>
                </a:extLst>
              </p:cNvPr>
              <p:cNvSpPr txBox="1"/>
              <p:nvPr/>
            </p:nvSpPr>
            <p:spPr>
              <a:xfrm>
                <a:off x="7074014" y="1321761"/>
                <a:ext cx="448843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They exploit the </a:t>
                </a:r>
                <a:r>
                  <a:rPr lang="en-US" i="1" dirty="0"/>
                  <a:t>known errors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to test the adversary’s randomness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against a shifted decryption failure threshold.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19B5E4E-E7B9-3749-919D-CD4C1437A7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4014" y="1321761"/>
                <a:ext cx="4488432" cy="923330"/>
              </a:xfrm>
              <a:prstGeom prst="rect">
                <a:avLst/>
              </a:prstGeom>
              <a:blipFill>
                <a:blip r:embed="rId4"/>
                <a:stretch>
                  <a:fillRect l="-1085" t="-3974" r="-1764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47214F2-6CB4-AD6B-C50D-10DAB7DF24E6}"/>
              </a:ext>
            </a:extLst>
          </p:cNvPr>
          <p:cNvCxnSpPr>
            <a:cxnSpLocks/>
          </p:cNvCxnSpPr>
          <p:nvPr/>
        </p:nvCxnSpPr>
        <p:spPr>
          <a:xfrm flipV="1">
            <a:off x="6186878" y="1791050"/>
            <a:ext cx="0" cy="2789527"/>
          </a:xfrm>
          <a:prstGeom prst="line">
            <a:avLst/>
          </a:prstGeom>
          <a:ln w="28575">
            <a:solidFill>
              <a:srgbClr val="A01C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C5F1308-D152-78A8-E7A0-74BF96B40F2C}"/>
              </a:ext>
            </a:extLst>
          </p:cNvPr>
          <p:cNvCxnSpPr>
            <a:cxnSpLocks/>
          </p:cNvCxnSpPr>
          <p:nvPr/>
        </p:nvCxnSpPr>
        <p:spPr>
          <a:xfrm flipV="1">
            <a:off x="6182684" y="1799438"/>
            <a:ext cx="914400" cy="2886"/>
          </a:xfrm>
          <a:prstGeom prst="line">
            <a:avLst/>
          </a:prstGeom>
          <a:ln w="28575">
            <a:solidFill>
              <a:srgbClr val="A01C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05706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1FEAF-3F90-743B-5025-2055775F5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1C343D0-852D-7A52-8D99-5F02A7D27687}"/>
              </a:ext>
            </a:extLst>
          </p:cNvPr>
          <p:cNvSpPr/>
          <p:nvPr/>
        </p:nvSpPr>
        <p:spPr>
          <a:xfrm>
            <a:off x="478464" y="1241571"/>
            <a:ext cx="4588486" cy="5306036"/>
          </a:xfrm>
          <a:prstGeom prst="roundRect">
            <a:avLst/>
          </a:prstGeom>
          <a:solidFill>
            <a:srgbClr val="36A99C">
              <a:alpha val="8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400" i="1" dirty="0"/>
          </a:p>
          <a:p>
            <a:r>
              <a:rPr lang="en-US" b="0" dirty="0"/>
              <a:t>	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166F33-C8E0-2789-0C19-3E8D07DAF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The RLWE Adversary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4EAEC5-DCE7-1D65-DB4C-B8DFAF883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E5B90AF-8CEC-FE73-3C50-A1BB19A126A2}"/>
                  </a:ext>
                </a:extLst>
              </p:cNvPr>
              <p:cNvSpPr txBox="1"/>
              <p:nvPr/>
            </p:nvSpPr>
            <p:spPr>
              <a:xfrm>
                <a:off x="629553" y="1317568"/>
                <a:ext cx="4437398" cy="5391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ℬ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𝜒</m:t>
                        </m:r>
                      </m:e>
                      <m:sub>
                        <m:sSup>
                          <m:sSup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endParaRPr lang="en-US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𝑝𝑘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𝒜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𝑝𝑘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𝒘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  <m: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endParaRPr lang="en-US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d>
                          <m:dPr>
                            <m:begChr m:val="‖"/>
                            <m:endChr m:val="‖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𝒘</m:t>
                            </m:r>
                          </m:e>
                        </m:d>
                      </m:e>
                    </m:d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</a:t>
                </a: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∃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s.t.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𝒗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𝒘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𝑘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</m:oMath>
                </a14:m>
                <a:endParaRPr lang="en-US" b="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		</a:t>
                </a:r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else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		</a:t>
                </a:r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E5B90AF-8CEC-FE73-3C50-A1BB19A126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553" y="1317568"/>
                <a:ext cx="4437398" cy="5391348"/>
              </a:xfrm>
              <a:prstGeom prst="rect">
                <a:avLst/>
              </a:prstGeom>
              <a:blipFill>
                <a:blip r:embed="rId3"/>
                <a:stretch>
                  <a:fillRect l="-1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E43A4B25-62CB-072C-0AFF-4CDF9CA6A34D}"/>
              </a:ext>
            </a:extLst>
          </p:cNvPr>
          <p:cNvSpPr/>
          <p:nvPr/>
        </p:nvSpPr>
        <p:spPr>
          <a:xfrm>
            <a:off x="1000532" y="4269995"/>
            <a:ext cx="4016085" cy="612777"/>
          </a:xfrm>
          <a:prstGeom prst="rect">
            <a:avLst/>
          </a:prstGeom>
          <a:noFill/>
          <a:ln w="28575" cap="flat" cmpd="sng" algn="ctr">
            <a:solidFill>
              <a:srgbClr val="A01C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AFACBE2-7DEA-5F58-6FB6-EAD236602269}"/>
              </a:ext>
            </a:extLst>
          </p:cNvPr>
          <p:cNvCxnSpPr>
            <a:cxnSpLocks/>
          </p:cNvCxnSpPr>
          <p:nvPr/>
        </p:nvCxnSpPr>
        <p:spPr>
          <a:xfrm flipH="1">
            <a:off x="5016617" y="4569912"/>
            <a:ext cx="1182847" cy="0"/>
          </a:xfrm>
          <a:prstGeom prst="straightConnector1">
            <a:avLst/>
          </a:prstGeom>
          <a:ln w="28575">
            <a:solidFill>
              <a:srgbClr val="A01C2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C066656-FD0B-4953-1B7B-7E3D3A6496AB}"/>
              </a:ext>
            </a:extLst>
          </p:cNvPr>
          <p:cNvCxnSpPr>
            <a:cxnSpLocks/>
          </p:cNvCxnSpPr>
          <p:nvPr/>
        </p:nvCxnSpPr>
        <p:spPr>
          <a:xfrm flipV="1">
            <a:off x="6186878" y="1791050"/>
            <a:ext cx="0" cy="2789527"/>
          </a:xfrm>
          <a:prstGeom prst="line">
            <a:avLst/>
          </a:prstGeom>
          <a:ln w="28575">
            <a:solidFill>
              <a:srgbClr val="A01C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BE3DBA9-A25D-6BA4-F52F-5F0C04058E76}"/>
              </a:ext>
            </a:extLst>
          </p:cNvPr>
          <p:cNvCxnSpPr>
            <a:cxnSpLocks/>
          </p:cNvCxnSpPr>
          <p:nvPr/>
        </p:nvCxnSpPr>
        <p:spPr>
          <a:xfrm flipV="1">
            <a:off x="6182684" y="1799438"/>
            <a:ext cx="914400" cy="2886"/>
          </a:xfrm>
          <a:prstGeom prst="line">
            <a:avLst/>
          </a:prstGeom>
          <a:ln w="28575">
            <a:solidFill>
              <a:srgbClr val="A01C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7BA95A67-587C-BCC9-5176-DFD5F0A609D1}"/>
              </a:ext>
            </a:extLst>
          </p:cNvPr>
          <p:cNvSpPr/>
          <p:nvPr/>
        </p:nvSpPr>
        <p:spPr>
          <a:xfrm>
            <a:off x="6400800" y="2896524"/>
            <a:ext cx="5536734" cy="1801311"/>
          </a:xfrm>
          <a:prstGeom prst="rect">
            <a:avLst/>
          </a:prstGeom>
          <a:solidFill>
            <a:srgbClr val="F1DC3F">
              <a:alpha val="85098"/>
            </a:srgbClr>
          </a:solidFill>
          <a:ln w="28575">
            <a:solidFill>
              <a:srgbClr val="FFFF4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BD1C4D1-2A82-8B59-9F5B-7CD23890CBDA}"/>
                  </a:ext>
                </a:extLst>
              </p:cNvPr>
              <p:cNvSpPr txBox="1"/>
              <p:nvPr/>
            </p:nvSpPr>
            <p:spPr>
              <a:xfrm>
                <a:off x="6446935" y="2969388"/>
                <a:ext cx="5536732" cy="1655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11465E"/>
                    </a:solidFill>
                  </a:rPr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←</m:t>
                        </m:r>
                      </m:e>
                      <m:sub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$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sub>
                    </m:sSub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then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  <m:t>Pr</m:t>
                          </m:r>
                        </m:e>
                        <m:sub>
                          <m:d>
                            <m:d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sSub>
                            <m:sSub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←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$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q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q</m:t>
                              </m:r>
                            </m:sub>
                          </m:sSub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ℬ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dirty="0">
                  <a:solidFill>
                    <a:srgbClr val="11465E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</a:rPr>
                        <m:t>Pr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∃</m:t>
                          </m:r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  <m:r>
                            <m:rPr>
                              <m:nor/>
                            </m:rPr>
                            <a:rPr lang="en-US" i="0" dirty="0">
                              <a:solidFill>
                                <a:srgbClr val="11465E"/>
                              </a:solidFill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i="0" dirty="0">
                              <a:solidFill>
                                <a:srgbClr val="11465E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s.t.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en-US" b="1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𝒗</m:t>
                                      </m:r>
                                    </m:e>
                                    <m:sup>
                                      <m: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b="1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 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𝒘</m:t>
                                      </m:r>
                                    </m:e>
                                    <m:sub>
                                      <m:d>
                                        <m:dPr>
                                          <m:ctrlPr>
                                            <a:rPr lang="en-US" i="1">
                                              <a:solidFill>
                                                <a:srgbClr val="11465E"/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11465E"/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𝑘</m:t>
                                          </m:r>
                                        </m:e>
                                      </m:d>
                                    </m:sub>
                                  </m:sSub>
                                </m:e>
                              </m:d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𝑘</m:t>
                                  </m:r>
                                </m:e>
                              </m:d>
                            </m:e>
                          </m:d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≥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𝑞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−2</m:t>
                              </m:r>
                            </m:num>
                            <m:den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  <m:r>
                            <m:rPr>
                              <m:nor/>
                            </m:rPr>
                            <a:rPr lang="en-US" i="1" dirty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d>
                      <m:r>
                        <a:rPr lang="en-US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𝑛𝑒𝑔𝑙</m:t>
                      </m:r>
                      <m: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rgbClr val="11465E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BD1C4D1-2A82-8B59-9F5B-7CD23890CB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935" y="2969388"/>
                <a:ext cx="5536732" cy="1655581"/>
              </a:xfrm>
              <a:prstGeom prst="rect">
                <a:avLst/>
              </a:prstGeom>
              <a:blipFill>
                <a:blip r:embed="rId4"/>
                <a:stretch>
                  <a:fillRect l="-9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ED9FD39D-8055-D886-E7BE-2B0F5F007CDF}"/>
              </a:ext>
            </a:extLst>
          </p:cNvPr>
          <p:cNvSpPr/>
          <p:nvPr/>
        </p:nvSpPr>
        <p:spPr>
          <a:xfrm>
            <a:off x="7097084" y="1317568"/>
            <a:ext cx="4488429" cy="959287"/>
          </a:xfrm>
          <a:prstGeom prst="rect">
            <a:avLst/>
          </a:prstGeom>
          <a:noFill/>
          <a:ln w="28575" cap="flat" cmpd="sng" algn="ctr">
            <a:solidFill>
              <a:srgbClr val="A01C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7764E2-261F-3837-B98B-10E2ECFF278B}"/>
              </a:ext>
            </a:extLst>
          </p:cNvPr>
          <p:cNvSpPr txBox="1"/>
          <p:nvPr/>
        </p:nvSpPr>
        <p:spPr>
          <a:xfrm>
            <a:off x="7074014" y="1321761"/>
            <a:ext cx="44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high dimensions, </a:t>
            </a:r>
            <a:r>
              <a:rPr lang="en-US" i="1" dirty="0"/>
              <a:t>random vectors tend to be orthogonal</a:t>
            </a:r>
            <a:r>
              <a:rPr lang="en-US" dirty="0"/>
              <a:t>. This makes it unlikely to pass the test with a random public key. </a:t>
            </a:r>
          </a:p>
        </p:txBody>
      </p:sp>
    </p:spTree>
    <p:extLst>
      <p:ext uri="{BB962C8B-B14F-4D97-AF65-F5344CB8AC3E}">
        <p14:creationId xmlns:p14="http://schemas.microsoft.com/office/powerpoint/2010/main" val="27709016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E5A2B-E4E8-9031-A4C2-42EF0E83F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2D494BF-3BE3-9DF9-B43A-CDD5B316D568}"/>
              </a:ext>
            </a:extLst>
          </p:cNvPr>
          <p:cNvSpPr/>
          <p:nvPr/>
        </p:nvSpPr>
        <p:spPr>
          <a:xfrm>
            <a:off x="478464" y="1241571"/>
            <a:ext cx="4588486" cy="5306036"/>
          </a:xfrm>
          <a:prstGeom prst="roundRect">
            <a:avLst/>
          </a:prstGeom>
          <a:solidFill>
            <a:srgbClr val="36A99C">
              <a:alpha val="8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400" i="1" dirty="0"/>
          </a:p>
          <a:p>
            <a:r>
              <a:rPr lang="en-US" b="0" dirty="0"/>
              <a:t>	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BEE1A9-0EF0-5ECB-E758-A39B869BB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The RLWE Adversary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CE9D76-68A8-1D71-6D18-9A3651BE8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27BB0EA-F225-8E48-7A7A-B19A99ADED34}"/>
                  </a:ext>
                </a:extLst>
              </p:cNvPr>
              <p:cNvSpPr txBox="1"/>
              <p:nvPr/>
            </p:nvSpPr>
            <p:spPr>
              <a:xfrm>
                <a:off x="629553" y="1317568"/>
                <a:ext cx="4437398" cy="5391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ℬ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𝜒</m:t>
                        </m:r>
                      </m:e>
                      <m:sub>
                        <m:sSup>
                          <m:sSup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endParaRPr lang="en-US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𝑝𝑘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𝒜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𝑝𝑘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𝒘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  <m: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endParaRPr lang="en-US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d>
                          <m:dPr>
                            <m:begChr m:val="‖"/>
                            <m:endChr m:val="‖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𝒘</m:t>
                            </m:r>
                          </m:e>
                        </m:d>
                      </m:e>
                    </m:d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</a:t>
                </a: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∃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s.t.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𝒗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𝒘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𝑘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</m:oMath>
                </a14:m>
                <a:endParaRPr lang="en-US" b="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		</a:t>
                </a:r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else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		</a:t>
                </a:r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27BB0EA-F225-8E48-7A7A-B19A99ADE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553" y="1317568"/>
                <a:ext cx="4437398" cy="5391348"/>
              </a:xfrm>
              <a:prstGeom prst="rect">
                <a:avLst/>
              </a:prstGeom>
              <a:blipFill>
                <a:blip r:embed="rId3"/>
                <a:stretch>
                  <a:fillRect l="-1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B0274E3A-CFAF-0CDC-FDB0-DF4A88AC4C6E}"/>
              </a:ext>
            </a:extLst>
          </p:cNvPr>
          <p:cNvSpPr/>
          <p:nvPr/>
        </p:nvSpPr>
        <p:spPr>
          <a:xfrm>
            <a:off x="1000532" y="4269995"/>
            <a:ext cx="4016085" cy="612777"/>
          </a:xfrm>
          <a:prstGeom prst="rect">
            <a:avLst/>
          </a:prstGeom>
          <a:noFill/>
          <a:ln w="28575" cap="flat" cmpd="sng" algn="ctr">
            <a:solidFill>
              <a:srgbClr val="A01C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D1AA853-3795-6506-22DF-129499C762E1}"/>
              </a:ext>
            </a:extLst>
          </p:cNvPr>
          <p:cNvCxnSpPr>
            <a:cxnSpLocks/>
          </p:cNvCxnSpPr>
          <p:nvPr/>
        </p:nvCxnSpPr>
        <p:spPr>
          <a:xfrm flipH="1">
            <a:off x="5016617" y="4569912"/>
            <a:ext cx="1182847" cy="0"/>
          </a:xfrm>
          <a:prstGeom prst="straightConnector1">
            <a:avLst/>
          </a:prstGeom>
          <a:ln w="28575">
            <a:solidFill>
              <a:srgbClr val="A01C2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F823100-89AC-7960-F1CB-87C013593D88}"/>
              </a:ext>
            </a:extLst>
          </p:cNvPr>
          <p:cNvCxnSpPr>
            <a:cxnSpLocks/>
          </p:cNvCxnSpPr>
          <p:nvPr/>
        </p:nvCxnSpPr>
        <p:spPr>
          <a:xfrm flipV="1">
            <a:off x="6186878" y="1791050"/>
            <a:ext cx="0" cy="2789527"/>
          </a:xfrm>
          <a:prstGeom prst="line">
            <a:avLst/>
          </a:prstGeom>
          <a:ln w="28575">
            <a:solidFill>
              <a:srgbClr val="A01C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5C733A7-26BA-877F-2164-D80C4D146D18}"/>
              </a:ext>
            </a:extLst>
          </p:cNvPr>
          <p:cNvCxnSpPr>
            <a:cxnSpLocks/>
          </p:cNvCxnSpPr>
          <p:nvPr/>
        </p:nvCxnSpPr>
        <p:spPr>
          <a:xfrm flipV="1">
            <a:off x="6182684" y="1799438"/>
            <a:ext cx="914400" cy="2886"/>
          </a:xfrm>
          <a:prstGeom prst="line">
            <a:avLst/>
          </a:prstGeom>
          <a:ln w="28575">
            <a:solidFill>
              <a:srgbClr val="A01C2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292FA40A-E152-5D59-706A-C9A3F00C7083}"/>
              </a:ext>
            </a:extLst>
          </p:cNvPr>
          <p:cNvSpPr/>
          <p:nvPr/>
        </p:nvSpPr>
        <p:spPr>
          <a:xfrm>
            <a:off x="6400800" y="2896524"/>
            <a:ext cx="5536734" cy="1801311"/>
          </a:xfrm>
          <a:prstGeom prst="rect">
            <a:avLst/>
          </a:prstGeom>
          <a:solidFill>
            <a:srgbClr val="F1DC3F">
              <a:alpha val="85098"/>
            </a:srgbClr>
          </a:solidFill>
          <a:ln w="28575">
            <a:solidFill>
              <a:srgbClr val="FFFF4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F6E1E12-4B16-3213-C24C-215EE238DF94}"/>
                  </a:ext>
                </a:extLst>
              </p:cNvPr>
              <p:cNvSpPr txBox="1"/>
              <p:nvPr/>
            </p:nvSpPr>
            <p:spPr>
              <a:xfrm>
                <a:off x="6400802" y="3036297"/>
                <a:ext cx="5536732" cy="1521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11465E"/>
                    </a:solidFill>
                  </a:rPr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</m:t>
                        </m:r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𝜒</m:t>
                            </m:r>
                          </m:e>
                          <m:sub>
                            <m:acc>
                              <m:accPr>
                                <m:chr m:val="̂"/>
                                <m:ctrlPr>
                                  <a:rPr lang="en-US" i="1">
                                    <a:solidFill>
                                      <a:srgbClr val="11465E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11465E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sub>
                        </m:sSub>
                      </m:sub>
                    </m:sSub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then</a:t>
                </a: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  <m:t>Pr</m:t>
                          </m:r>
                        </m:e>
                        <m:sub>
                          <m:d>
                            <m:d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←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A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𝜒</m:t>
                                  </m:r>
                                </m:e>
                                <m:sub>
                                  <m:acc>
                                    <m:accPr>
                                      <m:chr m:val="̂"/>
                                      <m:ctrlPr>
                                        <a:rPr lang="en-US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sub>
                              </m:sSub>
                            </m:sub>
                          </m:sSub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ℬ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US" i="1" dirty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dirty="0">
                  <a:solidFill>
                    <a:srgbClr val="11465E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</a:rPr>
                        <m:t>Pr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∃</m:t>
                          </m:r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  <m:r>
                            <m:rPr>
                              <m:nor/>
                            </m:rPr>
                            <a:rPr lang="en-US" i="0" dirty="0">
                              <a:solidFill>
                                <a:srgbClr val="11465E"/>
                              </a:solidFill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i="0" dirty="0">
                              <a:solidFill>
                                <a:srgbClr val="11465E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s.t.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en-US" b="1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𝒗</m:t>
                                      </m:r>
                                    </m:e>
                                    <m:sup>
                                      <m: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b="1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 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𝒘</m:t>
                                      </m:r>
                                    </m:e>
                                    <m:sub>
                                      <m:d>
                                        <m:dPr>
                                          <m:ctrlPr>
                                            <a:rPr lang="en-US" i="1">
                                              <a:solidFill>
                                                <a:srgbClr val="11465E"/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11465E"/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𝑘</m:t>
                                          </m:r>
                                        </m:e>
                                      </m:d>
                                    </m:sub>
                                  </m:sSub>
                                </m:e>
                              </m:d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𝑘</m:t>
                                  </m:r>
                                </m:e>
                              </m:d>
                            </m:e>
                          </m:d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≥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𝑞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−2</m:t>
                              </m:r>
                            </m:num>
                            <m:den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  <m:r>
                            <m:rPr>
                              <m:nor/>
                            </m:rPr>
                            <a:rPr lang="en-US" i="1" dirty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d>
                      <m:r>
                        <a:rPr lang="en-US" i="1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∉</m:t>
                      </m:r>
                      <m: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𝑛𝑒𝑔𝑙</m:t>
                      </m:r>
                      <m: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rgbClr val="11465E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F6E1E12-4B16-3213-C24C-215EE238DF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2" y="3036297"/>
                <a:ext cx="5536732" cy="1521763"/>
              </a:xfrm>
              <a:prstGeom prst="rect">
                <a:avLst/>
              </a:prstGeom>
              <a:blipFill>
                <a:blip r:embed="rId4"/>
                <a:stretch>
                  <a:fillRect l="-8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A6572E26-193F-8E68-F594-BAD6CD340952}"/>
              </a:ext>
            </a:extLst>
          </p:cNvPr>
          <p:cNvSpPr/>
          <p:nvPr/>
        </p:nvSpPr>
        <p:spPr>
          <a:xfrm>
            <a:off x="7097084" y="1317568"/>
            <a:ext cx="4488429" cy="959287"/>
          </a:xfrm>
          <a:prstGeom prst="rect">
            <a:avLst/>
          </a:prstGeom>
          <a:noFill/>
          <a:ln w="28575" cap="flat" cmpd="sng" algn="ctr">
            <a:solidFill>
              <a:srgbClr val="A01C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FABC303-4987-99E1-A523-D3F751271E1E}"/>
                  </a:ext>
                </a:extLst>
              </p:cNvPr>
              <p:cNvSpPr txBox="1"/>
              <p:nvPr/>
            </p:nvSpPr>
            <p:spPr>
              <a:xfrm>
                <a:off x="7074014" y="1321761"/>
                <a:ext cx="448843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When the public key follows the RLWE distribution, the tuples</a:t>
                </a:r>
                <a:r>
                  <a:rPr lang="en-US" i="1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i="1" dirty="0"/>
                  <a:t>are not independent</a:t>
                </a:r>
                <a:r>
                  <a:rPr lang="en-US" dirty="0"/>
                  <a:t>.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FABC303-4987-99E1-A523-D3F751271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4014" y="1321761"/>
                <a:ext cx="4488432" cy="923330"/>
              </a:xfrm>
              <a:prstGeom prst="rect">
                <a:avLst/>
              </a:prstGeom>
              <a:blipFill>
                <a:blip r:embed="rId6"/>
                <a:stretch>
                  <a:fillRect l="-1085" t="-3974" b="-99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21802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432DA0-FD95-07C2-A34E-5E865A5B34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8FB40CC-1DE4-6B58-2D5C-D6C10D15571C}"/>
              </a:ext>
            </a:extLst>
          </p:cNvPr>
          <p:cNvSpPr/>
          <p:nvPr/>
        </p:nvSpPr>
        <p:spPr>
          <a:xfrm>
            <a:off x="478464" y="1241571"/>
            <a:ext cx="4588486" cy="5306036"/>
          </a:xfrm>
          <a:prstGeom prst="roundRect">
            <a:avLst/>
          </a:prstGeom>
          <a:solidFill>
            <a:srgbClr val="36A99C">
              <a:alpha val="8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400" i="1" dirty="0"/>
          </a:p>
          <a:p>
            <a:r>
              <a:rPr lang="en-US" b="0" dirty="0"/>
              <a:t>	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32FD49-8F4F-488B-89FB-ABE0F1B4E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The RLWE Adversary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F611F6-FFD7-39D1-12D9-5A5F21C48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402DA6D-138D-2EA2-475B-F376704DEF84}"/>
                  </a:ext>
                </a:extLst>
              </p:cNvPr>
              <p:cNvSpPr txBox="1"/>
              <p:nvPr/>
            </p:nvSpPr>
            <p:spPr>
              <a:xfrm>
                <a:off x="629553" y="1317568"/>
                <a:ext cx="4437398" cy="53913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ℬ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</m:t>
                          </m:r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b</m:t>
                          </m:r>
                        </m:e>
                      </m:d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←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𝜒</m:t>
                        </m:r>
                      </m:e>
                      <m:sub>
                        <m:sSup>
                          <m:sSupPr>
                            <m:ctrlP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endParaRPr lang="en-US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𝑝𝑘</m:t>
                        </m:r>
                      </m:e>
                      <m:sup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←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𝒜</m:t>
                    </m:r>
                    <m:d>
                      <m:d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𝑝𝑘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𝒘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</m:e>
                      <m: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𝒔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p>
                            <m:r>
                              <a:rPr lang="en-US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endParaRPr lang="en-US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d>
                          <m:dPr>
                            <m:begChr m:val="‖"/>
                            <m:endChr m:val="‖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𝒘</m:t>
                            </m:r>
                          </m:e>
                        </m:d>
                      </m:e>
                    </m:d>
                  </m:oMath>
                </a14:m>
                <a:endParaRPr lang="en-US" b="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if</a:t>
                </a: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∃</m:t>
                    </m:r>
                    <m:r>
                      <a:rPr lang="en-US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</m:oMath>
                </a14:m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b="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s.t.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begChr m:val="⟨"/>
                            <m:endChr m:val="⟩"/>
                            <m:ctrlP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𝒗</m:t>
                                </m:r>
                              </m:e>
                              <m:sup>
                                <m:r>
                                  <a:rPr lang="en-US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𝒘</m:t>
                                </m:r>
                              </m:e>
                              <m:sub>
                                <m:d>
                                  <m:d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𝑘</m:t>
                                    </m:r>
                                  </m:e>
                                </m:d>
                              </m:sub>
                            </m:sSub>
                          </m:e>
                        </m:d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𝜃</m:t>
                    </m:r>
                  </m:oMath>
                </a14:m>
                <a:endParaRPr lang="en-US" b="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		</a:t>
                </a:r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b="0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else</a:t>
                </a:r>
              </a:p>
              <a:p>
                <a:pPr marL="342900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		</a:t>
                </a:r>
                <a:r>
                  <a:rPr lang="en-US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402DA6D-138D-2EA2-475B-F376704DEF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553" y="1317568"/>
                <a:ext cx="4437398" cy="5391348"/>
              </a:xfrm>
              <a:prstGeom prst="rect">
                <a:avLst/>
              </a:prstGeom>
              <a:blipFill>
                <a:blip r:embed="rId3"/>
                <a:stretch>
                  <a:fillRect l="-1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88F41E4E-52FB-64E3-3CDC-2D77898390BD}"/>
              </a:ext>
            </a:extLst>
          </p:cNvPr>
          <p:cNvSpPr/>
          <p:nvPr/>
        </p:nvSpPr>
        <p:spPr>
          <a:xfrm>
            <a:off x="1063451" y="4844642"/>
            <a:ext cx="1562304" cy="1233181"/>
          </a:xfrm>
          <a:prstGeom prst="rect">
            <a:avLst/>
          </a:prstGeom>
          <a:noFill/>
          <a:ln w="28575" cap="flat" cmpd="sng" algn="ctr">
            <a:solidFill>
              <a:srgbClr val="A01C2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FB2B4E-FDAD-560C-F8B0-2DA0A9FF70C6}"/>
              </a:ext>
            </a:extLst>
          </p:cNvPr>
          <p:cNvSpPr/>
          <p:nvPr/>
        </p:nvSpPr>
        <p:spPr>
          <a:xfrm>
            <a:off x="6360720" y="3521504"/>
            <a:ext cx="5536734" cy="1801311"/>
          </a:xfrm>
          <a:prstGeom prst="rect">
            <a:avLst/>
          </a:prstGeom>
          <a:solidFill>
            <a:srgbClr val="F1DC3F">
              <a:alpha val="85098"/>
            </a:srgbClr>
          </a:solidFill>
          <a:ln w="28575">
            <a:solidFill>
              <a:srgbClr val="FFFF4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6C650D5-F8E4-D9B9-C1AB-341023D19F13}"/>
                  </a:ext>
                </a:extLst>
              </p:cNvPr>
              <p:cNvSpPr txBox="1"/>
              <p:nvPr/>
            </p:nvSpPr>
            <p:spPr>
              <a:xfrm>
                <a:off x="6360720" y="3778457"/>
                <a:ext cx="5536732" cy="13681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11465E"/>
                    </a:solidFill>
                  </a:rPr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</m:t>
                        </m:r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𝜒</m:t>
                            </m:r>
                          </m:e>
                          <m:sub>
                            <m:acc>
                              <m:accPr>
                                <m:chr m:val="̂"/>
                                <m:ctrlPr>
                                  <a:rPr lang="en-US" i="1">
                                    <a:solidFill>
                                      <a:srgbClr val="11465E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rgbClr val="11465E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</m:acc>
                          </m:sub>
                        </m:sSub>
                      </m:sub>
                    </m:sSub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then</a:t>
                </a:r>
              </a:p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  <m:t>Pr</m:t>
                          </m:r>
                        </m:e>
                        <m:sub>
                          <m:d>
                            <m:d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←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A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𝜒</m:t>
                                  </m:r>
                                </m:e>
                                <m:sub>
                                  <m:acc>
                                    <m:accPr>
                                      <m:chr m:val="̂"/>
                                      <m:ctrlPr>
                                        <a:rPr lang="en-US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</m:acc>
                                </m:sub>
                              </m:sSub>
                            </m:sub>
                          </m:sSub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ℬ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US" i="1" dirty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dirty="0">
                  <a:solidFill>
                    <a:srgbClr val="11465E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</a:rPr>
                        <m:t>Pr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∃</m:t>
                          </m:r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  <m:r>
                            <m:rPr>
                              <m:nor/>
                            </m:rPr>
                            <a:rPr lang="en-US" i="0" dirty="0">
                              <a:solidFill>
                                <a:srgbClr val="11465E"/>
                              </a:solidFill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i="0" dirty="0">
                              <a:solidFill>
                                <a:srgbClr val="11465E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s.t.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en-US" b="1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𝒗</m:t>
                                      </m:r>
                                    </m:e>
                                    <m:sup>
                                      <m: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b="1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 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𝒘</m:t>
                                      </m:r>
                                    </m:e>
                                    <m:sub>
                                      <m:d>
                                        <m:dPr>
                                          <m:ctrlPr>
                                            <a:rPr lang="en-US" i="1">
                                              <a:solidFill>
                                                <a:srgbClr val="11465E"/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11465E"/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𝑘</m:t>
                                          </m:r>
                                        </m:e>
                                      </m:d>
                                    </m:sub>
                                  </m:sSub>
                                </m:e>
                              </m:d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𝑘</m:t>
                                  </m:r>
                                </m:e>
                              </m:d>
                            </m:e>
                          </m:d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≥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𝑞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−2</m:t>
                              </m:r>
                            </m:num>
                            <m:den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  <m:r>
                            <m:rPr>
                              <m:nor/>
                            </m:rPr>
                            <a:rPr lang="en-US" i="1" dirty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d>
                      <m:r>
                        <a:rPr lang="en-US" i="1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∉</m:t>
                      </m:r>
                      <m: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𝑛𝑒𝑔𝑙</m:t>
                      </m:r>
                      <m: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rgbClr val="11465E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6C650D5-F8E4-D9B9-C1AB-341023D19F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0720" y="3778457"/>
                <a:ext cx="5536732" cy="1368195"/>
              </a:xfrm>
              <a:prstGeom prst="rect">
                <a:avLst/>
              </a:prstGeom>
              <a:blipFill>
                <a:blip r:embed="rId4"/>
                <a:stretch>
                  <a:fillRect l="-880" t="-22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56C136E8-3878-73FC-E656-BFD4BD036EAF}"/>
              </a:ext>
            </a:extLst>
          </p:cNvPr>
          <p:cNvSpPr/>
          <p:nvPr/>
        </p:nvSpPr>
        <p:spPr>
          <a:xfrm>
            <a:off x="6360718" y="1278232"/>
            <a:ext cx="5536734" cy="1801311"/>
          </a:xfrm>
          <a:prstGeom prst="rect">
            <a:avLst/>
          </a:prstGeom>
          <a:solidFill>
            <a:srgbClr val="F1DC3F">
              <a:alpha val="85098"/>
            </a:srgbClr>
          </a:solidFill>
          <a:ln w="28575">
            <a:solidFill>
              <a:srgbClr val="FFFF4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795DEE7-0461-1030-0393-DC7E438F432F}"/>
                  </a:ext>
                </a:extLst>
              </p:cNvPr>
              <p:cNvSpPr txBox="1"/>
              <p:nvPr/>
            </p:nvSpPr>
            <p:spPr>
              <a:xfrm>
                <a:off x="6442745" y="1350783"/>
                <a:ext cx="5536732" cy="1655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>
                    <a:solidFill>
                      <a:srgbClr val="11465E"/>
                    </a:solidFill>
                  </a:rPr>
                  <a:t>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←</m:t>
                        </m:r>
                      </m:e>
                      <m:sub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$</m:t>
                        </m:r>
                      </m:sub>
                    </m:sSub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sub>
                    </m:sSub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rgbClr val="11465E"/>
                    </a:solidFill>
                  </a:rPr>
                  <a:t> then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  <m:t>Pr</m:t>
                          </m:r>
                        </m:e>
                        <m:sub>
                          <m:d>
                            <m:d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sSub>
                            <m:sSub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←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$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q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q</m:t>
                              </m:r>
                            </m:sub>
                          </m:sSub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ℬ</m:t>
                          </m:r>
                          <m:d>
                            <m:d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d>
                          <m:r>
                            <a:rPr lang="en-US" b="0" i="1" smtClean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dirty="0">
                  <a:solidFill>
                    <a:srgbClr val="11465E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m:rPr>
                          <m:sty m:val="p"/>
                        </m:rP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</a:rPr>
                        <m:t>Pr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∃</m:t>
                          </m:r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  <m:r>
                            <m:rPr>
                              <m:nor/>
                            </m:rPr>
                            <a:rPr lang="en-US" i="0" dirty="0">
                              <a:solidFill>
                                <a:srgbClr val="11465E"/>
                              </a:solidFill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i="0" dirty="0">
                              <a:solidFill>
                                <a:srgbClr val="11465E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s.t.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⟨"/>
                                  <m:endChr m:val="⟩"/>
                                  <m:ctrlPr>
                                    <a:rPr lang="en-US" b="1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𝒗</m:t>
                                      </m:r>
                                    </m:e>
                                    <m:sup>
                                      <m: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b="1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, </m:t>
                                  </m:r>
                                  <m:sSub>
                                    <m:sSubPr>
                                      <m:ctrlP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1" i="1">
                                          <a:solidFill>
                                            <a:srgbClr val="11465E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𝒘</m:t>
                                      </m:r>
                                    </m:e>
                                    <m:sub>
                                      <m:d>
                                        <m:dPr>
                                          <m:ctrlPr>
                                            <a:rPr lang="en-US" i="1">
                                              <a:solidFill>
                                                <a:srgbClr val="11465E"/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11465E"/>
                                              </a:solidFill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𝑘</m:t>
                                          </m:r>
                                        </m:e>
                                      </m:d>
                                    </m:sub>
                                  </m:sSub>
                                </m:e>
                              </m:d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solidFill>
                                        <a:srgbClr val="11465E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𝑘</m:t>
                                  </m:r>
                                </m:e>
                              </m:d>
                            </m:e>
                          </m:d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≥</m:t>
                          </m:r>
                          <m:f>
                            <m:fPr>
                              <m:ctrlP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𝑞</m:t>
                              </m:r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−2</m:t>
                              </m:r>
                            </m:num>
                            <m:den>
                              <m:r>
                                <a:rPr lang="en-US" i="1">
                                  <a:solidFill>
                                    <a:srgbClr val="11465E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i="1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𝜃</m:t>
                          </m:r>
                          <m:r>
                            <m:rPr>
                              <m:nor/>
                            </m:rPr>
                            <a:rPr lang="en-US" i="1" dirty="0">
                              <a:solidFill>
                                <a:srgbClr val="11465E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e>
                      </m:d>
                      <m:r>
                        <a:rPr lang="en-US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𝑛𝑒𝑔𝑙</m:t>
                      </m:r>
                      <m: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b="0" i="1" smtClean="0">
                          <a:solidFill>
                            <a:srgbClr val="11465E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rgbClr val="11465E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795DEE7-0461-1030-0393-DC7E438F43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2745" y="1350783"/>
                <a:ext cx="5536732" cy="1655581"/>
              </a:xfrm>
              <a:prstGeom prst="rect">
                <a:avLst/>
              </a:prstGeom>
              <a:blipFill>
                <a:blip r:embed="rId5"/>
                <a:stretch>
                  <a:fillRect l="-9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Plus Sign 12">
            <a:extLst>
              <a:ext uri="{FF2B5EF4-FFF2-40B4-BE49-F238E27FC236}">
                <a16:creationId xmlns:a16="http://schemas.microsoft.com/office/drawing/2014/main" id="{E6E0257F-CFC6-8790-7D5F-B01C4CA61FBC}"/>
              </a:ext>
            </a:extLst>
          </p:cNvPr>
          <p:cNvSpPr/>
          <p:nvPr/>
        </p:nvSpPr>
        <p:spPr>
          <a:xfrm>
            <a:off x="8963401" y="3134841"/>
            <a:ext cx="331365" cy="331365"/>
          </a:xfrm>
          <a:prstGeom prst="mathPlus">
            <a:avLst/>
          </a:prstGeom>
          <a:solidFill>
            <a:srgbClr val="F1DC3F">
              <a:alpha val="85098"/>
            </a:srgbClr>
          </a:solidFill>
          <a:ln>
            <a:solidFill>
              <a:srgbClr val="D6D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3C249CFD-59A2-CBB5-6867-8943F5155024}"/>
              </a:ext>
            </a:extLst>
          </p:cNvPr>
          <p:cNvSpPr/>
          <p:nvPr/>
        </p:nvSpPr>
        <p:spPr>
          <a:xfrm>
            <a:off x="8963401" y="5378113"/>
            <a:ext cx="331365" cy="297810"/>
          </a:xfrm>
          <a:prstGeom prst="downArrow">
            <a:avLst/>
          </a:prstGeom>
          <a:solidFill>
            <a:srgbClr val="F1DC3F">
              <a:alpha val="85098"/>
            </a:srgbClr>
          </a:solidFill>
          <a:ln>
            <a:solidFill>
              <a:srgbClr val="D6D33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FFE2B34-87DD-E448-7592-91EC5764AAB0}"/>
                  </a:ext>
                </a:extLst>
              </p:cNvPr>
              <p:cNvSpPr/>
              <p:nvPr/>
            </p:nvSpPr>
            <p:spPr>
              <a:xfrm>
                <a:off x="7220823" y="5731221"/>
                <a:ext cx="3980576" cy="759203"/>
              </a:xfrm>
              <a:prstGeom prst="rect">
                <a:avLst/>
              </a:prstGeom>
              <a:noFill/>
              <a:ln w="19050">
                <a:solidFill>
                  <a:srgbClr val="A01C25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sSubSup>
                        <m:sSub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Adv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l-G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RLWE</m:t>
                          </m:r>
                        </m:sup>
                      </m:sSub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ℬ</m:t>
                          </m:r>
                        </m:e>
                      </m:d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∉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𝑛𝑒𝑔𝑙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FFE2B34-87DD-E448-7592-91EC5764AA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823" y="5731221"/>
                <a:ext cx="3980576" cy="7592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9050">
                <a:solidFill>
                  <a:srgbClr val="A01C25"/>
                </a:solidFill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D5BB7369-E65A-9250-B509-350FACFD7541}"/>
              </a:ext>
            </a:extLst>
          </p:cNvPr>
          <p:cNvCxnSpPr>
            <a:cxnSpLocks/>
            <a:endCxn id="6" idx="3"/>
          </p:cNvCxnSpPr>
          <p:nvPr/>
        </p:nvCxnSpPr>
        <p:spPr>
          <a:xfrm rot="10800000">
            <a:off x="2625755" y="5461233"/>
            <a:ext cx="4595068" cy="649590"/>
          </a:xfrm>
          <a:prstGeom prst="bentConnector3">
            <a:avLst/>
          </a:prstGeom>
          <a:ln w="28575">
            <a:solidFill>
              <a:srgbClr val="A01C2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24593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96698-4939-2BF6-8586-70700AEA4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5663B-66AE-FA95-29A2-F6BD2B432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786"/>
            <a:ext cx="3473851" cy="4626428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Open Problems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01E44-C243-22BB-806D-3DE633E76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3056" y="1321266"/>
            <a:ext cx="5713790" cy="4114800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1000"/>
              </a:spcAft>
              <a:buNone/>
            </a:pPr>
            <a:endParaRPr lang="en-US" sz="1800" dirty="0">
              <a:solidFill>
                <a:schemeClr val="tx1">
                  <a:lumMod val="95000"/>
                </a:schemeClr>
              </a:solidFill>
            </a:endParaRPr>
          </a:p>
          <a:p>
            <a:pPr marL="0" indent="0" algn="ctr">
              <a:spcAft>
                <a:spcPts val="1000"/>
              </a:spcAft>
              <a:buNone/>
            </a:pPr>
            <a:r>
              <a:rPr lang="en-US" sz="1800" dirty="0">
                <a:solidFill>
                  <a:schemeClr val="tx1">
                    <a:lumMod val="95000"/>
                  </a:schemeClr>
                </a:solidFill>
              </a:rPr>
              <a:t>We focus on lattice-based PKE schemes. Can a similar reduction be proven for PKE schemes based on different hardness assumptions?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23C296-FDF6-DDBD-B170-DA6CA3CA4F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0405B63-309E-681A-328B-4A3FB46B28C2}"/>
              </a:ext>
            </a:extLst>
          </p:cNvPr>
          <p:cNvCxnSpPr/>
          <p:nvPr/>
        </p:nvCxnSpPr>
        <p:spPr>
          <a:xfrm>
            <a:off x="4752363" y="1778466"/>
            <a:ext cx="0" cy="3200400"/>
          </a:xfrm>
          <a:prstGeom prst="line">
            <a:avLst/>
          </a:prstGeom>
          <a:ln w="12700">
            <a:solidFill>
              <a:srgbClr val="FFFF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7193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B4C72-13A6-B68F-4DCA-AD6335E34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DAD36-7DAE-C638-3871-FA7B5D685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786"/>
            <a:ext cx="3473851" cy="4626428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Outline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028494-EC32-075B-BB3E-C85EEEFAC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98E9CD8-435E-E1E3-1573-FB835BD8DF48}"/>
              </a:ext>
            </a:extLst>
          </p:cNvPr>
          <p:cNvCxnSpPr/>
          <p:nvPr/>
        </p:nvCxnSpPr>
        <p:spPr>
          <a:xfrm>
            <a:off x="4752363" y="1778466"/>
            <a:ext cx="0" cy="3200400"/>
          </a:xfrm>
          <a:prstGeom prst="line">
            <a:avLst/>
          </a:prstGeom>
          <a:ln w="12700">
            <a:solidFill>
              <a:srgbClr val="FFFF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3CD428F4-9CED-809B-234F-6A6BA494C2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6187615"/>
              </p:ext>
            </p:extLst>
          </p:nvPr>
        </p:nvGraphicFramePr>
        <p:xfrm>
          <a:off x="4995863" y="1116013"/>
          <a:ext cx="5715000" cy="4625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3279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44EB0-CBCD-719C-9B46-54686305B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2AC53-4E8A-AA4F-C7CB-C3D42D528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786"/>
            <a:ext cx="3675077" cy="4626428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The Ring Learning With Errors problem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5D634A-F415-2CBF-9848-E965A7549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B525440-F1F3-0976-53CF-DBD66F5BD63A}"/>
              </a:ext>
            </a:extLst>
          </p:cNvPr>
          <p:cNvCxnSpPr/>
          <p:nvPr/>
        </p:nvCxnSpPr>
        <p:spPr>
          <a:xfrm>
            <a:off x="4752363" y="1778466"/>
            <a:ext cx="0" cy="3200400"/>
          </a:xfrm>
          <a:prstGeom prst="line">
            <a:avLst/>
          </a:prstGeom>
          <a:ln w="12700">
            <a:solidFill>
              <a:srgbClr val="FFFF4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Content Placeholder 6">
            <a:extLst>
              <a:ext uri="{FF2B5EF4-FFF2-40B4-BE49-F238E27FC236}">
                <a16:creationId xmlns:a16="http://schemas.microsoft.com/office/drawing/2014/main" id="{7F9EC716-C1A0-086D-4B33-589D211804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2090096"/>
              </p:ext>
            </p:extLst>
          </p:nvPr>
        </p:nvGraphicFramePr>
        <p:xfrm>
          <a:off x="4945617" y="1390876"/>
          <a:ext cx="646271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05137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38A74-0871-E1A7-7E50-4922AFDC4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DE1AD-7077-E177-D1D6-2ED350BA8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95000"/>
                  </a:schemeClr>
                </a:solidFill>
                <a:latin typeface="Franklin Gothic Demi Cond" panose="020B0706030402020204" pitchFamily="34" charset="0"/>
              </a:rPr>
              <a:t>The Decisional RLWE Problem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70C98D-7A3A-A3DB-67B8-19921AB2E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E1FD01F2-9DC3-3C74-5F5F-2CC8289602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6823" y="1534412"/>
                <a:ext cx="10394576" cy="95797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800" dirty="0">
                    <a:solidFill>
                      <a:schemeClr val="tx1"/>
                    </a:solidFill>
                  </a:rPr>
                  <a:t>The RLWE problem 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[LPR10] </a:t>
                </a:r>
                <a:r>
                  <a:rPr lang="en-US" sz="1800" dirty="0">
                    <a:solidFill>
                      <a:schemeClr val="tx1"/>
                    </a:solidFill>
                  </a:rPr>
                  <a:t>is the extension to rings of the LWE problem over integers, introduced in 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[Regev09]</a:t>
                </a:r>
                <a:r>
                  <a:rPr lang="en-US" sz="1800" dirty="0">
                    <a:solidFill>
                      <a:schemeClr val="tx1"/>
                    </a:solidFill>
                  </a:rPr>
                  <a:t>. 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]/</m:t>
                    </m:r>
                    <m:d>
                      <m:dPr>
                        <m:begChr m:val="⟨"/>
                        <m:endChr m:val="⟩"/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n</m:t>
                            </m:r>
                          </m:sup>
                        </m:s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be a ring,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q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an odd prime, </a:t>
                </a:r>
                <a:r>
                  <a:rPr lang="en-US" sz="18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 a distribution 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, and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⟵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a secret element.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E1FD01F2-9DC3-3C74-5F5F-2CC8289602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6823" y="1534412"/>
                <a:ext cx="10394576" cy="957979"/>
              </a:xfrm>
              <a:blipFill>
                <a:blip r:embed="rId3"/>
                <a:stretch>
                  <a:fillRect l="-469" t="-70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hlinkClick r:id="rId4"/>
            <a:extLst>
              <a:ext uri="{FF2B5EF4-FFF2-40B4-BE49-F238E27FC236}">
                <a16:creationId xmlns:a16="http://schemas.microsoft.com/office/drawing/2014/main" id="{2E6E8449-DBCD-2E13-5D60-4EF5FCB7565D}"/>
              </a:ext>
            </a:extLst>
          </p:cNvPr>
          <p:cNvSpPr txBox="1"/>
          <p:nvPr/>
        </p:nvSpPr>
        <p:spPr>
          <a:xfrm>
            <a:off x="150106" y="6257836"/>
            <a:ext cx="119090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[LPR10] </a:t>
            </a:r>
            <a:r>
              <a:rPr lang="en-US" sz="1400" dirty="0">
                <a:hlinkClick r:id="rId5"/>
              </a:rPr>
              <a:t>V. Lyubashevsky, C. Peikert, and O. Regev. On ideal lattices and learning with errors over rings.</a:t>
            </a:r>
            <a:endParaRPr lang="en-US" sz="1400" dirty="0"/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[Regev09] </a:t>
            </a:r>
            <a:r>
              <a:rPr lang="en-US" sz="1400" dirty="0">
                <a:hlinkClick r:id="rId6"/>
              </a:rPr>
              <a:t>O. Regev. On Lattices, Learning with Errors, Random Linear Codes, and Cryptography.</a:t>
            </a:r>
            <a:endParaRPr lang="en-US" sz="1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9C1ACE-3150-1076-571B-7D67D5E805BC}"/>
              </a:ext>
            </a:extLst>
          </p:cNvPr>
          <p:cNvSpPr/>
          <p:nvPr/>
        </p:nvSpPr>
        <p:spPr>
          <a:xfrm>
            <a:off x="806823" y="2878798"/>
            <a:ext cx="3210006" cy="1964544"/>
          </a:xfrm>
          <a:prstGeom prst="rect">
            <a:avLst/>
          </a:prstGeom>
          <a:solidFill>
            <a:srgbClr val="F1DC3F">
              <a:alpha val="85098"/>
            </a:srgbClr>
          </a:solidFill>
          <a:ln w="19050">
            <a:solidFill>
              <a:srgbClr val="F6F23A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A2A7456-EFF5-0CF8-EC3F-B8DCDC980310}"/>
                  </a:ext>
                </a:extLst>
              </p:cNvPr>
              <p:cNvSpPr txBox="1"/>
              <p:nvPr/>
            </p:nvSpPr>
            <p:spPr>
              <a:xfrm>
                <a:off x="806823" y="3049181"/>
                <a:ext cx="3210006" cy="1623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i="1" dirty="0">
                    <a:solidFill>
                      <a:srgbClr val="11465E"/>
                    </a:solidFill>
                  </a:rPr>
                  <a:t>RLWE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lang="en-US" sz="2400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400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sub>
                    </m:sSub>
                  </m:oMath>
                </a14:m>
                <a:endParaRPr lang="en-US" sz="2400" i="1" dirty="0">
                  <a:solidFill>
                    <a:srgbClr val="11465E"/>
                  </a:solidFill>
                </a:endParaRPr>
              </a:p>
              <a:p>
                <a:r>
                  <a:rPr lang="en-US" dirty="0">
                    <a:solidFill>
                      <a:srgbClr val="11465E"/>
                    </a:solidFill>
                  </a:rPr>
                  <a:t>	1</a:t>
                </a:r>
                <a:r>
                  <a:rPr lang="en-US" i="1" dirty="0">
                    <a:solidFill>
                      <a:srgbClr val="11465E"/>
                    </a:solidFill>
                  </a:rPr>
                  <a:t>.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←</m:t>
                        </m:r>
                      </m:e>
                      <m:sub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$</m:t>
                        </m:r>
                      </m:sub>
                    </m:sSub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endParaRPr lang="en-US" i="1" dirty="0">
                  <a:solidFill>
                    <a:srgbClr val="11465E"/>
                  </a:solidFill>
                </a:endParaRPr>
              </a:p>
              <a:p>
                <a:r>
                  <a:rPr lang="en-US" i="1" dirty="0">
                    <a:solidFill>
                      <a:srgbClr val="11465E"/>
                    </a:solidFill>
                  </a:rPr>
                  <a:t>	2.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𝜒</m:t>
                    </m:r>
                  </m:oMath>
                </a14:m>
                <a:endParaRPr lang="en-US" i="1" dirty="0">
                  <a:solidFill>
                    <a:srgbClr val="11465E"/>
                  </a:solidFill>
                </a:endParaRPr>
              </a:p>
              <a:p>
                <a:r>
                  <a:rPr lang="en-US" i="1" dirty="0">
                    <a:solidFill>
                      <a:srgbClr val="11465E"/>
                    </a:solidFill>
                  </a:rPr>
                  <a:t>	3.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 + 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US" i="1" dirty="0">
                  <a:solidFill>
                    <a:srgbClr val="11465E"/>
                  </a:solidFill>
                </a:endParaRPr>
              </a:p>
              <a:p>
                <a:r>
                  <a:rPr lang="en-US" i="1" dirty="0">
                    <a:solidFill>
                      <a:srgbClr val="11465E"/>
                    </a:solidFill>
                  </a:rPr>
                  <a:t>	4. </a:t>
                </a:r>
                <a:r>
                  <a:rPr lang="en-US" b="1" i="1" dirty="0">
                    <a:solidFill>
                      <a:srgbClr val="11465E"/>
                    </a:solidFill>
                  </a:rPr>
                  <a:t>r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𝒆𝒕𝒖𝒓𝒏</m:t>
                    </m:r>
                    <m:r>
                      <a:rPr lang="en-US" b="1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i="1" dirty="0">
                  <a:solidFill>
                    <a:srgbClr val="11465E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A2A7456-EFF5-0CF8-EC3F-B8DCDC9803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823" y="3049181"/>
                <a:ext cx="3210006" cy="1623778"/>
              </a:xfrm>
              <a:prstGeom prst="rect">
                <a:avLst/>
              </a:prstGeom>
              <a:blipFill>
                <a:blip r:embed="rId7"/>
                <a:stretch>
                  <a:fillRect t="-2622" b="-4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1517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456AE-22F4-E878-4A21-51FF5A10D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33827-DAF5-62EA-6C5D-F95F7A4FB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The Decisional RLWE Problem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C3398D-D925-D102-2FE9-6812DEEA01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p:sp>
        <p:nvSpPr>
          <p:cNvPr id="6" name="TextBox 5">
            <a:hlinkClick r:id="rId3"/>
            <a:extLst>
              <a:ext uri="{FF2B5EF4-FFF2-40B4-BE49-F238E27FC236}">
                <a16:creationId xmlns:a16="http://schemas.microsoft.com/office/drawing/2014/main" id="{22A5D929-046C-2F2E-A28C-EB0003777EAB}"/>
              </a:ext>
            </a:extLst>
          </p:cNvPr>
          <p:cNvSpPr txBox="1"/>
          <p:nvPr/>
        </p:nvSpPr>
        <p:spPr>
          <a:xfrm>
            <a:off x="150106" y="6257836"/>
            <a:ext cx="119090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[LPR10] </a:t>
            </a:r>
            <a:r>
              <a:rPr lang="en-US" sz="1400" dirty="0">
                <a:hlinkClick r:id="rId4"/>
              </a:rPr>
              <a:t>V. Lyubashevsky, C. Peikert, and O. Regev. On ideal lattices and learning with errors over rings.</a:t>
            </a:r>
            <a:endParaRPr lang="en-US" sz="1400" dirty="0"/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[Regev09] </a:t>
            </a:r>
            <a:r>
              <a:rPr lang="en-US" sz="1400" dirty="0">
                <a:hlinkClick r:id="rId5"/>
              </a:rPr>
              <a:t>O. Regev. On Lattices, Learning with Errors, Random Linear Codes, and Cryptography.</a:t>
            </a:r>
            <a:endParaRPr lang="en-US" sz="1400" dirty="0"/>
          </a:p>
        </p:txBody>
      </p:sp>
      <p:pic>
        <p:nvPicPr>
          <p:cNvPr id="17" name="Graphic 16" descr="Devil face with solid fill with solid fill">
            <a:extLst>
              <a:ext uri="{FF2B5EF4-FFF2-40B4-BE49-F238E27FC236}">
                <a16:creationId xmlns:a16="http://schemas.microsoft.com/office/drawing/2014/main" id="{876D775F-741F-A2B2-3964-BA2E88E72D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475707" y="2928372"/>
            <a:ext cx="1240315" cy="1240315"/>
          </a:xfrm>
          <a:prstGeom prst="rect">
            <a:avLst/>
          </a:prstGeom>
        </p:spPr>
      </p:pic>
      <p:pic>
        <p:nvPicPr>
          <p:cNvPr id="18" name="Graphic 17" descr="Detective male with solid fill">
            <a:extLst>
              <a:ext uri="{FF2B5EF4-FFF2-40B4-BE49-F238E27FC236}">
                <a16:creationId xmlns:a16="http://schemas.microsoft.com/office/drawing/2014/main" id="{8619B43F-138E-F37B-6DA3-39AB803274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56258" y="2808842"/>
            <a:ext cx="1240315" cy="1240315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E7FCA06-E31A-07C2-F0C2-C58496AAEBCE}"/>
              </a:ext>
            </a:extLst>
          </p:cNvPr>
          <p:cNvCxnSpPr>
            <a:cxnSpLocks/>
          </p:cNvCxnSpPr>
          <p:nvPr/>
        </p:nvCxnSpPr>
        <p:spPr>
          <a:xfrm>
            <a:off x="7717971" y="3192791"/>
            <a:ext cx="1382486" cy="0"/>
          </a:xfrm>
          <a:prstGeom prst="straightConnector1">
            <a:avLst/>
          </a:prstGeom>
          <a:ln w="28575">
            <a:solidFill>
              <a:srgbClr val="36A99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B329E07-49ED-487A-C96E-A2798934F34B}"/>
              </a:ext>
            </a:extLst>
          </p:cNvPr>
          <p:cNvCxnSpPr>
            <a:cxnSpLocks/>
          </p:cNvCxnSpPr>
          <p:nvPr/>
        </p:nvCxnSpPr>
        <p:spPr>
          <a:xfrm flipH="1">
            <a:off x="7673375" y="3522237"/>
            <a:ext cx="1427082" cy="0"/>
          </a:xfrm>
          <a:prstGeom prst="straightConnector1">
            <a:avLst/>
          </a:prstGeom>
          <a:ln w="28575">
            <a:solidFill>
              <a:srgbClr val="9900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84F587E-9C87-2276-2791-F337280A2E72}"/>
                  </a:ext>
                </a:extLst>
              </p:cNvPr>
              <p:cNvSpPr txBox="1"/>
              <p:nvPr/>
            </p:nvSpPr>
            <p:spPr>
              <a:xfrm>
                <a:off x="8114739" y="3179198"/>
                <a:ext cx="544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84F587E-9C87-2276-2791-F337280A2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4739" y="3179198"/>
                <a:ext cx="544353" cy="369332"/>
              </a:xfrm>
              <a:prstGeom prst="rect">
                <a:avLst/>
              </a:prstGeom>
              <a:blipFill>
                <a:blip r:embed="rId1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A60056D0-41A7-9E37-31CA-1963E3E319C5}"/>
              </a:ext>
            </a:extLst>
          </p:cNvPr>
          <p:cNvCxnSpPr>
            <a:cxnSpLocks/>
          </p:cNvCxnSpPr>
          <p:nvPr/>
        </p:nvCxnSpPr>
        <p:spPr>
          <a:xfrm>
            <a:off x="7717971" y="3927549"/>
            <a:ext cx="1382486" cy="0"/>
          </a:xfrm>
          <a:prstGeom prst="straightConnector1">
            <a:avLst/>
          </a:prstGeom>
          <a:ln w="28575">
            <a:solidFill>
              <a:srgbClr val="36A99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B19C876-CCAE-48FC-8ABE-ABD84050CCD1}"/>
                  </a:ext>
                </a:extLst>
              </p:cNvPr>
              <p:cNvSpPr txBox="1"/>
              <p:nvPr/>
            </p:nvSpPr>
            <p:spPr>
              <a:xfrm>
                <a:off x="7898269" y="3638433"/>
                <a:ext cx="99879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begChr m:val="⟦"/>
                          <m:endChr m:val="⟧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=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e>
                      </m:d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B19C876-CCAE-48FC-8ABE-ABD84050CC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8269" y="3638433"/>
                <a:ext cx="998799" cy="276999"/>
              </a:xfrm>
              <a:prstGeom prst="rect">
                <a:avLst/>
              </a:prstGeom>
              <a:blipFill>
                <a:blip r:embed="rId13"/>
                <a:stretch>
                  <a:fillRect t="-4444" b="-35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6B534E99-9B91-3F1C-2112-3D749E5B66F5}"/>
                  </a:ext>
                </a:extLst>
              </p:cNvPr>
              <p:cNvSpPr/>
              <p:nvPr/>
            </p:nvSpPr>
            <p:spPr>
              <a:xfrm>
                <a:off x="5806144" y="4120313"/>
                <a:ext cx="1940541" cy="1695398"/>
              </a:xfrm>
              <a:prstGeom prst="roundRect">
                <a:avLst/>
              </a:prstGeom>
              <a:solidFill>
                <a:schemeClr val="accent2">
                  <a:lumMod val="75000"/>
                  <a:alpha val="65098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US" sz="1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sSub>
                        <m:sSubPr>
                          <m:ctrlP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←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 panose="02040503050406030204" pitchFamily="18" charset="0"/>
                            </a:rPr>
                            <m:t>$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{0,1}</m:t>
                      </m:r>
                    </m:oMath>
                  </m:oMathPara>
                </a14:m>
                <a:endParaRPr lang="en-US" sz="1600" b="0" i="1" dirty="0"/>
              </a:p>
              <a:p>
                <a:r>
                  <a:rPr lang="en-US" sz="1600" b="0" i="1" dirty="0"/>
                  <a:t>If </a:t>
                </a:r>
                <a14:m>
                  <m:oMath xmlns:m="http://schemas.openxmlformats.org/officeDocument/2006/math">
                    <m:r>
                      <a:rPr lang="el-G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= 0</m:t>
                    </m:r>
                  </m:oMath>
                </a14:m>
                <a:endParaRPr lang="en-US" sz="1600" b="0" i="1" dirty="0"/>
              </a:p>
              <a:p>
                <a:r>
                  <a:rPr lang="en-US" sz="1600" i="1" dirty="0"/>
                  <a:t> 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{(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)}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←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$</m:t>
                        </m:r>
                      </m:sub>
                    </m:sSub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sub>
                        </m:sSub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1600" b="0" i="1" dirty="0"/>
              </a:p>
              <a:p>
                <a:r>
                  <a:rPr lang="en-US" sz="1600" i="1" dirty="0"/>
                  <a:t>If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sz="1600" i="1" dirty="0"/>
              </a:p>
              <a:p>
                <a:r>
                  <a:rPr lang="en-US" sz="1600" i="1" dirty="0"/>
                  <a:t> 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{(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)}</m:t>
                    </m:r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sub>
                    </m:sSub>
                  </m:oMath>
                </a14:m>
                <a:endParaRPr lang="en-US" sz="1600" i="1" dirty="0"/>
              </a:p>
              <a:p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6B534E99-9B91-3F1C-2112-3D749E5B66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6144" y="4120313"/>
                <a:ext cx="1940541" cy="1695398"/>
              </a:xfrm>
              <a:prstGeom prst="round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4AD67F5-BB31-EFBB-926D-E526811B6DB0}"/>
                  </a:ext>
                </a:extLst>
              </p:cNvPr>
              <p:cNvSpPr txBox="1"/>
              <p:nvPr/>
            </p:nvSpPr>
            <p:spPr>
              <a:xfrm>
                <a:off x="7777510" y="2790925"/>
                <a:ext cx="1240315" cy="3681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{(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4AD67F5-BB31-EFBB-926D-E526811B6D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7510" y="2790925"/>
                <a:ext cx="1240315" cy="368192"/>
              </a:xfrm>
              <a:prstGeom prst="rect">
                <a:avLst/>
              </a:prstGeom>
              <a:blipFill>
                <a:blip r:embed="rId1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4">
                <a:extLst>
                  <a:ext uri="{FF2B5EF4-FFF2-40B4-BE49-F238E27FC236}">
                    <a16:creationId xmlns:a16="http://schemas.microsoft.com/office/drawing/2014/main" id="{7BBDD518-93DD-4EE1-1A23-89E5E98880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6823" y="1534412"/>
                <a:ext cx="10394576" cy="95797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800" dirty="0">
                    <a:solidFill>
                      <a:schemeClr val="tx1"/>
                    </a:solidFill>
                  </a:rPr>
                  <a:t>The RLWE problem 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[LPR10] </a:t>
                </a:r>
                <a:r>
                  <a:rPr lang="en-US" sz="1800" dirty="0">
                    <a:solidFill>
                      <a:schemeClr val="tx1"/>
                    </a:solidFill>
                  </a:rPr>
                  <a:t>is the extension to rings of the LWE problem over integers, introduced in 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[Regev09]</a:t>
                </a:r>
                <a:r>
                  <a:rPr lang="en-US" sz="1800" dirty="0">
                    <a:solidFill>
                      <a:schemeClr val="tx1"/>
                    </a:solidFill>
                  </a:rPr>
                  <a:t>. 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]/</m:t>
                    </m:r>
                    <m:d>
                      <m:dPr>
                        <m:begChr m:val="⟨"/>
                        <m:endChr m:val="⟩"/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n</m:t>
                            </m:r>
                          </m:sup>
                        </m:s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be a ring,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q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an odd prime, </a:t>
                </a:r>
                <a:r>
                  <a:rPr lang="en-US" sz="18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 a distribution 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, and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⟵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a secret element.</a:t>
                </a:r>
              </a:p>
            </p:txBody>
          </p:sp>
        </mc:Choice>
        <mc:Fallback xmlns="">
          <p:sp>
            <p:nvSpPr>
              <p:cNvPr id="11" name="Content Placeholder 4">
                <a:extLst>
                  <a:ext uri="{FF2B5EF4-FFF2-40B4-BE49-F238E27FC236}">
                    <a16:creationId xmlns:a16="http://schemas.microsoft.com/office/drawing/2014/main" id="{7BBDD518-93DD-4EE1-1A23-89E5E98880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6823" y="1534412"/>
                <a:ext cx="10394576" cy="957979"/>
              </a:xfrm>
              <a:blipFill>
                <a:blip r:embed="rId16"/>
                <a:stretch>
                  <a:fillRect l="-469" t="-70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0E6C16A5-5163-CA12-0F49-34A3F0ECE856}"/>
              </a:ext>
            </a:extLst>
          </p:cNvPr>
          <p:cNvSpPr/>
          <p:nvPr/>
        </p:nvSpPr>
        <p:spPr>
          <a:xfrm>
            <a:off x="806823" y="2878798"/>
            <a:ext cx="3210006" cy="1964544"/>
          </a:xfrm>
          <a:prstGeom prst="rect">
            <a:avLst/>
          </a:prstGeom>
          <a:solidFill>
            <a:srgbClr val="F1DC3F">
              <a:alpha val="85098"/>
            </a:srgbClr>
          </a:solidFill>
          <a:ln w="19050">
            <a:solidFill>
              <a:srgbClr val="F6F23A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304AD71-27A8-4BC5-2FAC-CDA3A0AB6A4D}"/>
                  </a:ext>
                </a:extLst>
              </p:cNvPr>
              <p:cNvSpPr txBox="1"/>
              <p:nvPr/>
            </p:nvSpPr>
            <p:spPr>
              <a:xfrm>
                <a:off x="806823" y="3049181"/>
                <a:ext cx="3210006" cy="1623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i="1" dirty="0">
                    <a:solidFill>
                      <a:srgbClr val="11465E"/>
                    </a:solidFill>
                  </a:rPr>
                  <a:t>RLWE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400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400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lang="en-US" sz="2400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400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sub>
                    </m:sSub>
                  </m:oMath>
                </a14:m>
                <a:endParaRPr lang="en-US" sz="2400" i="1" dirty="0">
                  <a:solidFill>
                    <a:srgbClr val="11465E"/>
                  </a:solidFill>
                </a:endParaRPr>
              </a:p>
              <a:p>
                <a:r>
                  <a:rPr lang="en-US" dirty="0">
                    <a:solidFill>
                      <a:srgbClr val="11465E"/>
                    </a:solidFill>
                  </a:rPr>
                  <a:t>	1</a:t>
                </a:r>
                <a:r>
                  <a:rPr lang="en-US" i="1" dirty="0">
                    <a:solidFill>
                      <a:srgbClr val="11465E"/>
                    </a:solidFill>
                  </a:rPr>
                  <a:t>.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←</m:t>
                        </m:r>
                      </m:e>
                      <m:sub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$</m:t>
                        </m:r>
                      </m:sub>
                    </m:sSub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endParaRPr lang="en-US" i="1" dirty="0">
                  <a:solidFill>
                    <a:srgbClr val="11465E"/>
                  </a:solidFill>
                </a:endParaRPr>
              </a:p>
              <a:p>
                <a:r>
                  <a:rPr lang="en-US" i="1" dirty="0">
                    <a:solidFill>
                      <a:srgbClr val="11465E"/>
                    </a:solidFill>
                  </a:rPr>
                  <a:t>	2.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𝜒</m:t>
                    </m:r>
                  </m:oMath>
                </a14:m>
                <a:endParaRPr lang="en-US" i="1" dirty="0">
                  <a:solidFill>
                    <a:srgbClr val="11465E"/>
                  </a:solidFill>
                </a:endParaRPr>
              </a:p>
              <a:p>
                <a:r>
                  <a:rPr lang="en-US" i="1" dirty="0">
                    <a:solidFill>
                      <a:srgbClr val="11465E"/>
                    </a:solidFill>
                  </a:rPr>
                  <a:t>	3.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 + 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US" i="1" dirty="0">
                  <a:solidFill>
                    <a:srgbClr val="11465E"/>
                  </a:solidFill>
                </a:endParaRPr>
              </a:p>
              <a:p>
                <a:r>
                  <a:rPr lang="en-US" i="1" dirty="0">
                    <a:solidFill>
                      <a:srgbClr val="11465E"/>
                    </a:solidFill>
                  </a:rPr>
                  <a:t>	4. </a:t>
                </a:r>
                <a:r>
                  <a:rPr lang="en-US" b="1" i="1" dirty="0">
                    <a:solidFill>
                      <a:srgbClr val="11465E"/>
                    </a:solidFill>
                  </a:rPr>
                  <a:t>r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𝒆𝒕𝒖𝒓𝒏</m:t>
                    </m:r>
                    <m:r>
                      <a:rPr lang="en-US" b="1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 (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i="1" dirty="0">
                  <a:solidFill>
                    <a:srgbClr val="11465E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304AD71-27A8-4BC5-2FAC-CDA3A0AB6A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823" y="3049181"/>
                <a:ext cx="3210006" cy="1623778"/>
              </a:xfrm>
              <a:prstGeom prst="rect">
                <a:avLst/>
              </a:prstGeom>
              <a:blipFill>
                <a:blip r:embed="rId17"/>
                <a:stretch>
                  <a:fillRect t="-2622" b="-4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21924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EF8B0-DE53-4DAD-E3AE-B5D87D070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A4615-B1F7-B290-812B-96C81F28D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The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LPR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PKE Scheme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26CB4A-890B-C050-5A38-C9CD60B155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1A2C02CC-5DB5-7A98-91F7-00541287C21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6823" y="1534412"/>
                <a:ext cx="10394576" cy="118047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800" dirty="0">
                    <a:solidFill>
                      <a:schemeClr val="tx1"/>
                    </a:solidFill>
                  </a:rPr>
                  <a:t>We use as underlying PKE scheme the one introduced in </a:t>
                </a:r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[LPR10]. </a:t>
                </a:r>
                <a:r>
                  <a:rPr lang="en-US" sz="180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q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be an odd prime,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a power of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sz="1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ℤ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X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]/</m:t>
                    </m:r>
                    <m:d>
                      <m:dPr>
                        <m:begChr m:val="⟨"/>
                        <m:endChr m:val="⟩"/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n</m:t>
                            </m:r>
                          </m:sup>
                        </m:sSup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, </a:t>
                </a:r>
                <a:r>
                  <a:rPr lang="en-US" sz="1800" dirty="0">
                    <a:solidFill>
                      <a:schemeClr val="tx1"/>
                    </a:solidFill>
                    <a:sym typeface="Symbol" panose="05050102010706020507" pitchFamily="18" charset="2"/>
                  </a:rPr>
                  <a:t> a distribution over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, and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←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a secret element.</a:t>
                </a:r>
              </a:p>
              <a:p>
                <a:pPr marL="0" indent="0">
                  <a:buNone/>
                </a:pPr>
                <a:r>
                  <a:rPr lang="en-US" sz="1800" dirty="0">
                    <a:solidFill>
                      <a:schemeClr val="tx1"/>
                    </a:solidFill>
                  </a:rPr>
                  <a:t>The message space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and the challenge space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sub>
                    </m:sSub>
                    <m:r>
                      <a:rPr lang="en-US" sz="1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q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1A2C02CC-5DB5-7A98-91F7-00541287C2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6823" y="1534412"/>
                <a:ext cx="10394576" cy="1180470"/>
              </a:xfrm>
              <a:blipFill>
                <a:blip r:embed="rId3"/>
                <a:stretch>
                  <a:fillRect l="-469" t="-56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hlinkClick r:id="rId4"/>
            <a:extLst>
              <a:ext uri="{FF2B5EF4-FFF2-40B4-BE49-F238E27FC236}">
                <a16:creationId xmlns:a16="http://schemas.microsoft.com/office/drawing/2014/main" id="{BF49B706-7C01-13DF-E8E8-E1896F6B47E1}"/>
              </a:ext>
            </a:extLst>
          </p:cNvPr>
          <p:cNvSpPr txBox="1"/>
          <p:nvPr/>
        </p:nvSpPr>
        <p:spPr>
          <a:xfrm>
            <a:off x="150106" y="6550223"/>
            <a:ext cx="11909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[LPR10] </a:t>
            </a:r>
            <a:r>
              <a:rPr lang="en-US" sz="1400" dirty="0">
                <a:hlinkClick r:id="rId5"/>
              </a:rPr>
              <a:t>V. Lyubashevsky, C. Peikert, and O. Regev. On ideal lattices and learning with errors over rings.</a:t>
            </a:r>
            <a:endParaRPr lang="en-US" sz="1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A6BCAB7-22B8-750A-2627-72D29A279CAC}"/>
              </a:ext>
            </a:extLst>
          </p:cNvPr>
          <p:cNvSpPr/>
          <p:nvPr/>
        </p:nvSpPr>
        <p:spPr>
          <a:xfrm>
            <a:off x="640280" y="3046579"/>
            <a:ext cx="10911440" cy="2624379"/>
          </a:xfrm>
          <a:prstGeom prst="rect">
            <a:avLst/>
          </a:prstGeom>
          <a:solidFill>
            <a:srgbClr val="F1DC3F">
              <a:alpha val="85098"/>
            </a:srgbClr>
          </a:solidFill>
          <a:ln w="28575">
            <a:solidFill>
              <a:srgbClr val="FFFF42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400" i="1" dirty="0"/>
          </a:p>
          <a:p>
            <a:r>
              <a:rPr lang="en-US" b="0" dirty="0"/>
              <a:t>	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9A0C629-2BBD-F8C7-9988-F6904EAA7225}"/>
                  </a:ext>
                </a:extLst>
              </p:cNvPr>
              <p:cNvSpPr txBox="1"/>
              <p:nvPr/>
            </p:nvSpPr>
            <p:spPr>
              <a:xfrm>
                <a:off x="1187642" y="3330430"/>
                <a:ext cx="2558642" cy="20560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u="sng" dirty="0">
                    <a:solidFill>
                      <a:srgbClr val="11465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LPR.KeyGen():</a:t>
                </a:r>
              </a:p>
              <a:p>
                <a:pPr marL="342900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←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$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</m:oMath>
                </a14:m>
                <a:endParaRPr lang="en-US" b="0" i="1" dirty="0">
                  <a:solidFill>
                    <a:srgbClr val="11465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 ←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sub>
                    </m:sSub>
                  </m:oMath>
                </a14:m>
                <a:endParaRPr lang="en-US" b="0" i="1" dirty="0">
                  <a:solidFill>
                    <a:srgbClr val="11465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𝑎𝑠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US" b="0" i="1" dirty="0">
                  <a:solidFill>
                    <a:srgbClr val="11465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𝑠𝑘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b="0" i="1" dirty="0">
                    <a:solidFill>
                      <a:srgbClr val="11465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𝑝𝑘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≔(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i="1" dirty="0">
                  <a:solidFill>
                    <a:srgbClr val="11465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i="1" dirty="0">
                    <a:solidFill>
                      <a:srgbClr val="11465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>
                    <a:solidFill>
                      <a:srgbClr val="11465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i="1" dirty="0">
                    <a:solidFill>
                      <a:srgbClr val="11465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𝑝𝑘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𝑠𝑘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i="1" dirty="0">
                  <a:solidFill>
                    <a:srgbClr val="11465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9A0C629-2BBD-F8C7-9988-F6904EAA7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42" y="3330430"/>
                <a:ext cx="2558642" cy="2056012"/>
              </a:xfrm>
              <a:prstGeom prst="rect">
                <a:avLst/>
              </a:prstGeom>
              <a:blipFill>
                <a:blip r:embed="rId6"/>
                <a:stretch>
                  <a:fillRect l="-2143" t="-14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CF64BF-D279-D60C-FDE6-2785332AC256}"/>
                  </a:ext>
                </a:extLst>
              </p:cNvPr>
              <p:cNvSpPr txBox="1"/>
              <p:nvPr/>
            </p:nvSpPr>
            <p:spPr>
              <a:xfrm>
                <a:off x="4517511" y="3330430"/>
                <a:ext cx="3156977" cy="2031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u="sng" dirty="0">
                    <a:solidFill>
                      <a:srgbClr val="11465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LPR.Enc(</a:t>
                </a:r>
                <a14:m>
                  <m:oMath xmlns:m="http://schemas.openxmlformats.org/officeDocument/2006/math">
                    <m:r>
                      <a:rPr lang="en-US" b="0" i="1" u="sng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𝑝𝑘</m:t>
                    </m:r>
                    <m:r>
                      <a:rPr lang="en-US" b="0" i="1" u="sng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i="1" u="sng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</m:oMath>
                </a14:m>
                <a:r>
                  <a:rPr lang="en-US" u="sng" dirty="0">
                    <a:solidFill>
                      <a:srgbClr val="11465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):</a:t>
                </a:r>
              </a:p>
              <a:p>
                <a:pPr marL="342900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𝜒</m:t>
                    </m:r>
                  </m:oMath>
                </a14:m>
                <a:endParaRPr lang="en-US" b="0" i="1" dirty="0">
                  <a:solidFill>
                    <a:srgbClr val="11465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𝑎𝑟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𝑚𝑜𝑑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</m:oMath>
                </a14:m>
                <a:endParaRPr lang="en-US" b="0" i="1" dirty="0">
                  <a:solidFill>
                    <a:srgbClr val="11465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d>
                      <m:dPr>
                        <m:begChr m:val="⌈"/>
                        <m:endChr m:val=""/>
                        <m:ctrlP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⌋"/>
                            <m:ctrlPr>
                              <a:rPr lang="en-US" b="0" i="1" smtClean="0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𝜇</m:t>
                            </m:r>
                          </m:e>
                        </m:d>
                      </m:e>
                    </m:d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𝑚𝑜𝑑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i="1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</m:oMath>
                </a14:m>
                <a:endParaRPr lang="en-US" b="0" i="1" dirty="0">
                  <a:solidFill>
                    <a:srgbClr val="11465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:=</m:t>
                    </m:r>
                    <m:d>
                      <m:d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i="1" dirty="0">
                  <a:solidFill>
                    <a:srgbClr val="11465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i="1" dirty="0">
                    <a:solidFill>
                      <a:srgbClr val="11465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>
                    <a:solidFill>
                      <a:srgbClr val="11465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i="1" dirty="0">
                    <a:solidFill>
                      <a:srgbClr val="11465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𝑝𝑘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𝑠𝑘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i="1" dirty="0">
                  <a:solidFill>
                    <a:srgbClr val="11465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8CF64BF-D279-D60C-FDE6-2785332AC2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7511" y="3330430"/>
                <a:ext cx="3156977" cy="2031325"/>
              </a:xfrm>
              <a:prstGeom prst="rect">
                <a:avLst/>
              </a:prstGeom>
              <a:blipFill>
                <a:blip r:embed="rId7"/>
                <a:stretch>
                  <a:fillRect l="-1544" t="-1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10F8049-831F-55A0-ED03-DB74BCD6E7D1}"/>
                  </a:ext>
                </a:extLst>
              </p:cNvPr>
              <p:cNvSpPr txBox="1"/>
              <p:nvPr/>
            </p:nvSpPr>
            <p:spPr>
              <a:xfrm>
                <a:off x="8445714" y="3330430"/>
                <a:ext cx="2837981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u="sng" dirty="0">
                    <a:solidFill>
                      <a:srgbClr val="11465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LPR.Dec(</a:t>
                </a:r>
                <a14:m>
                  <m:oMath xmlns:m="http://schemas.openxmlformats.org/officeDocument/2006/math">
                    <m:r>
                      <a:rPr lang="en-US" b="0" i="1" u="sng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𝑠𝑘</m:t>
                    </m:r>
                    <m:r>
                      <a:rPr lang="en-US" b="0" i="1" u="sng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b="0" i="1" u="sng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r>
                  <a:rPr lang="en-US" i="1" u="sng" dirty="0">
                    <a:solidFill>
                      <a:srgbClr val="11465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):</a:t>
                </a:r>
              </a:p>
              <a:p>
                <a:pPr marL="342900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= 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</m:oMath>
                </a14:m>
                <a:endParaRPr lang="en-US" b="0" i="1" dirty="0">
                  <a:solidFill>
                    <a:srgbClr val="11465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′:=</m:t>
                    </m:r>
                    <m:d>
                      <m:dPr>
                        <m:begChr m:val="⌈"/>
                        <m:endChr m:val=""/>
                        <m:ctrlPr>
                          <a:rPr lang="en-US" i="1">
                            <a:solidFill>
                              <a:srgbClr val="11465E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⌋"/>
                            <m:ctrlPr>
                              <a:rPr lang="en-US" i="1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11465E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11465E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i="1">
                                    <a:solidFill>
                                      <a:srgbClr val="11465E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− </m:t>
                            </m:r>
                            <m:r>
                              <a:rPr lang="en-US" b="0" i="1" smtClean="0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  <m:sSub>
                              <m:sSubPr>
                                <m:ctrlPr>
                                  <a:rPr lang="en-US" i="1">
                                    <a:solidFill>
                                      <a:srgbClr val="11465E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solidFill>
                                      <a:srgbClr val="11465E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𝑐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srgbClr val="11465E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US" b="0" i="1" smtClean="0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𝑚𝑜𝑑</m:t>
                            </m:r>
                            <m:r>
                              <a:rPr lang="en-US" b="0" i="1" smtClean="0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US" b="0" i="1" smtClean="0">
                                <a:solidFill>
                                  <a:srgbClr val="11465E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</m:d>
                      </m:e>
                    </m:d>
                  </m:oMath>
                </a14:m>
                <a:endParaRPr lang="en-US" i="1" dirty="0">
                  <a:solidFill>
                    <a:srgbClr val="11465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i="1" dirty="0">
                    <a:solidFill>
                      <a:srgbClr val="11465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>
                    <a:solidFill>
                      <a:srgbClr val="11465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return</a:t>
                </a:r>
                <a:r>
                  <a:rPr lang="en-US" i="1" dirty="0">
                    <a:solidFill>
                      <a:srgbClr val="11465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b="0" i="1" smtClean="0">
                        <a:solidFill>
                          <a:srgbClr val="11465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′</m:t>
                    </m:r>
                  </m:oMath>
                </a14:m>
                <a:endParaRPr lang="en-US" i="1" dirty="0">
                  <a:solidFill>
                    <a:srgbClr val="11465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+mj-lt"/>
                  <a:buAutoNum type="arabicPeriod"/>
                </a:pPr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10F8049-831F-55A0-ED03-DB74BCD6E7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5714" y="3330430"/>
                <a:ext cx="2837981" cy="1477328"/>
              </a:xfrm>
              <a:prstGeom prst="rect">
                <a:avLst/>
              </a:prstGeom>
              <a:blipFill>
                <a:blip r:embed="rId8"/>
                <a:stretch>
                  <a:fillRect l="-1717" t="-2058" r="-14807" b="-86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3103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331BE62-90A6-4D7F-2E3D-97ED3C415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BC6E1-2295-04DE-318C-F71BFACBF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742" y="190026"/>
            <a:ext cx="9759657" cy="957979"/>
          </a:xfrm>
          <a:effectLst/>
        </p:spPr>
        <p:txBody>
          <a:bodyPr anchor="ctr"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Franklin Gothic Demi Cond" panose="020B0706030402020204" pitchFamily="34" charset="0"/>
              </a:rPr>
              <a:t>Decryption Failure Condition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00DE85-69EC-860F-AAA8-DFDC95C6F6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06" y="165752"/>
            <a:ext cx="656717" cy="95797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EAE88CE-FC42-3B3E-190A-FE3AD25EAF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6823" y="1534410"/>
                <a:ext cx="10394576" cy="304597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1800" dirty="0">
                    <a:solidFill>
                      <a:schemeClr val="tx1"/>
                    </a:solidFill>
                  </a:rPr>
                  <a:t>Given a ciphertext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LPR</m:t>
                    </m:r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Enc</m:t>
                    </m:r>
                    <m:d>
                      <m:dPr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𝑝𝑘</m:t>
                        </m:r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e>
                    </m:d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, the decryption algorithm computes</a:t>
                </a:r>
              </a:p>
              <a:p>
                <a:pPr marL="0" indent="0">
                  <a:buNone/>
                </a:pPr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>
                      <m:d>
                        <m:dPr>
                          <m:begChr m:val="⌈"/>
                          <m:endChr m:val=""/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⌋"/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− </m:t>
                              </m:r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mod</m:t>
                              </m:r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q</m:t>
                              </m:r>
                            </m:e>
                          </m:d>
                        </m:e>
                      </m:d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=</m:t>
                      </m:r>
                      <m:d>
                        <m:dPr>
                          <m:begChr m:val="⌈"/>
                          <m:endChr m:val=""/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⌋"/>
                              <m:ctrl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𝑏𝑟</m:t>
                              </m:r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𝑒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d>
                                <m:dPr>
                                  <m:begChr m:val="⌈"/>
                                  <m:endChr m:val=""/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begChr m:val=""/>
                                      <m:endChr m:val="⌋"/>
                                      <m:ctrlP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𝜇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 </m:t>
                              </m:r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</m:t>
                              </m:r>
                              <m:d>
                                <m:d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𝑎𝑟</m:t>
                                  </m:r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𝑒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mod</m:t>
                              </m:r>
                              <m: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q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1800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en-US" sz="1800" b="0" dirty="0">
                    <a:solidFill>
                      <a:schemeClr val="tx1"/>
                    </a:solidFill>
                  </a:rPr>
                  <a:t>	     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⌈"/>
                        <m:endChr m:val=""/>
                        <m:ctrlPr>
                          <a:rPr lang="en-US" sz="1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⌋"/>
                            <m:ctrlP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  <m:r>
                              <a:rPr lang="en-US" sz="1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1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  <m:sSub>
                              <m:sSubPr>
                                <m:ctrlP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18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d>
                              <m:dPr>
                                <m:begChr m:val="⌈"/>
                                <m:endChr m:val=""/>
                                <m:ctrlPr>
                                  <a:rPr lang="en-US" sz="1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"/>
                                    <m:endChr m:val="⌋"/>
                                    <m:ctrlP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𝜇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mod</m:t>
                            </m:r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q</m:t>
                            </m:r>
                          </m:e>
                        </m:d>
                      </m:e>
                    </m:d>
                  </m:oMath>
                </a14:m>
                <a:endParaRPr lang="en-US" sz="1800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1800" dirty="0">
                    <a:solidFill>
                      <a:schemeClr val="tx1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≔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𝑒𝑟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sSub>
                      <m:sSubPr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 the total error gained during decryption and let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𝒘</m:t>
                        </m:r>
                      </m:e>
                      <m:sup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𝒓</m:t>
                            </m:r>
                          </m:e>
                          <m:sup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sz="1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𝒆</m:t>
                                </m:r>
                              </m:e>
                              <m:sub>
                                <m:r>
                                  <a:rPr lang="en-US" sz="18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sz="1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𝒗</m:t>
                        </m:r>
                      </m:e>
                      <m:sup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⊺</m:t>
                        </m:r>
                      </m:sup>
                    </m:sSup>
                    <m:r>
                      <a:rPr lang="en-US" sz="1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≔</m:t>
                    </m:r>
                    <m:d>
                      <m:dPr>
                        <m:begChr m:val="["/>
                        <m:endChr m:val="]"/>
                        <m:ctrlP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 </m:t>
                        </m:r>
                        <m:r>
                          <a:rPr lang="en-US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1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⊺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800" b="1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>
                    <a:solidFill>
                      <a:schemeClr val="tx1"/>
                    </a:solidFill>
                  </a:rPr>
                  <a:t>be the combined coefficient vectors. We can write the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800" dirty="0">
                    <a:solidFill>
                      <a:schemeClr val="tx1"/>
                    </a:solidFill>
                  </a:rPr>
                  <a:t>-</a:t>
                </a:r>
                <a:r>
                  <a:rPr lang="en-US" sz="1800" dirty="0" err="1">
                    <a:solidFill>
                      <a:schemeClr val="tx1"/>
                    </a:solidFill>
                  </a:rPr>
                  <a:t>th</a:t>
                </a:r>
                <a:r>
                  <a:rPr lang="en-US" sz="1800" dirty="0">
                    <a:solidFill>
                      <a:schemeClr val="tx1"/>
                    </a:solidFill>
                  </a:rPr>
                  <a:t> coordinate of </a:t>
                </a:r>
                <a14:m>
                  <m:oMath xmlns:m="http://schemas.openxmlformats.org/officeDocument/2006/math">
                    <m:r>
                      <a:rPr lang="en-US" sz="1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800" i="1" dirty="0">
                    <a:solidFill>
                      <a:schemeClr val="tx1"/>
                    </a:solidFill>
                  </a:rPr>
                  <a:t> </a:t>
                </a:r>
                <a:r>
                  <a:rPr lang="en-US" sz="1800" dirty="0">
                    <a:solidFill>
                      <a:schemeClr val="tx1"/>
                    </a:solidFill>
                  </a:rPr>
                  <a:t>as</a:t>
                </a:r>
                <a:endParaRPr lang="en-US" sz="1800" i="1" dirty="0">
                  <a:solidFill>
                    <a:schemeClr val="tx1"/>
                  </a:solidFill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>
                      <m:d>
                        <m:dPr>
                          <m:begChr m:val="⟨"/>
                          <m:endChr m:val="⟩"/>
                          <m:ctrlPr>
                            <a:rPr lang="en-US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𝒗</m:t>
                          </m:r>
                          <m:r>
                            <a:rPr lang="en-US" sz="1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8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𝒘</m:t>
                              </m:r>
                            </m:e>
                            <m:sub>
                              <m:d>
                                <m:dPr>
                                  <m:ctrlP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𝑘</m:t>
                                  </m:r>
                                </m:e>
                              </m:d>
                            </m:sub>
                          </m:sSub>
                        </m:e>
                      </m:d>
                      <m:r>
                        <a:rPr lang="en-US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𝑒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e>
                      </m:d>
                      <m:r>
                        <a:rPr lang="en-US" sz="18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.</m:t>
                      </m:r>
                    </m:oMath>
                  </m:oMathPara>
                </a14:m>
                <a:endParaRPr lang="en-US" sz="1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3EAE88CE-FC42-3B3E-190A-FE3AD25EAF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6823" y="1534410"/>
                <a:ext cx="10394576" cy="3045979"/>
              </a:xfrm>
              <a:blipFill>
                <a:blip r:embed="rId3"/>
                <a:stretch>
                  <a:fillRect l="-469" t="-2004" r="-5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1707651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2612</TotalTime>
  <Words>2991</Words>
  <Application>Microsoft Office PowerPoint</Application>
  <PresentationFormat>Widescreen</PresentationFormat>
  <Paragraphs>384</Paragraphs>
  <Slides>36</Slides>
  <Notes>0</Notes>
  <HiddenSlides>3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Cambria Math</vt:lpstr>
      <vt:lpstr>Corbel</vt:lpstr>
      <vt:lpstr>Franklin Gothic Demi Cond</vt:lpstr>
      <vt:lpstr>Segoe UI Semibold</vt:lpstr>
      <vt:lpstr>Symbol</vt:lpstr>
      <vt:lpstr>Depth</vt:lpstr>
      <vt:lpstr>Provable Decryption Failure Security for Practical Lattice-based PKE</vt:lpstr>
      <vt:lpstr>Motivations</vt:lpstr>
      <vt:lpstr>Our Contributions</vt:lpstr>
      <vt:lpstr>Outline</vt:lpstr>
      <vt:lpstr>The Ring Learning With Errors problem</vt:lpstr>
      <vt:lpstr>The Decisional RLWE Problem</vt:lpstr>
      <vt:lpstr>The Decisional RLWE Problem</vt:lpstr>
      <vt:lpstr>The LPR PKE Scheme</vt:lpstr>
      <vt:lpstr>Decryption Failure Condition</vt:lpstr>
      <vt:lpstr>Decryption Failure Condition</vt:lpstr>
      <vt:lpstr>Decryption Failure Condition</vt:lpstr>
      <vt:lpstr>Decryption Failure Condition</vt:lpstr>
      <vt:lpstr>Subgaussian Probability Distributions</vt:lpstr>
      <vt:lpstr>Gaussian-like Tail Decay </vt:lpstr>
      <vt:lpstr>Gaussian-like Tail Decay </vt:lpstr>
      <vt:lpstr>Gaussian-like Tail Decay </vt:lpstr>
      <vt:lpstr>New Class of Subgaussians</vt:lpstr>
      <vt:lpstr>New Class of Subgaussians</vt:lpstr>
      <vt:lpstr>Find Failing Plaintext – Non-Generic</vt:lpstr>
      <vt:lpstr>The FFP-NG Game</vt:lpstr>
      <vt:lpstr>Possible Winning Strategies</vt:lpstr>
      <vt:lpstr>Possible Winning Strategies</vt:lpstr>
      <vt:lpstr>Possible Winning Strategies</vt:lpstr>
      <vt:lpstr>Security Reduction from RLWE to FFP-NG</vt:lpstr>
      <vt:lpstr>Main Result</vt:lpstr>
      <vt:lpstr>Main Result</vt:lpstr>
      <vt:lpstr>The RLWE Adversary</vt:lpstr>
      <vt:lpstr>The RLWE Adversary</vt:lpstr>
      <vt:lpstr>The RLWE Adversary</vt:lpstr>
      <vt:lpstr>The RLWE Adversary</vt:lpstr>
      <vt:lpstr>The RLWE Adversary</vt:lpstr>
      <vt:lpstr>The RLWE Adversary</vt:lpstr>
      <vt:lpstr>The RLWE Adversary</vt:lpstr>
      <vt:lpstr>The RLWE Adversary</vt:lpstr>
      <vt:lpstr>The RLWE Adversary</vt:lpstr>
      <vt:lpstr>Open Problems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Fabrizio Sisinni</dc:creator>
  <cp:lastModifiedBy>Fabrizio Sisinni</cp:lastModifiedBy>
  <cp:revision>70</cp:revision>
  <dcterms:created xsi:type="dcterms:W3CDTF">2026-02-13T13:54:13Z</dcterms:created>
  <dcterms:modified xsi:type="dcterms:W3CDTF">2026-08-26T12:55:48Z</dcterms:modified>
</cp:coreProperties>
</file>