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notesSlides/notesSlide1.xml" ContentType="application/vnd.openxmlformats-officedocument.presentationml.notesSlide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trictFirstAndLastChars="0" saveSubsetFonts="1" autoCompressPictures="0">
  <p:sldMasterIdLst>
    <p:sldMasterId id="2147483648" r:id="rId1"/>
    <p:sldMasterId id="2147483650" r:id="rId2"/>
    <p:sldMasterId id="2147483651" r:id="rId3"/>
  </p:sldMasterIdLst>
  <p:notesMasterIdLst>
    <p:notesMasterId r:id="rId23"/>
  </p:notesMasterIdLst>
  <p:sldIdLst>
    <p:sldId id="256" r:id="rId4"/>
    <p:sldId id="356" r:id="rId5"/>
    <p:sldId id="550" r:id="rId6"/>
    <p:sldId id="357" r:id="rId7"/>
    <p:sldId id="543" r:id="rId8"/>
    <p:sldId id="542" r:id="rId9"/>
    <p:sldId id="544" r:id="rId10"/>
    <p:sldId id="545" r:id="rId11"/>
    <p:sldId id="358" r:id="rId12"/>
    <p:sldId id="546" r:id="rId13"/>
    <p:sldId id="547" r:id="rId14"/>
    <p:sldId id="548" r:id="rId15"/>
    <p:sldId id="549" r:id="rId16"/>
    <p:sldId id="540" r:id="rId17"/>
    <p:sldId id="359" r:id="rId18"/>
    <p:sldId id="385" r:id="rId19"/>
    <p:sldId id="360" r:id="rId20"/>
    <p:sldId id="267" r:id="rId21"/>
    <p:sldId id="541" r:id="rId22"/>
  </p:sldIdLst>
  <p:sldSz cx="9144000" cy="5143500" type="screen16x9"/>
  <p:notesSz cx="6858000" cy="9144000"/>
  <p:defaultTextStyle>
    <a:defPPr>
      <a:defRPr lang="en-US"/>
    </a:defPPr>
    <a:lvl1pPr algn="l" defTabSz="685800" rtl="0" eaLnBrk="0" fontAlgn="base" hangingPunct="0">
      <a:spcBef>
        <a:spcPct val="0"/>
      </a:spcBef>
      <a:spcAft>
        <a:spcPct val="0"/>
      </a:spcAft>
      <a:defRPr sz="13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indent="-114300" algn="l" defTabSz="685800" rtl="0" eaLnBrk="0" fontAlgn="base" hangingPunct="0">
      <a:spcBef>
        <a:spcPct val="0"/>
      </a:spcBef>
      <a:spcAft>
        <a:spcPct val="0"/>
      </a:spcAft>
      <a:defRPr sz="13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indent="-228600" algn="l" defTabSz="685800" rtl="0" eaLnBrk="0" fontAlgn="base" hangingPunct="0">
      <a:spcBef>
        <a:spcPct val="0"/>
      </a:spcBef>
      <a:spcAft>
        <a:spcPct val="0"/>
      </a:spcAft>
      <a:defRPr sz="13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indent="-342900" algn="l" defTabSz="685800" rtl="0" eaLnBrk="0" fontAlgn="base" hangingPunct="0">
      <a:spcBef>
        <a:spcPct val="0"/>
      </a:spcBef>
      <a:spcAft>
        <a:spcPct val="0"/>
      </a:spcAft>
      <a:defRPr sz="13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indent="-457200" algn="l" defTabSz="685800" rtl="0" eaLnBrk="0" fontAlgn="base" hangingPunct="0">
      <a:spcBef>
        <a:spcPct val="0"/>
      </a:spcBef>
      <a:spcAft>
        <a:spcPct val="0"/>
      </a:spcAft>
      <a:defRPr sz="13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3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3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3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3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30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D6A6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2"/>
  </p:normalViewPr>
  <p:slideViewPr>
    <p:cSldViewPr showGuides="1">
      <p:cViewPr varScale="1">
        <p:scale>
          <a:sx n="122" d="100"/>
          <a:sy n="122" d="100"/>
        </p:scale>
        <p:origin x="45" y="-1878"/>
      </p:cViewPr>
      <p:guideLst>
        <p:guide orient="horz" pos="1620"/>
        <p:guide pos="30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>
            <a:extLst>
              <a:ext uri="{FF2B5EF4-FFF2-40B4-BE49-F238E27FC236}">
                <a16:creationId xmlns:a16="http://schemas.microsoft.com/office/drawing/2014/main" id="{B0E29BA4-25B1-4A12-A934-73152223F4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C2839C04-D6CE-480C-9969-0FE354EBE9CC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>
                <a:sym typeface="Arial" panose="020B0604020202020204" pitchFamily="34" charset="0"/>
              </a:rPr>
              <a:t>Click to edit Master text styles</a:t>
            </a:r>
          </a:p>
          <a:p>
            <a:pPr lvl="1"/>
            <a:r>
              <a:rPr lang="en-US" altLang="en-US" noProof="0">
                <a:sym typeface="Arial" panose="020B0604020202020204" pitchFamily="34" charset="0"/>
              </a:rPr>
              <a:t>Second level</a:t>
            </a:r>
          </a:p>
          <a:p>
            <a:pPr lvl="2"/>
            <a:r>
              <a:rPr lang="en-US" altLang="en-US" noProof="0">
                <a:sym typeface="Arial" panose="020B0604020202020204" pitchFamily="34" charset="0"/>
              </a:rPr>
              <a:t>Third level</a:t>
            </a:r>
          </a:p>
          <a:p>
            <a:pPr lvl="3"/>
            <a:r>
              <a:rPr lang="en-US" altLang="en-US" noProof="0">
                <a:sym typeface="Arial" panose="020B0604020202020204" pitchFamily="34" charset="0"/>
              </a:rPr>
              <a:t>Fourth level</a:t>
            </a:r>
          </a:p>
          <a:p>
            <a:pPr lvl="4"/>
            <a:r>
              <a:rPr lang="en-US" altLang="en-US" noProof="0">
                <a:sym typeface="Arial" panose="020B0604020202020204" pitchFamily="34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685800" rtl="0" eaLnBrk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indent="228600" algn="l" defTabSz="685800" rtl="0" eaLnBrk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indent="457200" algn="l" defTabSz="685800" rtl="0" eaLnBrk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indent="685800" algn="l" defTabSz="685800" rtl="0" eaLnBrk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indent="914400" algn="l" defTabSz="685800" rtl="0" eaLnBrk="0" fontAlgn="base" hangingPunct="0">
      <a:spcBef>
        <a:spcPct val="0"/>
      </a:spcBef>
      <a:spcAft>
        <a:spcPct val="0"/>
      </a:spcAft>
      <a:defRPr sz="12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18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7CE909-E27D-4EB0-A840-D9A98F85F61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278A54-5A3C-49D3-90CB-718A038E164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3524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5CE6241-40C1-4DCA-A816-B0C55C428F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A97810-9FF1-4750-B335-39BA250C94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8985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74675"/>
            <a:ext cx="1971675" cy="40576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574675"/>
            <a:ext cx="5762625" cy="40576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7AD5A0-E8FE-4124-8BA4-4E4FABD00C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24093B-E92E-4B27-9D41-1BC5E79B3D1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12250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6D2768D-3F48-4A48-97D7-BF43F18ED3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F60DF2-36AA-4EB4-850E-F401229C0CE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28495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B239FD1-454B-42F8-BC4F-C0FA5A190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60FD19-6F68-4FBB-AF7B-1F9142E2706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64510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2A73A9D-C812-44D9-9156-6B04F93FB1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353024-B2AD-4F00-81EC-4F2CE732B95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14717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D2699EA-B854-4355-850E-5718C58260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EBA631-184E-4371-9680-A6F26F10DDC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42081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2C4DCF25-F309-47D6-878E-1E5EA4833CB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9CDC6D-DA07-4422-A187-AD3194F2D3C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72113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73630EE1-2114-4E08-8D22-D0A54A7395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465C7-D8BD-4438-A4B4-DAD30A6DD8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45705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9EE76E-9E4A-4E84-88BA-84CAA829D7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9B51DC-613F-4F6A-84D6-CDDEB86EBE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42329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45F494F7-B6F6-43B3-B928-D8D2468D11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6473D8-8A16-48D6-B61E-4E76D088099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7249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D9D3B85-C149-4A05-AA9F-751F8B8625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ABF580-C577-4FB0-9479-8DE7A62B10C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35994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Arial" panose="020B06040202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C606478C-E8F5-4D0B-A94C-D0B012E6AB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6A51DD-0ACA-492A-822F-573D733392E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75660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9E8D742-0BA6-40E5-83F3-E6D132DFFC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57AF0F-DC30-4A04-954A-7103152FC81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73401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84F8B84-7EAA-4682-853C-2F60649EB2F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E53141-539E-4794-9892-AD0217C7B7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91065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F1A87A6-5BD5-4C5D-A17E-49BFA7E754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FC84EE-E7D3-4428-8537-57E89CE572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33416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F1EC641-78F2-4545-926F-4CA80127CE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06959-5740-4C14-8C2C-EE2F698925C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17036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A08FC1-EB10-43D9-9780-D178C6D327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04C697-8915-41F6-A133-CE5F7B704D7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84576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3888" y="2001838"/>
            <a:ext cx="3867150" cy="561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2001838"/>
            <a:ext cx="3867150" cy="561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A99529C-1D9F-4452-9165-D543BADF37F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20CF2E-CD2A-4042-BE33-2D3AF605E4E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4070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2AD50F00-AF93-4CC0-BD3A-3F15A61270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1004CB-EB71-493D-9F63-83FC1B4DFF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65428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4B251DD1-DCFC-47E1-8643-3165CF7D96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FEAD02-ACDE-42CF-81E7-6C4282647B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30022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786CA498-9891-4069-9B6D-4E1AAB308B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E93F1C-F79D-41AD-A4CF-F40D200637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405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AEAC59E-E0E9-447B-A056-C5F5228E73C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62EC56-203F-44A7-A87A-8D2EF9E0BA1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909018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BA2CC10-A86C-420A-8510-67C0ACE336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53754B-35B3-4FE3-A42D-2F2753633E5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78072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Arial" panose="020B06040202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89907FE-D6D4-4025-B11C-6680C4732C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62B231-C559-4905-A697-3AF03D5430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880588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0E4AA9-47EF-471E-B26A-6D165458D8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59A7D0-BA55-4DC9-B0A4-0B66EAD232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59946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8913" y="469900"/>
            <a:ext cx="1971675" cy="20939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3888" y="469900"/>
            <a:ext cx="5762625" cy="20939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E6707B9-BF51-4C66-B1BE-95F2BAF654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9E4C7D-6961-4499-9122-29200659C3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7496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8425"/>
            <a:ext cx="3867150" cy="3263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68425"/>
            <a:ext cx="3867150" cy="32639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3686601-EF69-425D-9B66-D10A1E5FD0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A7576-2AE5-450D-89D6-CE9E350B16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9991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86F61453-7A69-4A58-8FC6-9BB65433DE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4CE97B-DA23-475C-A104-3F959B13DB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0279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6EEA5DE2-C6C8-438F-9E88-0A2A922917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F1F41-1146-47F6-B253-A476846C281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8646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ED88C3F8-649A-4C17-A32C-4EC16831769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406230-67AD-4EBE-8453-701A2CA10B3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2037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FFAB3D6-9E9A-4DB1-BF5F-685601C599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4E96B5-1B32-46CE-B37D-0A789E087C1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3896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Arial" panose="020B06040202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DB56508-A59F-4749-9264-66510228D20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66DB15-99B2-4E5B-A40D-E0E0026D35C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0700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2AA8DD1F-E110-4EB7-A20A-90532D7B0F8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574675"/>
            <a:ext cx="7886700" cy="69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Arial" panose="020B0604020202020204" pitchFamily="34" charset="0"/>
              </a:rPr>
              <a:t>Click to edit Master title style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C5481359-7521-4C5A-ADD2-11E0C4F8F04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368425"/>
            <a:ext cx="7886700" cy="326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Arial" panose="020B0604020202020204" pitchFamily="34" charset="0"/>
              </a:rPr>
              <a:t>Click to edit Master text styles</a:t>
            </a:r>
          </a:p>
          <a:p>
            <a:pPr lvl="1"/>
            <a:r>
              <a:rPr lang="en-US" altLang="en-US">
                <a:sym typeface="Arial" panose="020B0604020202020204" pitchFamily="34" charset="0"/>
              </a:rPr>
              <a:t>Second level</a:t>
            </a:r>
          </a:p>
          <a:p>
            <a:pPr lvl="2"/>
            <a:r>
              <a:rPr lang="en-US" altLang="en-US">
                <a:sym typeface="Arial" panose="020B0604020202020204" pitchFamily="34" charset="0"/>
              </a:rPr>
              <a:t>Third level</a:t>
            </a:r>
          </a:p>
          <a:p>
            <a:pPr lvl="3"/>
            <a:r>
              <a:rPr lang="en-US" altLang="en-US">
                <a:sym typeface="Arial" panose="020B0604020202020204" pitchFamily="34" charset="0"/>
              </a:rPr>
              <a:t>Fourth level</a:t>
            </a:r>
          </a:p>
          <a:p>
            <a:pPr lvl="4"/>
            <a:r>
              <a:rPr lang="en-US" altLang="en-US">
                <a:sym typeface="Arial" panose="020B0604020202020204" pitchFamily="34" charset="0"/>
              </a:rPr>
              <a:t>Fifth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DA91FF1B-122D-48D0-B33A-10A3C78284A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 bwMode="auto">
          <a:xfrm>
            <a:off x="8283575" y="4795838"/>
            <a:ext cx="231775" cy="2143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45720" tIns="45720" rIns="45720" bIns="45720" numCol="1" anchor="ctr" anchorCtr="0" compatLnSpc="1">
            <a:prstTxWarp prst="textNoShape">
              <a:avLst/>
            </a:prstTxWarp>
          </a:bodyPr>
          <a:lstStyle>
            <a:lvl1pPr algn="r" eaLnBrk="1">
              <a:defRPr sz="900" smtClean="0">
                <a:solidFill>
                  <a:srgbClr val="888888"/>
                </a:solidFill>
              </a:defRPr>
            </a:lvl1pPr>
          </a:lstStyle>
          <a:p>
            <a:pPr>
              <a:defRPr/>
            </a:pPr>
            <a:fld id="{341FAB56-FC0F-4D8E-9E3C-237FABB2A5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 kern="1200">
          <a:solidFill>
            <a:srgbClr val="006747"/>
          </a:solidFill>
          <a:latin typeface="+mj-lt"/>
          <a:ea typeface="+mj-ea"/>
          <a:cs typeface="+mj-cs"/>
          <a:sym typeface="Arial" panose="020B0604020202020204" pitchFamily="34" charset="0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006747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006747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006747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006747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5pPr>
      <a:lvl6pPr marL="457200" algn="l" defTabSz="685800" rtl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006747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6pPr>
      <a:lvl7pPr marL="914400" algn="l" defTabSz="685800" rtl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006747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7pPr>
      <a:lvl8pPr marL="1371600" algn="l" defTabSz="685800" rtl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006747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8pPr>
      <a:lvl9pPr marL="1828800" algn="l" defTabSz="685800" rtl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006747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2100" kern="1200">
          <a:solidFill>
            <a:srgbClr val="466069"/>
          </a:solidFill>
          <a:latin typeface="+mn-lt"/>
          <a:ea typeface="+mn-ea"/>
          <a:cs typeface="+mn-cs"/>
          <a:sym typeface="Arial" panose="020B0604020202020204" pitchFamily="34" charset="0"/>
        </a:defRPr>
      </a:lvl1pPr>
      <a:lvl2pPr marL="542925" indent="-200025" algn="l" defTabSz="685800" rtl="0" eaLnBrk="0" fontAlgn="base" hangingPunct="0">
        <a:lnSpc>
          <a:spcPct val="9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2100" kern="1200">
          <a:solidFill>
            <a:srgbClr val="466069"/>
          </a:solidFill>
          <a:latin typeface="+mn-lt"/>
          <a:ea typeface="+mn-ea"/>
          <a:cs typeface="+mn-cs"/>
          <a:sym typeface="Arial" panose="020B0604020202020204" pitchFamily="34" charset="0"/>
        </a:defRPr>
      </a:lvl2pPr>
      <a:lvl3pPr marL="925513" indent="-239713" algn="l" defTabSz="685800" rtl="0" eaLnBrk="0" fontAlgn="base" hangingPunct="0">
        <a:lnSpc>
          <a:spcPct val="9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2100" kern="1200">
          <a:solidFill>
            <a:srgbClr val="466069"/>
          </a:solidFill>
          <a:latin typeface="+mn-lt"/>
          <a:ea typeface="+mn-ea"/>
          <a:cs typeface="+mn-cs"/>
          <a:sym typeface="Arial" panose="020B0604020202020204" pitchFamily="34" charset="0"/>
        </a:defRPr>
      </a:lvl3pPr>
      <a:lvl4pPr marL="1304925" indent="-276225" algn="l" defTabSz="685800" rtl="0" eaLnBrk="0" fontAlgn="base" hangingPunct="0">
        <a:lnSpc>
          <a:spcPct val="9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2100" kern="1200">
          <a:solidFill>
            <a:srgbClr val="466069"/>
          </a:solidFill>
          <a:latin typeface="+mn-lt"/>
          <a:ea typeface="+mn-ea"/>
          <a:cs typeface="+mn-cs"/>
          <a:sym typeface="Arial" panose="020B0604020202020204" pitchFamily="34" charset="0"/>
        </a:defRPr>
      </a:lvl4pPr>
      <a:lvl5pPr marL="1647825" indent="-276225" algn="l" defTabSz="685800" rtl="0" eaLnBrk="0" fontAlgn="base" hangingPunct="0">
        <a:lnSpc>
          <a:spcPct val="9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2100" kern="1200">
          <a:solidFill>
            <a:srgbClr val="466069"/>
          </a:solidFill>
          <a:latin typeface="+mn-lt"/>
          <a:ea typeface="+mn-ea"/>
          <a:cs typeface="+mn-cs"/>
          <a:sym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>
            <a:extLst>
              <a:ext uri="{FF2B5EF4-FFF2-40B4-BE49-F238E27FC236}">
                <a16:creationId xmlns:a16="http://schemas.microsoft.com/office/drawing/2014/main" id="{16215611-6EE5-4C67-BB8E-C4ABD1C331D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 bwMode="auto">
          <a:xfrm>
            <a:off x="4419600" y="4625975"/>
            <a:ext cx="2133600" cy="2794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45720" tIns="45720" rIns="45720" bIns="45720" numCol="1" anchor="ctr" anchorCtr="0" compatLnSpc="1">
            <a:prstTxWarp prst="textNoShape">
              <a:avLst/>
            </a:prstTxWarp>
          </a:bodyPr>
          <a:lstStyle>
            <a:lvl1pPr algn="r" eaLnBrk="1">
              <a:defRPr sz="900" smtClean="0">
                <a:solidFill>
                  <a:srgbClr val="888888"/>
                </a:solidFill>
              </a:defRPr>
            </a:lvl1pPr>
          </a:lstStyle>
          <a:p>
            <a:pPr>
              <a:defRPr/>
            </a:pPr>
            <a:fld id="{B5AC975B-3E98-43E1-97B5-25595C73EC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 kern="1200">
          <a:solidFill>
            <a:srgbClr val="006747"/>
          </a:solidFill>
          <a:latin typeface="+mj-lt"/>
          <a:ea typeface="+mj-ea"/>
          <a:cs typeface="+mj-cs"/>
          <a:sym typeface="Arial" panose="020B0604020202020204" pitchFamily="34" charset="0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006747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006747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006747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006747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5pPr>
      <a:lvl6pPr marL="457200" algn="l" defTabSz="685800" rtl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006747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6pPr>
      <a:lvl7pPr marL="914400" algn="l" defTabSz="685800" rtl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006747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7pPr>
      <a:lvl8pPr marL="1371600" algn="l" defTabSz="685800" rtl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006747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8pPr>
      <a:lvl9pPr marL="1828800" algn="l" defTabSz="685800" rtl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006747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2100" kern="1200">
          <a:solidFill>
            <a:srgbClr val="466069"/>
          </a:solidFill>
          <a:latin typeface="+mn-lt"/>
          <a:ea typeface="+mn-ea"/>
          <a:cs typeface="+mn-cs"/>
          <a:sym typeface="Arial" panose="020B0604020202020204" pitchFamily="34" charset="0"/>
        </a:defRPr>
      </a:lvl1pPr>
      <a:lvl2pPr marL="542925" indent="-200025" algn="l" defTabSz="685800" rtl="0" eaLnBrk="0" fontAlgn="base" hangingPunct="0">
        <a:lnSpc>
          <a:spcPct val="9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2100" kern="1200">
          <a:solidFill>
            <a:srgbClr val="466069"/>
          </a:solidFill>
          <a:latin typeface="+mn-lt"/>
          <a:ea typeface="+mn-ea"/>
          <a:cs typeface="+mn-cs"/>
          <a:sym typeface="Arial" panose="020B0604020202020204" pitchFamily="34" charset="0"/>
        </a:defRPr>
      </a:lvl2pPr>
      <a:lvl3pPr marL="925513" indent="-239713" algn="l" defTabSz="685800" rtl="0" eaLnBrk="0" fontAlgn="base" hangingPunct="0">
        <a:lnSpc>
          <a:spcPct val="9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2100" kern="1200">
          <a:solidFill>
            <a:srgbClr val="466069"/>
          </a:solidFill>
          <a:latin typeface="+mn-lt"/>
          <a:ea typeface="+mn-ea"/>
          <a:cs typeface="+mn-cs"/>
          <a:sym typeface="Arial" panose="020B0604020202020204" pitchFamily="34" charset="0"/>
        </a:defRPr>
      </a:lvl3pPr>
      <a:lvl4pPr marL="1304925" indent="-276225" algn="l" defTabSz="685800" rtl="0" eaLnBrk="0" fontAlgn="base" hangingPunct="0">
        <a:lnSpc>
          <a:spcPct val="9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2100" kern="1200">
          <a:solidFill>
            <a:srgbClr val="466069"/>
          </a:solidFill>
          <a:latin typeface="+mn-lt"/>
          <a:ea typeface="+mn-ea"/>
          <a:cs typeface="+mn-cs"/>
          <a:sym typeface="Arial" panose="020B0604020202020204" pitchFamily="34" charset="0"/>
        </a:defRPr>
      </a:lvl4pPr>
      <a:lvl5pPr marL="1647825" indent="-276225" algn="l" defTabSz="685800" rtl="0" eaLnBrk="0" fontAlgn="base" hangingPunct="0">
        <a:lnSpc>
          <a:spcPct val="9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2100" kern="1200">
          <a:solidFill>
            <a:srgbClr val="466069"/>
          </a:solidFill>
          <a:latin typeface="+mn-lt"/>
          <a:ea typeface="+mn-ea"/>
          <a:cs typeface="+mn-cs"/>
          <a:sym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>
            <a:extLst>
              <a:ext uri="{FF2B5EF4-FFF2-40B4-BE49-F238E27FC236}">
                <a16:creationId xmlns:a16="http://schemas.microsoft.com/office/drawing/2014/main" id="{A72C71CA-BB92-460B-BB12-F0CECD6CD6A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3888" y="469900"/>
            <a:ext cx="7886700" cy="1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45720" tIns="45720" rIns="4572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Arial" panose="020B0604020202020204" pitchFamily="34" charset="0"/>
              </a:rPr>
              <a:t>Click to edit Master title style</a:t>
            </a: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E57D6D02-6D7F-49FC-9E52-8FDA699BD5E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 bwMode="auto">
          <a:xfrm>
            <a:off x="623888" y="2001838"/>
            <a:ext cx="788670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Arial" panose="020B0604020202020204" pitchFamily="34" charset="0"/>
              </a:rPr>
              <a:t>Click to edit Master text styles</a:t>
            </a:r>
          </a:p>
          <a:p>
            <a:pPr lvl="1"/>
            <a:r>
              <a:rPr lang="en-US" altLang="en-US">
                <a:sym typeface="Arial" panose="020B0604020202020204" pitchFamily="34" charset="0"/>
              </a:rPr>
              <a:t>Second level</a:t>
            </a:r>
          </a:p>
          <a:p>
            <a:pPr lvl="2"/>
            <a:r>
              <a:rPr lang="en-US" altLang="en-US">
                <a:sym typeface="Arial" panose="020B0604020202020204" pitchFamily="34" charset="0"/>
              </a:rPr>
              <a:t>Third level</a:t>
            </a:r>
          </a:p>
          <a:p>
            <a:pPr lvl="3"/>
            <a:r>
              <a:rPr lang="en-US" altLang="en-US">
                <a:sym typeface="Arial" panose="020B0604020202020204" pitchFamily="34" charset="0"/>
              </a:rPr>
              <a:t>Fourth level</a:t>
            </a:r>
          </a:p>
          <a:p>
            <a:pPr lvl="4"/>
            <a:r>
              <a:rPr lang="en-US" altLang="en-US">
                <a:sym typeface="Arial" panose="020B0604020202020204" pitchFamily="34" charset="0"/>
              </a:rPr>
              <a:t>Fifth level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41E023D-8436-4AFB-B4E0-C2294346EF68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 bwMode="auto">
          <a:xfrm>
            <a:off x="4419600" y="4625975"/>
            <a:ext cx="2133600" cy="2794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45720" tIns="45720" rIns="45720" bIns="45720" numCol="1" anchor="ctr" anchorCtr="0" compatLnSpc="1">
            <a:prstTxWarp prst="textNoShape">
              <a:avLst/>
            </a:prstTxWarp>
          </a:bodyPr>
          <a:lstStyle>
            <a:lvl1pPr algn="r" eaLnBrk="1">
              <a:defRPr sz="900" smtClean="0">
                <a:solidFill>
                  <a:srgbClr val="888888"/>
                </a:solidFill>
              </a:defRPr>
            </a:lvl1pPr>
          </a:lstStyle>
          <a:p>
            <a:pPr>
              <a:defRPr/>
            </a:pPr>
            <a:fld id="{78BB95E0-02BF-4853-A1BC-1A82F3D922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 kern="1200">
          <a:solidFill>
            <a:srgbClr val="006747"/>
          </a:solidFill>
          <a:latin typeface="+mj-lt"/>
          <a:ea typeface="+mj-ea"/>
          <a:cs typeface="+mj-cs"/>
          <a:sym typeface="Arial" panose="020B0604020202020204" pitchFamily="34" charset="0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006747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006747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006747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006747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5pPr>
      <a:lvl6pPr marL="457200" algn="l" defTabSz="685800" rtl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006747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6pPr>
      <a:lvl7pPr marL="914400" algn="l" defTabSz="685800" rtl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006747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7pPr>
      <a:lvl8pPr marL="1371600" algn="l" defTabSz="685800" rtl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006747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8pPr>
      <a:lvl9pPr marL="1828800" algn="l" defTabSz="685800" rtl="0" fontAlgn="base" hangingPunct="0">
        <a:lnSpc>
          <a:spcPct val="90000"/>
        </a:lnSpc>
        <a:spcBef>
          <a:spcPct val="0"/>
        </a:spcBef>
        <a:spcAft>
          <a:spcPct val="0"/>
        </a:spcAft>
        <a:defRPr sz="3000" b="1">
          <a:solidFill>
            <a:srgbClr val="006747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2100" kern="1200">
          <a:solidFill>
            <a:srgbClr val="466069"/>
          </a:solidFill>
          <a:latin typeface="+mn-lt"/>
          <a:ea typeface="+mn-ea"/>
          <a:cs typeface="+mn-cs"/>
          <a:sym typeface="Arial" panose="020B0604020202020204" pitchFamily="34" charset="0"/>
        </a:defRPr>
      </a:lvl1pPr>
      <a:lvl2pPr marL="542925" indent="-200025" algn="l" defTabSz="685800" rtl="0" eaLnBrk="0" fontAlgn="base" hangingPunct="0">
        <a:lnSpc>
          <a:spcPct val="9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2100" kern="1200">
          <a:solidFill>
            <a:srgbClr val="466069"/>
          </a:solidFill>
          <a:latin typeface="+mn-lt"/>
          <a:ea typeface="+mn-ea"/>
          <a:cs typeface="+mn-cs"/>
          <a:sym typeface="Arial" panose="020B0604020202020204" pitchFamily="34" charset="0"/>
        </a:defRPr>
      </a:lvl2pPr>
      <a:lvl3pPr marL="925513" indent="-239713" algn="l" defTabSz="685800" rtl="0" eaLnBrk="0" fontAlgn="base" hangingPunct="0">
        <a:lnSpc>
          <a:spcPct val="9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2100" kern="1200">
          <a:solidFill>
            <a:srgbClr val="466069"/>
          </a:solidFill>
          <a:latin typeface="+mn-lt"/>
          <a:ea typeface="+mn-ea"/>
          <a:cs typeface="+mn-cs"/>
          <a:sym typeface="Arial" panose="020B0604020202020204" pitchFamily="34" charset="0"/>
        </a:defRPr>
      </a:lvl3pPr>
      <a:lvl4pPr marL="1304925" indent="-276225" algn="l" defTabSz="685800" rtl="0" eaLnBrk="0" fontAlgn="base" hangingPunct="0">
        <a:lnSpc>
          <a:spcPct val="9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2100" kern="1200">
          <a:solidFill>
            <a:srgbClr val="466069"/>
          </a:solidFill>
          <a:latin typeface="+mn-lt"/>
          <a:ea typeface="+mn-ea"/>
          <a:cs typeface="+mn-cs"/>
          <a:sym typeface="Arial" panose="020B0604020202020204" pitchFamily="34" charset="0"/>
        </a:defRPr>
      </a:lvl4pPr>
      <a:lvl5pPr marL="1647825" indent="-276225" algn="l" defTabSz="685800" rtl="0" eaLnBrk="0" fontAlgn="base" hangingPunct="0">
        <a:lnSpc>
          <a:spcPct val="9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2100" kern="1200">
          <a:solidFill>
            <a:srgbClr val="466069"/>
          </a:solidFill>
          <a:latin typeface="+mn-lt"/>
          <a:ea typeface="+mn-ea"/>
          <a:cs typeface="+mn-cs"/>
          <a:sym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50.xml"/><Relationship Id="rId7" Type="http://schemas.openxmlformats.org/officeDocument/2006/relationships/image" Target="../media/image58.png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60.xml"/><Relationship Id="rId13" Type="http://schemas.openxmlformats.org/officeDocument/2006/relationships/image" Target="../media/image64.png"/><Relationship Id="rId3" Type="http://schemas.openxmlformats.org/officeDocument/2006/relationships/tags" Target="../tags/tag55.xml"/><Relationship Id="rId7" Type="http://schemas.openxmlformats.org/officeDocument/2006/relationships/tags" Target="../tags/tag59.xml"/><Relationship Id="rId12" Type="http://schemas.openxmlformats.org/officeDocument/2006/relationships/image" Target="../media/image63.png"/><Relationship Id="rId17" Type="http://schemas.openxmlformats.org/officeDocument/2006/relationships/image" Target="../media/image68.png"/><Relationship Id="rId2" Type="http://schemas.openxmlformats.org/officeDocument/2006/relationships/tags" Target="../tags/tag54.xml"/><Relationship Id="rId16" Type="http://schemas.openxmlformats.org/officeDocument/2006/relationships/image" Target="../media/image67.png"/><Relationship Id="rId1" Type="http://schemas.openxmlformats.org/officeDocument/2006/relationships/tags" Target="../tags/tag53.xml"/><Relationship Id="rId6" Type="http://schemas.openxmlformats.org/officeDocument/2006/relationships/tags" Target="../tags/tag58.xml"/><Relationship Id="rId11" Type="http://schemas.openxmlformats.org/officeDocument/2006/relationships/image" Target="../media/image62.png"/><Relationship Id="rId5" Type="http://schemas.openxmlformats.org/officeDocument/2006/relationships/tags" Target="../tags/tag57.xml"/><Relationship Id="rId15" Type="http://schemas.openxmlformats.org/officeDocument/2006/relationships/image" Target="../media/image66.png"/><Relationship Id="rId10" Type="http://schemas.openxmlformats.org/officeDocument/2006/relationships/image" Target="../media/image61.png"/><Relationship Id="rId4" Type="http://schemas.openxmlformats.org/officeDocument/2006/relationships/tags" Target="../tags/tag56.xml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6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13" Type="http://schemas.openxmlformats.org/officeDocument/2006/relationships/image" Target="../media/image72.png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12" Type="http://schemas.openxmlformats.org/officeDocument/2006/relationships/image" Target="../media/image71.png"/><Relationship Id="rId17" Type="http://schemas.openxmlformats.org/officeDocument/2006/relationships/image" Target="../media/image76.png"/><Relationship Id="rId2" Type="http://schemas.openxmlformats.org/officeDocument/2006/relationships/tags" Target="../tags/tag62.xml"/><Relationship Id="rId16" Type="http://schemas.openxmlformats.org/officeDocument/2006/relationships/image" Target="../media/image75.png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1" Type="http://schemas.openxmlformats.org/officeDocument/2006/relationships/image" Target="../media/image70.png"/><Relationship Id="rId5" Type="http://schemas.openxmlformats.org/officeDocument/2006/relationships/tags" Target="../tags/tag65.xml"/><Relationship Id="rId15" Type="http://schemas.openxmlformats.org/officeDocument/2006/relationships/image" Target="../media/image74.png"/><Relationship Id="rId10" Type="http://schemas.openxmlformats.org/officeDocument/2006/relationships/image" Target="../media/image69.png"/><Relationship Id="rId4" Type="http://schemas.openxmlformats.org/officeDocument/2006/relationships/tags" Target="../tags/tag64.xml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7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tags" Target="../tags/tag71.xml"/><Relationship Id="rId7" Type="http://schemas.openxmlformats.org/officeDocument/2006/relationships/image" Target="../media/image78.png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image" Target="../media/image77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openxmlformats.org/officeDocument/2006/relationships/image" Target="../media/image84.png"/><Relationship Id="rId3" Type="http://schemas.openxmlformats.org/officeDocument/2006/relationships/tags" Target="../tags/tag74.xml"/><Relationship Id="rId7" Type="http://schemas.openxmlformats.org/officeDocument/2006/relationships/tags" Target="../tags/tag78.xml"/><Relationship Id="rId12" Type="http://schemas.openxmlformats.org/officeDocument/2006/relationships/image" Target="../media/image83.png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tags" Target="../tags/tag77.xml"/><Relationship Id="rId11" Type="http://schemas.openxmlformats.org/officeDocument/2006/relationships/image" Target="../media/image82.png"/><Relationship Id="rId5" Type="http://schemas.openxmlformats.org/officeDocument/2006/relationships/tags" Target="../tags/tag76.xml"/><Relationship Id="rId15" Type="http://schemas.openxmlformats.org/officeDocument/2006/relationships/image" Target="../media/image86.png"/><Relationship Id="rId10" Type="http://schemas.openxmlformats.org/officeDocument/2006/relationships/image" Target="../media/image81.png"/><Relationship Id="rId4" Type="http://schemas.openxmlformats.org/officeDocument/2006/relationships/tags" Target="../tags/tag75.xml"/><Relationship Id="rId9" Type="http://schemas.openxmlformats.org/officeDocument/2006/relationships/image" Target="../media/image80.png"/><Relationship Id="rId14" Type="http://schemas.openxmlformats.org/officeDocument/2006/relationships/image" Target="../media/image8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86.xml"/><Relationship Id="rId13" Type="http://schemas.openxmlformats.org/officeDocument/2006/relationships/image" Target="../media/image90.png"/><Relationship Id="rId3" Type="http://schemas.openxmlformats.org/officeDocument/2006/relationships/tags" Target="../tags/tag81.xml"/><Relationship Id="rId7" Type="http://schemas.openxmlformats.org/officeDocument/2006/relationships/tags" Target="../tags/tag85.xml"/><Relationship Id="rId12" Type="http://schemas.openxmlformats.org/officeDocument/2006/relationships/image" Target="../media/image89.png"/><Relationship Id="rId17" Type="http://schemas.openxmlformats.org/officeDocument/2006/relationships/image" Target="../media/image94.png"/><Relationship Id="rId2" Type="http://schemas.openxmlformats.org/officeDocument/2006/relationships/tags" Target="../tags/tag80.xml"/><Relationship Id="rId16" Type="http://schemas.openxmlformats.org/officeDocument/2006/relationships/image" Target="../media/image93.png"/><Relationship Id="rId1" Type="http://schemas.openxmlformats.org/officeDocument/2006/relationships/tags" Target="../tags/tag79.xml"/><Relationship Id="rId6" Type="http://schemas.openxmlformats.org/officeDocument/2006/relationships/tags" Target="../tags/tag84.xml"/><Relationship Id="rId11" Type="http://schemas.openxmlformats.org/officeDocument/2006/relationships/image" Target="../media/image88.png"/><Relationship Id="rId5" Type="http://schemas.openxmlformats.org/officeDocument/2006/relationships/tags" Target="../tags/tag83.xml"/><Relationship Id="rId15" Type="http://schemas.openxmlformats.org/officeDocument/2006/relationships/image" Target="../media/image92.png"/><Relationship Id="rId10" Type="http://schemas.openxmlformats.org/officeDocument/2006/relationships/image" Target="../media/image87.png"/><Relationship Id="rId4" Type="http://schemas.openxmlformats.org/officeDocument/2006/relationships/tags" Target="../tags/tag82.xml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9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100.png"/><Relationship Id="rId3" Type="http://schemas.openxmlformats.org/officeDocument/2006/relationships/tags" Target="../tags/tag89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99.png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tags" Target="../tags/tag92.xml"/><Relationship Id="rId11" Type="http://schemas.openxmlformats.org/officeDocument/2006/relationships/image" Target="../media/image98.png"/><Relationship Id="rId5" Type="http://schemas.openxmlformats.org/officeDocument/2006/relationships/tags" Target="../tags/tag91.xml"/><Relationship Id="rId10" Type="http://schemas.openxmlformats.org/officeDocument/2006/relationships/image" Target="../media/image97.png"/><Relationship Id="rId4" Type="http://schemas.openxmlformats.org/officeDocument/2006/relationships/tags" Target="../tags/tag90.xml"/><Relationship Id="rId9" Type="http://schemas.openxmlformats.org/officeDocument/2006/relationships/image" Target="../media/image9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8.png"/><Relationship Id="rId5" Type="http://schemas.openxmlformats.org/officeDocument/2006/relationships/tags" Target="../tags/tag5.xml"/><Relationship Id="rId10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3.xml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tags" Target="../tags/tag8.xml"/><Relationship Id="rId21" Type="http://schemas.openxmlformats.org/officeDocument/2006/relationships/image" Target="../media/image18.png"/><Relationship Id="rId7" Type="http://schemas.openxmlformats.org/officeDocument/2006/relationships/tags" Target="../tags/tag12.xml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openxmlformats.org/officeDocument/2006/relationships/tags" Target="../tags/tag7.xml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1" Type="http://schemas.openxmlformats.org/officeDocument/2006/relationships/tags" Target="../tags/tag6.xml"/><Relationship Id="rId6" Type="http://schemas.openxmlformats.org/officeDocument/2006/relationships/tags" Target="../tags/tag11.xml"/><Relationship Id="rId11" Type="http://schemas.openxmlformats.org/officeDocument/2006/relationships/slideLayout" Target="../slideLayouts/slideLayout2.xml"/><Relationship Id="rId24" Type="http://schemas.openxmlformats.org/officeDocument/2006/relationships/image" Target="../media/image21.png"/><Relationship Id="rId5" Type="http://schemas.openxmlformats.org/officeDocument/2006/relationships/tags" Target="../tags/tag10.xml"/><Relationship Id="rId15" Type="http://schemas.openxmlformats.org/officeDocument/2006/relationships/image" Target="../media/image12.png"/><Relationship Id="rId23" Type="http://schemas.openxmlformats.org/officeDocument/2006/relationships/image" Target="../media/image20.png"/><Relationship Id="rId10" Type="http://schemas.openxmlformats.org/officeDocument/2006/relationships/tags" Target="../tags/tag15.xml"/><Relationship Id="rId19" Type="http://schemas.openxmlformats.org/officeDocument/2006/relationships/image" Target="../media/image16.png"/><Relationship Id="rId4" Type="http://schemas.openxmlformats.org/officeDocument/2006/relationships/tags" Target="../tags/tag9.xml"/><Relationship Id="rId9" Type="http://schemas.openxmlformats.org/officeDocument/2006/relationships/tags" Target="../tags/tag14.xml"/><Relationship Id="rId14" Type="http://schemas.openxmlformats.org/officeDocument/2006/relationships/image" Target="../media/image11.png"/><Relationship Id="rId22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tags" Target="../tags/tag18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26.png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25.png"/><Relationship Id="rId5" Type="http://schemas.openxmlformats.org/officeDocument/2006/relationships/tags" Target="../tags/tag20.xml"/><Relationship Id="rId10" Type="http://schemas.openxmlformats.org/officeDocument/2006/relationships/image" Target="../media/image24.png"/><Relationship Id="rId4" Type="http://schemas.openxmlformats.org/officeDocument/2006/relationships/tags" Target="../tags/tag19.xml"/><Relationship Id="rId9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tags" Target="../tags/tag24.xml"/><Relationship Id="rId7" Type="http://schemas.openxmlformats.org/officeDocument/2006/relationships/image" Target="../media/image29.pn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28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5.xml"/><Relationship Id="rId9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tags" Target="../tags/tag38.xml"/><Relationship Id="rId18" Type="http://schemas.openxmlformats.org/officeDocument/2006/relationships/image" Target="../media/image12.png"/><Relationship Id="rId26" Type="http://schemas.openxmlformats.org/officeDocument/2006/relationships/image" Target="../media/image39.jpeg"/><Relationship Id="rId3" Type="http://schemas.openxmlformats.org/officeDocument/2006/relationships/tags" Target="../tags/tag28.xml"/><Relationship Id="rId21" Type="http://schemas.openxmlformats.org/officeDocument/2006/relationships/image" Target="../media/image34.pn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1.png"/><Relationship Id="rId25" Type="http://schemas.openxmlformats.org/officeDocument/2006/relationships/image" Target="../media/image38.png"/><Relationship Id="rId33" Type="http://schemas.openxmlformats.org/officeDocument/2006/relationships/image" Target="../media/image46.png"/><Relationship Id="rId2" Type="http://schemas.openxmlformats.org/officeDocument/2006/relationships/tags" Target="../tags/tag27.xml"/><Relationship Id="rId16" Type="http://schemas.openxmlformats.org/officeDocument/2006/relationships/image" Target="../media/image10.png"/><Relationship Id="rId20" Type="http://schemas.openxmlformats.org/officeDocument/2006/relationships/image" Target="../media/image14.png"/><Relationship Id="rId29" Type="http://schemas.openxmlformats.org/officeDocument/2006/relationships/image" Target="../media/image42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24" Type="http://schemas.openxmlformats.org/officeDocument/2006/relationships/image" Target="../media/image37.png"/><Relationship Id="rId32" Type="http://schemas.openxmlformats.org/officeDocument/2006/relationships/image" Target="../media/image45.png"/><Relationship Id="rId5" Type="http://schemas.openxmlformats.org/officeDocument/2006/relationships/tags" Target="../tags/tag30.xml"/><Relationship Id="rId15" Type="http://schemas.openxmlformats.org/officeDocument/2006/relationships/image" Target="../media/image32.png"/><Relationship Id="rId23" Type="http://schemas.openxmlformats.org/officeDocument/2006/relationships/image" Target="../media/image36.png"/><Relationship Id="rId28" Type="http://schemas.openxmlformats.org/officeDocument/2006/relationships/image" Target="../media/image41.png"/><Relationship Id="rId10" Type="http://schemas.openxmlformats.org/officeDocument/2006/relationships/tags" Target="../tags/tag35.xml"/><Relationship Id="rId19" Type="http://schemas.openxmlformats.org/officeDocument/2006/relationships/image" Target="../media/image33.png"/><Relationship Id="rId31" Type="http://schemas.openxmlformats.org/officeDocument/2006/relationships/image" Target="../media/image4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slideLayout" Target="../slideLayouts/slideLayout2.xml"/><Relationship Id="rId22" Type="http://schemas.openxmlformats.org/officeDocument/2006/relationships/image" Target="../media/image35.png"/><Relationship Id="rId27" Type="http://schemas.openxmlformats.org/officeDocument/2006/relationships/image" Target="../media/image40.png"/><Relationship Id="rId30" Type="http://schemas.openxmlformats.org/officeDocument/2006/relationships/image" Target="../media/image43.png"/><Relationship Id="rId8" Type="http://schemas.openxmlformats.org/officeDocument/2006/relationships/tags" Target="../tags/tag3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3" Type="http://schemas.openxmlformats.org/officeDocument/2006/relationships/tags" Target="../tags/tag44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54.png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tags" Target="../tags/tag47.xml"/><Relationship Id="rId11" Type="http://schemas.openxmlformats.org/officeDocument/2006/relationships/image" Target="../media/image53.png"/><Relationship Id="rId5" Type="http://schemas.openxmlformats.org/officeDocument/2006/relationships/tags" Target="../tags/tag46.xml"/><Relationship Id="rId10" Type="http://schemas.openxmlformats.org/officeDocument/2006/relationships/image" Target="../media/image52.png"/><Relationship Id="rId4" Type="http://schemas.openxmlformats.org/officeDocument/2006/relationships/tags" Target="../tags/tag45.xml"/><Relationship Id="rId9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 descr="Title 1">
            <a:extLst>
              <a:ext uri="{FF2B5EF4-FFF2-40B4-BE49-F238E27FC236}">
                <a16:creationId xmlns:a16="http://schemas.microsoft.com/office/drawing/2014/main" id="{F0461169-03BB-4055-A873-019F9669F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3888" y="469900"/>
            <a:ext cx="7886700" cy="1511300"/>
          </a:xfrm>
        </p:spPr>
        <p:txBody>
          <a:bodyPr/>
          <a:lstStyle/>
          <a:p>
            <a:pPr algn="l" eaLnBrk="1"/>
            <a:r>
              <a:rPr lang="en-US" altLang="en-US" sz="4500" dirty="0">
                <a:solidFill>
                  <a:srgbClr val="FFFFFF"/>
                </a:solidFill>
              </a:rPr>
              <a:t>On the Hull Attacks against Construction A Lattices</a:t>
            </a:r>
          </a:p>
        </p:txBody>
      </p:sp>
      <p:sp>
        <p:nvSpPr>
          <p:cNvPr id="6146" name="Rectangle 2" descr="Text Placeholder 2">
            <a:extLst>
              <a:ext uri="{FF2B5EF4-FFF2-40B4-BE49-F238E27FC236}">
                <a16:creationId xmlns:a16="http://schemas.microsoft.com/office/drawing/2014/main" id="{3EF36E09-DD2A-4970-B538-28FD31D6E970}"/>
              </a:ext>
            </a:extLst>
          </p:cNvPr>
          <p:cNvSpPr>
            <a:spLocks noGrp="1"/>
          </p:cNvSpPr>
          <p:nvPr>
            <p:ph type="subTitle" sz="quarter" idx="1"/>
          </p:nvPr>
        </p:nvSpPr>
        <p:spPr>
          <a:xfrm>
            <a:off x="623888" y="2001838"/>
            <a:ext cx="7886700" cy="561975"/>
          </a:xfrm>
        </p:spPr>
        <p:txBody>
          <a:bodyPr/>
          <a:lstStyle/>
          <a:p>
            <a:pPr algn="l" eaLnBrk="1">
              <a:buSzTx/>
              <a:buFontTx/>
              <a:buNone/>
            </a:pPr>
            <a:r>
              <a:rPr lang="en-US" altLang="en-US" sz="1600" b="1" dirty="0">
                <a:solidFill>
                  <a:srgbClr val="FFFFFF"/>
                </a:solidFill>
              </a:rPr>
              <a:t>Jean-François Biasse, Alexandra Hostetler, </a:t>
            </a:r>
            <a:r>
              <a:rPr lang="en-US" altLang="en-US" sz="1600" b="1" dirty="0" err="1">
                <a:solidFill>
                  <a:srgbClr val="FFFFFF"/>
                </a:solidFill>
              </a:rPr>
              <a:t>Anuvrat</a:t>
            </a:r>
            <a:r>
              <a:rPr lang="en-US" altLang="en-US" sz="1600" b="1" dirty="0">
                <a:solidFill>
                  <a:srgbClr val="FFFFFF"/>
                </a:solidFill>
              </a:rPr>
              <a:t> </a:t>
            </a:r>
            <a:r>
              <a:rPr lang="en-US" altLang="en-US" sz="1600" b="1" dirty="0" err="1">
                <a:solidFill>
                  <a:srgbClr val="FFFFFF"/>
                </a:solidFill>
              </a:rPr>
              <a:t>Jainndungarwal</a:t>
            </a:r>
            <a:endParaRPr lang="en-US" altLang="en-US" sz="1600" b="1" dirty="0">
              <a:solidFill>
                <a:srgbClr val="FFFFFF"/>
              </a:solidFill>
            </a:endParaRPr>
          </a:p>
        </p:txBody>
      </p:sp>
      <p:sp>
        <p:nvSpPr>
          <p:cNvPr id="6147" name="Rectangle 3" descr="Text Placeholder 3">
            <a:extLst>
              <a:ext uri="{FF2B5EF4-FFF2-40B4-BE49-F238E27FC236}">
                <a16:creationId xmlns:a16="http://schemas.microsoft.com/office/drawing/2014/main" id="{B7C07D34-CE0F-44DF-9674-78CD49ED8226}"/>
              </a:ext>
            </a:extLst>
          </p:cNvPr>
          <p:cNvSpPr>
            <a:spLocks/>
          </p:cNvSpPr>
          <p:nvPr/>
        </p:nvSpPr>
        <p:spPr bwMode="auto">
          <a:xfrm>
            <a:off x="623888" y="4408488"/>
            <a:ext cx="7886700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45720" rIns="45720"/>
          <a:lstStyle>
            <a:lvl1pPr>
              <a:defRPr sz="13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3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>
              <a:defRPr sz="13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3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3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>
              <a:lnSpc>
                <a:spcPct val="90000"/>
              </a:lnSpc>
              <a:spcBef>
                <a:spcPts val="700"/>
              </a:spcBef>
            </a:pPr>
            <a:endParaRPr lang="en-US" altLang="en-US" sz="1400">
              <a:solidFill>
                <a:srgbClr val="ECEAD1"/>
              </a:solidFill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FCF8B-BB75-FDD8-8BCC-505DF2A462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9F0ECA99-7362-8867-CC2F-2CF6D6D12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lang="en-US" altLang="en-US" dirty="0"/>
              <a:t>Main result of the paper</a:t>
            </a:r>
          </a:p>
        </p:txBody>
      </p:sp>
      <p:pic>
        <p:nvPicPr>
          <p:cNvPr id="11" name="Picture 10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$&#10;O\in O(n)\text{ such that }O(\Lambda_1)=\Lambda_2&#10;$$&#10;}&#10;\end{document}" title="IguanaTex Picture Display">
            <a:extLst>
              <a:ext uri="{FF2B5EF4-FFF2-40B4-BE49-F238E27FC236}">
                <a16:creationId xmlns:a16="http://schemas.microsoft.com/office/drawing/2014/main" id="{51C73628-BE4B-6C2C-9141-65277D6D009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752600" y="2081996"/>
            <a:ext cx="3677760" cy="265920"/>
          </a:xfrm>
          <a:prstGeom prst="rect">
            <a:avLst/>
          </a:prstGeom>
        </p:spPr>
      </p:pic>
      <p:sp>
        <p:nvSpPr>
          <p:cNvPr id="6" name="Content Placeholder 2 2 1 1">
            <a:extLst>
              <a:ext uri="{FF2B5EF4-FFF2-40B4-BE49-F238E27FC236}">
                <a16:creationId xmlns:a16="http://schemas.microsoft.com/office/drawing/2014/main" id="{A814A80E-BE8D-F84D-CDD9-0CEA09DF0164}"/>
              </a:ext>
            </a:extLst>
          </p:cNvPr>
          <p:cNvSpPr txBox="1">
            <a:spLocks/>
          </p:cNvSpPr>
          <p:nvPr/>
        </p:nvSpPr>
        <p:spPr bwMode="auto">
          <a:xfrm>
            <a:off x="592186" y="1352551"/>
            <a:ext cx="5732414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542925" indent="-200025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25513" indent="-239713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04925" indent="-276225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647825" indent="-276225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Input</a:t>
            </a:r>
            <a:r>
              <a:rPr lang="en-US" dirty="0"/>
              <a:t>: </a:t>
            </a:r>
          </a:p>
        </p:txBody>
      </p:sp>
      <p:sp>
        <p:nvSpPr>
          <p:cNvPr id="9" name="Content Placeholder 2 2 2 2">
            <a:extLst>
              <a:ext uri="{FF2B5EF4-FFF2-40B4-BE49-F238E27FC236}">
                <a16:creationId xmlns:a16="http://schemas.microsoft.com/office/drawing/2014/main" id="{856FDF6B-953D-07EF-8E82-E4D36327340A}"/>
              </a:ext>
            </a:extLst>
          </p:cNvPr>
          <p:cNvSpPr txBox="1">
            <a:spLocks/>
          </p:cNvSpPr>
          <p:nvPr/>
        </p:nvSpPr>
        <p:spPr bwMode="auto">
          <a:xfrm>
            <a:off x="685800" y="2894718"/>
            <a:ext cx="2971800" cy="120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542925" indent="-200025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25513" indent="-239713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04925" indent="-276225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647825" indent="-276225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The algorithm makes </a:t>
            </a:r>
          </a:p>
          <a:p>
            <a:pPr>
              <a:buFontTx/>
              <a:buChar char="-"/>
            </a:pPr>
            <a:r>
              <a:rPr lang="en-US" dirty="0"/>
              <a:t>2 calls to Z-LIP</a:t>
            </a:r>
          </a:p>
          <a:p>
            <a:pPr>
              <a:buFontTx/>
              <a:buChar char="-"/>
            </a:pPr>
            <a:r>
              <a:rPr lang="en-US" dirty="0"/>
              <a:t>1 call to SPEP</a:t>
            </a:r>
          </a:p>
        </p:txBody>
      </p:sp>
      <p:pic>
        <p:nvPicPr>
          <p:cNvPr id="3" name="Picture 2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\[&#10;\Lambda_i \;=\; O_i\bigl(C + p\mathbb{Z}^n\bigr) \subset \mathbb{R}^n,&#10;\qquad i=1,2,&#10;\]&#10;}&#10;&#10;\end{document}" title="IguanaTex Picture Display">
            <a:extLst>
              <a:ext uri="{FF2B5EF4-FFF2-40B4-BE49-F238E27FC236}">
                <a16:creationId xmlns:a16="http://schemas.microsoft.com/office/drawing/2014/main" id="{FB565235-729D-08B8-A231-461DD5DDAFB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504460" y="1360671"/>
            <a:ext cx="5487974" cy="386247"/>
          </a:xfrm>
          <a:prstGeom prst="rect">
            <a:avLst/>
          </a:prstGeom>
        </p:spPr>
      </p:pic>
      <p:sp>
        <p:nvSpPr>
          <p:cNvPr id="7" name="Content Placeholder 2 2 1 2 1">
            <a:extLst>
              <a:ext uri="{FF2B5EF4-FFF2-40B4-BE49-F238E27FC236}">
                <a16:creationId xmlns:a16="http://schemas.microsoft.com/office/drawing/2014/main" id="{5F3354EE-924A-CC3E-EB2F-7C9729BBF605}"/>
              </a:ext>
            </a:extLst>
          </p:cNvPr>
          <p:cNvSpPr txBox="1">
            <a:spLocks/>
          </p:cNvSpPr>
          <p:nvPr/>
        </p:nvSpPr>
        <p:spPr bwMode="auto">
          <a:xfrm>
            <a:off x="592186" y="2011950"/>
            <a:ext cx="1312814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542925" indent="-200025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25513" indent="-239713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04925" indent="-276225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647825" indent="-276225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Output</a:t>
            </a:r>
            <a:r>
              <a:rPr lang="en-US" dirty="0"/>
              <a:t>: </a:t>
            </a:r>
          </a:p>
        </p:txBody>
      </p:sp>
      <p:sp>
        <p:nvSpPr>
          <p:cNvPr id="13" name="Content Placeholder 2 2 1 2 2">
            <a:extLst>
              <a:ext uri="{FF2B5EF4-FFF2-40B4-BE49-F238E27FC236}">
                <a16:creationId xmlns:a16="http://schemas.microsoft.com/office/drawing/2014/main" id="{C1EDFA05-11F6-5F35-8BD2-C8825C377F26}"/>
              </a:ext>
            </a:extLst>
          </p:cNvPr>
          <p:cNvSpPr txBox="1">
            <a:spLocks/>
          </p:cNvSpPr>
          <p:nvPr/>
        </p:nvSpPr>
        <p:spPr bwMode="auto">
          <a:xfrm>
            <a:off x="4864489" y="3236278"/>
            <a:ext cx="228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542925" indent="-200025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25513" indent="-239713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04925" indent="-276225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647825" indent="-276225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Complexity</a:t>
            </a:r>
            <a:r>
              <a:rPr lang="en-US" dirty="0"/>
              <a:t>: </a:t>
            </a:r>
          </a:p>
        </p:txBody>
      </p:sp>
      <p:pic>
        <p:nvPicPr>
          <p:cNvPr id="4" name="Picture 3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$&#10;2^{O(n)} \ll n^n&#10;$$&#10;}&#10;\end{document}" title="IguanaTex Picture Display">
            <a:extLst>
              <a:ext uri="{FF2B5EF4-FFF2-40B4-BE49-F238E27FC236}">
                <a16:creationId xmlns:a16="http://schemas.microsoft.com/office/drawing/2014/main" id="{C9BFFC13-AD1D-DD83-BC32-58608AA2A05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553200" y="3263143"/>
            <a:ext cx="1294080" cy="26688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2CB1C6D-FF81-8634-6628-846EA9503141}"/>
              </a:ext>
            </a:extLst>
          </p:cNvPr>
          <p:cNvSpPr/>
          <p:nvPr/>
        </p:nvSpPr>
        <p:spPr bwMode="auto">
          <a:xfrm>
            <a:off x="4800600" y="3014605"/>
            <a:ext cx="3124200" cy="900545"/>
          </a:xfrm>
          <a:prstGeom prst="roundRect">
            <a:avLst/>
          </a:prstGeom>
          <a:noFill/>
          <a:ln w="12700" cap="flat" cmpd="sng" algn="ctr">
            <a:solidFill>
              <a:srgbClr val="5D6A6E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6858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3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930826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7" grpId="0"/>
      <p:bldP spid="13" grpId="0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B6387-D304-9B1F-70AB-F075E3328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\documentclass{article}&#10;\usepackage{amsmath,amssymb}&#10;\usepackage{xcolor}&#10;\usepackage{tikz}&#10;\usetikzlibrary{arrows.meta}&#10;%\usetikzlibrary{arrows.meta,positioning}&#10;\begin{document}&#10;\begin{tikzpicture}[&#10;    x=1cm,&#10;    y=1cm,&#10;    &gt;=Latex,&#10;    font=\small,&#10;    latticebox/.style={&#10;        draw,&#10;        very thick,&#10;        rounded corners=4pt,&#10;        minimum width=4.5cm,&#10;        minimum height=1.0cm,&#10;        align=center,&#10;        fill=blue!5&#10;    },&#10;    hullbox/.style={&#10;        draw,&#10;        thick,&#10;        rounded corners=4pt,&#10;        minimum width=4.7cm,&#10;        minimum height=1.35cm,&#10;        align=center,&#10;        fill=green!5&#10;    },&#10;    zbox/.style={&#10;        draw,&#10;        very thick,&#10;        rounded corners=4pt,&#10;        minimum width=4.3cm,&#10;        minimum height=1.15cm,&#10;        align=center,&#10;        fill=orange!10&#10;    },&#10;    codebox/.style={&#10;        draw,&#10;        very thick,&#10;        rounded corners=4pt,&#10;        minimum width=4.3cm,&#10;        minimum height=1.15cm,&#10;        align=center,&#10;        fill=green!8&#10;    }&#10;]&#10;&#10;% =================================================&#10;% COLORS&#10;% =================================================&#10;&#10;\definecolor{latticeblue}{RGB}{35,85,175}&#10;\definecolor{hullgreen}{RGB}{35,125,70}&#10;\definecolor{zorange}{RGB}{190,105,20}&#10;\definecolor{speppurple}{RGB}{105,55,155}&#10;\definecolor{outputblue}{RGB}{20,60,125}&#10;&#10;% =================================================&#10;% INPUT LATTICES&#10;% =================================================&#10;&#10;\node[&#10;    latticebox,&#10;    draw=latticeblue&#10;] (L1) at (-4.8,4.3)&#10;{&#10;    \textbf{\color{latticeblue}Input lattice}\\[1mm]&#10;    \(\Lambda_1=O_1(C+p\mathbb Z^n)\)&#10;};&#10;&#10;\node[&#10;    latticebox,&#10;    draw=latticeblue&#10;] (L2) at (4.8,4.3)&#10;{&#10;    \textbf{\color{latticeblue}Input lattice}\\[1mm]&#10;    \(\Lambda_2=O_2(C+p\mathbb Z^n)\)&#10;};&#10;&#10;% =================================================&#10;% P-HULL / LENGTH-p VECTORS&#10;% =================================================&#10;&#10;\node[&#10;    hullbox,&#10;    draw=hullgreen&#10;] (H1) at (-4.8,2.45)&#10;{&#10;    \textbf{\color{hullgreen}Reveal the coordinate lattice}\\[1mm]&#10; %   Compute \(H_p(\Lambda_1)\)\\&#10;    enumerate vectors with \(\|x\|=p\)\\[-1mm]&#10;    \(\rightsquigarrow\) candidate \(O_1(p\mathbb Z^n)\)&#10;};&#10;&#10;\node[&#10;    hullbox,&#10;    draw=hullgreen&#10;] (H2) at (4.8,2.45)&#10;{&#10;    \textbf{\color{hullgreen}Reveal the coordinate lattice}\\[1mm]&#10;  %  Compute \(H_p(\Lambda_2)\)\\&#10;    enumerate vectors with \(\|x\|=p\)\\[-1mm]&#10;    \(\rightsquigarrow\) candidate \(O_2(p\mathbb Z^n)\)&#10;};&#10;&#10;% =================================================&#10;% Z-LIP&#10;% =================================================&#10;&#10;\node[&#10;    zbox,&#10;    draw=zorange&#10;] (Z1) at (-4.8,0.45)&#10;{&#10;    {\Large\bfseries\color{zorange}$\mathbb{Z}$-LIP}\\[1mm]&#10;    recover&#10;    $%$\[&#10;       O_1' = O_1\sigma_1&#10;    $%\]&#10;};&#10;&#10;\node[&#10;    zbox,&#10;    draw=zorange&#10;] (Z2) at (4.8,0.45)&#10;{&#10;    {\Large\bfseries\color{zorange}$\mathbb{Z}$-LIP}\\[1mm]&#10;    recover&#10;    $%$\[&#10;       O_2' = O_2\sigma_2&#10;    $%\]&#10;};&#10;&#10;% =================================================&#10;% EXPOSED CODES&#10;% =================================================&#10;&#10;\node[&#10;    codebox,&#10;    draw=hullgreen&#10;] (C1) at (-4.8,-1.70)&#10;{&#10;    \textbf{\color{hullgreen}Expose the code}\\[1mm]&#10;    $%$\[&#10;    C_1&#10;      =&#10;    (O_1'^{-1}\Lambda_1)\bmod p&#10;      =&#10;    \sigma_1^{-1}(C)&#10;    $%\]&#10;};&#10;&#10;\node[&#10;    codebox,&#10;    draw=hullgreen&#10;] (C2) at (4.8,-1.70)&#10;{&#10;    \textbf{\color{hullgreen}Expose the code}\\[1mm]&#10;   $% \[&#10;    C_2&#10;      =&#10;    (O_2'^{-1}\Lambda_2)\bmod p&#10;      =&#10;    \sigma_2^{-1}(C)&#10;    $%\]&#10;};&#10;&#10;% =================================================&#10;% VERTICAL ARROWS&#10;% =================================================&#10;&#10;\draw[-&gt;,very thick,latticeblue]&#10;    (L1.south) -- (H1.north);&#10;&#10;\draw[-&gt;,very thick,latticeblue]&#10;    (L2.south) -- (H2.north);&#10;&#10;\draw[-&gt;,very thick,zorange]&#10;    (H1.south) -- (Z1.north);&#10;&#10;\draw[-&gt;,very thick,zorange]&#10;    (H2.south) -- (Z2.north);&#10;&#10;\draw[-&gt;,very thick,hullgreen]&#10;    (Z1.south) -- (C1.north);&#10;&#10;\draw[-&gt;,very thick,hullgreen]&#10;    (Z2.south) -- (C2.north);&#10;&#10;% =================================================&#10;% SPEP&#10;% =================================================&#10;&#10;\draw[&#10;    -&gt;,&#10;    very thick,&#10;    speppurple&#10;]&#10;(C1.east) -- (C2.west)&#10;node[&#10;    midway,&#10;    above=5pt,&#10;    text=speppurple,&#10;    font=\large\bfseries,&#10;    fill=white,&#10;    inner sep=3pt&#10;]&#10;{&#10;    SPEP&#10;}&#10;node[&#10;    midway,&#10;    below=5pt,&#10;    text=speppurple,&#10;    fill=white,&#10;    inner sep=2pt&#10;]&#10;{&#10;    find \(\sigma\) with \(\sigma(C_1)=C_2\)&#10;};&#10;&#10;% =================================================&#10;% FINAL COMPOSITION&#10;% =================================================&#10;&#10;\draw[&#10;    -&gt;,&#10;    very thick,&#10;    outputblue&#10;]&#10;(0,-2.35) -- (0,-3.35);&#10;&#10;\node[&#10;    draw=outputblue,&#10;    very thick,&#10;    rounded corners=5pt,&#10;    fill=blue!4,&#10;    align=center,&#10;    minimum width=6.0cm,&#10;    minimum height=1.25cm&#10;] at (0,-4.05)&#10;{&#10;    \textbf{\color{outputblue}Compose the recovered maps}\\[2mm]&#10;    \(\displaystyle&#10;       \varphi&#10;       =&#10;       O_2'\circ\sigma\circ O_1'^{-1}&#10;    \)&#10;    \qquad&#10;    \(\varphi(\Lambda_1)=\Lambda_2\)&#10;};&#10;&#10;\end{tikzpicture}&#10;\end{document}" title="IguanaTex Picture Display">
            <a:extLst>
              <a:ext uri="{FF2B5EF4-FFF2-40B4-BE49-F238E27FC236}">
                <a16:creationId xmlns:a16="http://schemas.microsoft.com/office/drawing/2014/main" id="{3944BBC6-ECA4-8716-054D-6F9A6ED7CA9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838196" y="741674"/>
            <a:ext cx="6635406" cy="9260735"/>
          </a:xfrm>
          <a:prstGeom prst="rect">
            <a:avLst/>
          </a:prstGeom>
        </p:spPr>
      </p:pic>
      <p:sp>
        <p:nvSpPr>
          <p:cNvPr id="15361" name="Rectangle 1">
            <a:extLst>
              <a:ext uri="{FF2B5EF4-FFF2-40B4-BE49-F238E27FC236}">
                <a16:creationId xmlns:a16="http://schemas.microsoft.com/office/drawing/2014/main" id="{EAC2D768-210F-DB25-5C58-0806887FD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0" y="590550"/>
            <a:ext cx="7886700" cy="692150"/>
          </a:xfrm>
        </p:spPr>
        <p:txBody>
          <a:bodyPr/>
          <a:lstStyle/>
          <a:p>
            <a:pPr eaLnBrk="1"/>
            <a:r>
              <a:rPr lang="en-US" altLang="en-US" dirty="0"/>
              <a:t>Algorithm</a:t>
            </a:r>
          </a:p>
        </p:txBody>
      </p:sp>
      <p:pic>
        <p:nvPicPr>
          <p:cNvPr id="10" name="Picture 9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\sigma_i\in\mathrm{Aut}(\mathbb{Z}^n)$&#10;}&#10;\end{document}" title="IguanaTex Picture Display">
            <a:extLst>
              <a:ext uri="{FF2B5EF4-FFF2-40B4-BE49-F238E27FC236}">
                <a16:creationId xmlns:a16="http://schemas.microsoft.com/office/drawing/2014/main" id="{72EBD80D-5FF7-5955-E29A-7272B4FDA97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657600" y="2647950"/>
            <a:ext cx="1076571" cy="18994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0D9108B-92B4-9544-B35F-9D9C46B69055}"/>
              </a:ext>
            </a:extLst>
          </p:cNvPr>
          <p:cNvSpPr/>
          <p:nvPr/>
        </p:nvSpPr>
        <p:spPr bwMode="auto">
          <a:xfrm>
            <a:off x="762000" y="1227560"/>
            <a:ext cx="7315200" cy="118872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6858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3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3173DBA-EA80-1AAC-561D-7CB7286257BE}"/>
              </a:ext>
            </a:extLst>
          </p:cNvPr>
          <p:cNvSpPr/>
          <p:nvPr/>
        </p:nvSpPr>
        <p:spPr bwMode="auto">
          <a:xfrm>
            <a:off x="838200" y="2140925"/>
            <a:ext cx="6705600" cy="146304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6858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3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4F1BA01-6B90-D040-546C-625ADBB0A6A0}"/>
              </a:ext>
            </a:extLst>
          </p:cNvPr>
          <p:cNvSpPr/>
          <p:nvPr/>
        </p:nvSpPr>
        <p:spPr bwMode="auto">
          <a:xfrm>
            <a:off x="685800" y="3005745"/>
            <a:ext cx="7315200" cy="155448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6858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3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BF15547-AD69-3578-2579-7546E1B6A469}"/>
              </a:ext>
            </a:extLst>
          </p:cNvPr>
          <p:cNvSpPr/>
          <p:nvPr/>
        </p:nvSpPr>
        <p:spPr bwMode="auto">
          <a:xfrm>
            <a:off x="742088" y="4004345"/>
            <a:ext cx="7315200" cy="13716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685800" rtl="0" eaLnBrk="1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3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4474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3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9C4FD7-9310-7204-9F2D-38EA35CE9D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214F04B7-AB2F-D732-9FCE-BC5FDB0F0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lang="en-US" altLang="en-US" dirty="0"/>
              <a:t>Main challenge</a:t>
            </a:r>
          </a:p>
        </p:txBody>
      </p:sp>
      <p:pic>
        <p:nvPicPr>
          <p:cNvPr id="20" name="Picture 19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\textbf{Definition $s$-hull of $\Lambda$:} $H_s(\Lambda):= \Lambda \cap s \Lambda^*$ }&#10;\end{document}" title="IguanaTex Picture Display">
            <a:extLst>
              <a:ext uri="{FF2B5EF4-FFF2-40B4-BE49-F238E27FC236}">
                <a16:creationId xmlns:a16="http://schemas.microsoft.com/office/drawing/2014/main" id="{B5B3C932-5150-18F2-F1E3-6184CCBE5FE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85800" y="2633673"/>
            <a:ext cx="4761601" cy="265920"/>
          </a:xfrm>
          <a:prstGeom prst="rect">
            <a:avLst/>
          </a:prstGeom>
        </p:spPr>
      </p:pic>
      <p:sp>
        <p:nvSpPr>
          <p:cNvPr id="6" name="Content Placeholder 2 2 1">
            <a:extLst>
              <a:ext uri="{FF2B5EF4-FFF2-40B4-BE49-F238E27FC236}">
                <a16:creationId xmlns:a16="http://schemas.microsoft.com/office/drawing/2014/main" id="{BDA34D98-C13A-B34B-4420-4F72A22130F4}"/>
              </a:ext>
            </a:extLst>
          </p:cNvPr>
          <p:cNvSpPr txBox="1">
            <a:spLocks/>
          </p:cNvSpPr>
          <p:nvPr/>
        </p:nvSpPr>
        <p:spPr bwMode="auto">
          <a:xfrm>
            <a:off x="628650" y="1927023"/>
            <a:ext cx="6799214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542925" indent="-200025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25513" indent="-239713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04925" indent="-276225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647825" indent="-276225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Ducas-Gibbons 23</a:t>
            </a:r>
            <a:r>
              <a:rPr lang="en-US" dirty="0"/>
              <a:t>: restrict to lattices with trivial s-hull</a:t>
            </a:r>
          </a:p>
        </p:txBody>
      </p:sp>
      <p:pic>
        <p:nvPicPr>
          <p:cNvPr id="34" name="Picture 33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If $O_1(p\mathbb{Z}^n),O_2(p\mathbb{Z}^n)$ are known}&#10;\end{document}" title="IguanaTex Picture Display">
            <a:extLst>
              <a:ext uri="{FF2B5EF4-FFF2-40B4-BE49-F238E27FC236}">
                <a16:creationId xmlns:a16="http://schemas.microsoft.com/office/drawing/2014/main" id="{D84A6676-9DD0-BA15-966F-D2BB3D001EB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85800" y="1415175"/>
            <a:ext cx="3558718" cy="265920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6C5C017-17A8-5379-1D70-39E9AC61581D}"/>
              </a:ext>
            </a:extLst>
          </p:cNvPr>
          <p:cNvCxnSpPr/>
          <p:nvPr/>
        </p:nvCxnSpPr>
        <p:spPr bwMode="auto">
          <a:xfrm>
            <a:off x="4419600" y="1548135"/>
            <a:ext cx="152400" cy="0"/>
          </a:xfrm>
          <a:prstGeom prst="straightConnector1">
            <a:avLst/>
          </a:prstGeom>
          <a:solidFill>
            <a:srgbClr val="FFFFFF"/>
          </a:solidFill>
          <a:ln w="12700" cap="flat" cmpd="sng" algn="ctr">
            <a:solidFill>
              <a:srgbClr val="5D6A6E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0" name="Picture 9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1 call to $\mathrm{SPEP}$ and 2 calls to $\mathbb{Z}$-$\mathrm{LIP}$} &#10;\end{document}" title="IguanaTex Picture Display">
            <a:extLst>
              <a:ext uri="{FF2B5EF4-FFF2-40B4-BE49-F238E27FC236}">
                <a16:creationId xmlns:a16="http://schemas.microsoft.com/office/drawing/2014/main" id="{0A4899D1-0844-C0D0-08CF-C53F299EC7C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4724400" y="1431379"/>
            <a:ext cx="4059838" cy="199680"/>
          </a:xfrm>
          <a:prstGeom prst="rect">
            <a:avLst/>
          </a:prstGeom>
        </p:spPr>
      </p:pic>
      <p:pic>
        <p:nvPicPr>
          <p:cNvPr id="24" name="Picture 23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\[&#10;H_p(\Lambda(C)) \;=\; \Lambda(\mathcal H(C)),&#10;\] }&#10;\end{document}" title="IguanaTex Picture Display">
            <a:extLst>
              <a:ext uri="{FF2B5EF4-FFF2-40B4-BE49-F238E27FC236}">
                <a16:creationId xmlns:a16="http://schemas.microsoft.com/office/drawing/2014/main" id="{B478C078-E8BF-3417-8CD2-4D819E76B1C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5815411" y="2628873"/>
            <a:ext cx="2731201" cy="275520"/>
          </a:xfrm>
          <a:prstGeom prst="rect">
            <a:avLst/>
          </a:prstGeom>
        </p:spPr>
      </p:pic>
      <p:pic>
        <p:nvPicPr>
          <p:cNvPr id="30" name="Picture 29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\[&#10;\mathcal H(C) = C \cap C^\perp&#10;\] }&#10;\end{document}" title="IguanaTex Picture Display">
            <a:extLst>
              <a:ext uri="{FF2B5EF4-FFF2-40B4-BE49-F238E27FC236}">
                <a16:creationId xmlns:a16="http://schemas.microsoft.com/office/drawing/2014/main" id="{A0B2CD4E-B55E-FF51-D76E-72ADD7C8BC8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80641" y="3057011"/>
            <a:ext cx="1856641" cy="305280"/>
          </a:xfrm>
          <a:prstGeom prst="rect">
            <a:avLst/>
          </a:prstGeom>
        </p:spPr>
      </p:pic>
      <p:pic>
        <p:nvPicPr>
          <p:cNvPr id="32" name="Picture 31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\[&#10;H_p(\Lambda_i)&#10;\;=\;&#10;\Lambda_i \cap p\Lambda_i^*&#10;\;=\;&#10;O_i\bigl(\mathcal H(C) + p\mathbb{Z}^n\bigr)\] }&#10;\end{document}" title="IguanaTex Picture Display">
            <a:extLst>
              <a:ext uri="{FF2B5EF4-FFF2-40B4-BE49-F238E27FC236}">
                <a16:creationId xmlns:a16="http://schemas.microsoft.com/office/drawing/2014/main" id="{100A73F6-390B-EB96-E04F-8245574856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2890441" y="3050771"/>
            <a:ext cx="4742402" cy="317760"/>
          </a:xfrm>
          <a:prstGeom prst="rect">
            <a:avLst/>
          </a:prstGeom>
        </p:spPr>
      </p:pic>
      <p:pic>
        <p:nvPicPr>
          <p:cNvPr id="39" name="Picture 38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When $\mathcal{H}(C)=\{0\}$, $H_p(\Lambda_i)=O_i(p\mathbb{Z}^n)$}&#10;\end{document}" title="IguanaTex Picture Display">
            <a:extLst>
              <a:ext uri="{FF2B5EF4-FFF2-40B4-BE49-F238E27FC236}">
                <a16:creationId xmlns:a16="http://schemas.microsoft.com/office/drawing/2014/main" id="{A080A537-3C7A-3CA2-B562-316D8E3C8F9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680641" y="3566141"/>
            <a:ext cx="4409282" cy="275520"/>
          </a:xfrm>
          <a:prstGeom prst="rect">
            <a:avLst/>
          </a:prstGeom>
        </p:spPr>
      </p:pic>
      <p:pic>
        <p:nvPicPr>
          <p:cNvPr id="43" name="Picture 42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\textbf{This work:} show that sampling vectors of length  $p$ yields $O_i(p\mathbb{Z}^n)$ }&#10;\end{document}" title="IguanaTex Picture Display">
            <a:extLst>
              <a:ext uri="{FF2B5EF4-FFF2-40B4-BE49-F238E27FC236}">
                <a16:creationId xmlns:a16="http://schemas.microsoft.com/office/drawing/2014/main" id="{46D11E4C-4D2F-F60E-7944-0DD5F51B6286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628650" y="4302905"/>
            <a:ext cx="7658882" cy="26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88614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D7B48-0D67-43F0-FFEF-187306173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13D49BE3-6FC4-8C5D-A9B0-C0085E905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lang="en-US" altLang="en-US" dirty="0"/>
              <a:t>The expected number of p-length vectors</a:t>
            </a:r>
          </a:p>
        </p:txBody>
      </p:sp>
      <p:pic>
        <p:nvPicPr>
          <p:cNvPr id="31" name="Picture 30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\textbf{We showed:} }&#10;\end{document}" title="IguanaTex Picture Display">
            <a:extLst>
              <a:ext uri="{FF2B5EF4-FFF2-40B4-BE49-F238E27FC236}">
                <a16:creationId xmlns:a16="http://schemas.microsoft.com/office/drawing/2014/main" id="{77FA2428-1270-9D95-FB55-AA1D1F8EF72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772706" y="4316585"/>
            <a:ext cx="1514880" cy="199680"/>
          </a:xfrm>
          <a:prstGeom prst="rect">
            <a:avLst/>
          </a:prstGeom>
        </p:spPr>
      </p:pic>
      <p:pic>
        <p:nvPicPr>
          <p:cNvPr id="3" name="Picture 2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\textbf{Crucial step:} asymptotic value of $\mathbb{E}[N_p(C)]$}&#10;\end{document}" title="IguanaTex Picture Display">
            <a:extLst>
              <a:ext uri="{FF2B5EF4-FFF2-40B4-BE49-F238E27FC236}">
                <a16:creationId xmlns:a16="http://schemas.microsoft.com/office/drawing/2014/main" id="{B9174459-42F9-1530-A333-572AFA973E3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80641" y="1415175"/>
            <a:ext cx="5075518" cy="275520"/>
          </a:xfrm>
          <a:prstGeom prst="rect">
            <a:avLst/>
          </a:prstGeom>
        </p:spPr>
      </p:pic>
      <p:pic>
        <p:nvPicPr>
          <p:cNvPr id="40" name="Picture 39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Focus on coefficent $p^2$} &#10;\end{document}" title="IguanaTex Picture Display">
            <a:extLst>
              <a:ext uri="{FF2B5EF4-FFF2-40B4-BE49-F238E27FC236}">
                <a16:creationId xmlns:a16="http://schemas.microsoft.com/office/drawing/2014/main" id="{4C643CA8-3E95-34FA-D097-17F9DFEB538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4724400" y="3415791"/>
            <a:ext cx="2573759" cy="272640"/>
          </a:xfrm>
          <a:prstGeom prst="rect">
            <a:avLst/>
          </a:prstGeom>
        </p:spPr>
      </p:pic>
      <p:pic>
        <p:nvPicPr>
          <p:cNvPr id="28" name="Picture 27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newcommand{\vecx}{\ensuremath{\mathbf{x}}}&#10;\renewcommand{\familydefault}{\sfdefault}&#10;\definecolor{usf}{RGB}{70,96,105}&#10;&#10;\def\C{\mathbb{C}}&#10;\def\Z{\mathbb{Z}}&#10;&#10;\begin{document}&#10;\noindent\textcolor{usf}{&#10;    \[&#10;      \Theta_{\mathcal{L}}(q) := &#10;\sum_{\vecx\in\mathcal{L}} q^{\|\vecx\|^2}&#10;      = \sum_{(c_1,\ldots,c_n) \in C} \prod_{i=1}^{n} \theta_{c_i}(q) .&#10;    \] }&#10;\end{document}" title="IguanaTex Picture Display">
            <a:extLst>
              <a:ext uri="{FF2B5EF4-FFF2-40B4-BE49-F238E27FC236}">
                <a16:creationId xmlns:a16="http://schemas.microsoft.com/office/drawing/2014/main" id="{100ED603-52B5-14E7-2FB1-19B2C94F8CC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783493" y="2113256"/>
            <a:ext cx="4872002" cy="791040"/>
          </a:xfrm>
          <a:prstGeom prst="rect">
            <a:avLst/>
          </a:prstGeom>
        </p:spPr>
      </p:pic>
      <p:pic>
        <p:nvPicPr>
          <p:cNvPr id="21" name="Picture 20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\[&#10; \mathbb{E}[\Theta_{\mathcal{L}}(q)]&#10;        = \sum_{\ell=0}^{\infty} \mathbb{E} [N_\ell(C)] \cdot q^{\ell^2} .\] }&#10;\end{document}" title="IguanaTex Picture Display">
            <a:extLst>
              <a:ext uri="{FF2B5EF4-FFF2-40B4-BE49-F238E27FC236}">
                <a16:creationId xmlns:a16="http://schemas.microsoft.com/office/drawing/2014/main" id="{5BCAF8F1-AF7C-5575-2C64-D994ECD5049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783493" y="3182991"/>
            <a:ext cx="3440641" cy="738240"/>
          </a:xfrm>
          <a:prstGeom prst="rect">
            <a:avLst/>
          </a:prstGeom>
        </p:spPr>
      </p:pic>
      <p:pic>
        <p:nvPicPr>
          <p:cNvPr id="12" name="Picture 11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Main tool:}&#10;\end{document}" title="IguanaTex Picture Display">
            <a:extLst>
              <a:ext uri="{FF2B5EF4-FFF2-40B4-BE49-F238E27FC236}">
                <a16:creationId xmlns:a16="http://schemas.microsoft.com/office/drawing/2014/main" id="{1EBDE2D6-871A-EE0C-5706-C4813DD1E92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6324600" y="1445680"/>
            <a:ext cx="1116481" cy="199680"/>
          </a:xfrm>
          <a:prstGeom prst="rect">
            <a:avLst/>
          </a:prstGeom>
        </p:spPr>
      </p:pic>
      <p:pic>
        <p:nvPicPr>
          <p:cNvPr id="16" name="Picture 15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\[&#10;        \theta_a(q) &#10;        := \sum_{z \in \mathbb{Z}} q^{(\overline{a} + pz)^2} .&#10;    \] }&#10;\end{document}" title="IguanaTex Picture Display">
            <a:extLst>
              <a:ext uri="{FF2B5EF4-FFF2-40B4-BE49-F238E27FC236}">
                <a16:creationId xmlns:a16="http://schemas.microsoft.com/office/drawing/2014/main" id="{DD0789EC-DDC8-7A81-B3C0-BBFF71D644C5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6048239" y="2247963"/>
            <a:ext cx="2394241" cy="610560"/>
          </a:xfrm>
          <a:prstGeom prst="rect">
            <a:avLst/>
          </a:prstGeom>
        </p:spPr>
      </p:pic>
      <p:pic>
        <p:nvPicPr>
          <p:cNvPr id="37" name="Picture 36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\[&#10;2n\leq  \mathbb{E}[N_p(C)]&#10;\leq 2n + c_{n,k,p}p^{1-n} &#10;\left( 2n(p-1)\right)^{p^2+1}&#10;\] }&#10;\end{document}" title="IguanaTex Picture Display">
            <a:extLst>
              <a:ext uri="{FF2B5EF4-FFF2-40B4-BE49-F238E27FC236}">
                <a16:creationId xmlns:a16="http://schemas.microsoft.com/office/drawing/2014/main" id="{968D5731-E88C-BB7B-96BC-C118D071B440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2503813" y="4171950"/>
            <a:ext cx="5651520" cy="378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0310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EDC13B18-DB39-407B-9E81-EE74E78D8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lang="en-US" altLang="en-US" dirty="0"/>
              <a:t>Example: vectors of norm p=3</a:t>
            </a:r>
          </a:p>
        </p:txBody>
      </p:sp>
      <p:pic>
        <p:nvPicPr>
          <p:cNvPr id="9" name="Picture 8" descr="\documentclass{article}&#10;\usepackage{amsmath,amssymb}&#10;\usepackage{xcolor}&#10;\usepackage{tikz}&#10;\usetikzlibrary{arrows.meta}&#10;%\usetikzlibrary{arrows.meta,positioning}&#10;\begin{document}&#10;\begin{tikzpicture}[&#10;  x=1cm,&#10;  y=1cm,&#10;  &gt;=Latex,&#10;  font=\small&#10;]&#10;&#10;% -------------------------------------------------&#10;% Colors&#10;% -------------------------------------------------&#10;\definecolor{desiredgreen}{RGB}{28,135,70}&#10;\definecolor{extrared}{RGB}{205,55,45}&#10;\definecolor{spheregray}{RGB}{130,135,145}&#10;\definecolor{titleblue}{RGB}{20,60,125}&#10;&#10;% -------------------------------------------------&#10;% Title&#10;% -------------------------------------------------&#10;\node[&#10;    font=\Large\bfseries,&#10;    text=titleblue&#10;] at (0,5.25)&#10;{&#10;    Vectors of norm \(p=3\):&#10;    mostly the expected coordinate directions&#10;};&#10;&#10;% -------------------------------------------------&#10;% 3D picture&#10;% -------------------------------------------------&#10;\begin{scope}[&#10;  shift={(0,0.45)},&#10;  x={(1cm,0cm)},&#10;  y={(-0.55cm,0.35cm)},&#10;  z={(0cm,0.9cm)}&#10;]&#10;&#10;% Sphere of radius 3&#10;\draw[&#10;    spheregray!65,&#10;    thin,&#10;    opacity=.75&#10;]&#10;plot[&#10;    domain=0:360,&#10;    samples=120,&#10;    variable=\t&#10;]&#10;({3*cos(\t)},{3*sin(\t)},0);&#10;&#10;\draw[&#10;    spheregray!65,&#10;    thin,&#10;    opacity=.75&#10;]&#10;plot[&#10;    domain=0:360,&#10;    samples=120,&#10;    variable=\t&#10;]&#10;({3*cos(\t)},0,{3*sin(\t)});&#10;&#10;\draw[&#10;    spheregray!65,&#10;    thin,&#10;    opacity=.75&#10;]&#10;plot[&#10;    domain=0:360,&#10;    samples=120,&#10;    variable=\t&#10;]&#10;(0,{3*cos(\t)},{3*sin(\t)});&#10;&#10;% -------------------------------------------------&#10;% Expected vectors: ±3e_1, ±3e_2, ±3e_3&#10;% -------------------------------------------------&#10;\draw[&lt;-&gt;,very thick,desiredgreen]&#10;    (-3,0,0) -- (3,0,0);&#10;&#10;\draw[&lt;-&gt;,very thick,desiredgreen]&#10;    (0,-3,0) -- (0,3,0);&#10;&#10;\draw[&lt;-&gt;,very thick,desiredgreen]&#10;    (0,0,-3) -- (0,0,3);&#10;&#10;\foreach \X/\Y/\Z in {&#10;    3/0/0,&#10;    -3/0/0,&#10;    0/3/0,&#10;    0/-3/0,&#10;    0/0/3,&#10;    0/0/-3&#10;}{&#10;    \fill[desiredgreen]&#10;        (\X,\Y,\Z) circle (3pt);&#10;}&#10;&#10;% -------------------------------------------------&#10;% One exceptional antipodal pair ±w&#10;% -------------------------------------------------&#10;\draw[&lt;-&gt;,ultra thick,extrared]&#10;    (-2,-2,-1) -- (2,2,1);&#10;&#10;\fill[extrared]&#10;    (2,2,1) circle (3.5pt);&#10;&#10;\fill[extrared]&#10;    (-2,-2,-1) circle (3.5pt);&#10;&#10;% Origin&#10;\fill[black]&#10;    (0,0,0) circle (2.2pt);&#10;&#10;% -------------------------------------------------&#10;% Labels&#10;% -------------------------------------------------&#10;\node[&#10;    text=desiredgreen,&#10;    anchor=west&#10;] at (3,0,0)&#10;{&#10;    \(\pm 3e_1\)&#10;};&#10;&#10;\node[&#10;    text=desiredgreen,&#10;    anchor=south east&#10;] at (0,3,0)&#10;{&#10;    \(\pm 3e_2\)&#10;};&#10;&#10;\node[&#10;    text=desiredgreen,&#10;    anchor=south&#10;] at (0,0,3)&#10;{&#10;    \(\pm 3e_3\)&#10;};&#10;&#10;\node[&#10;    text=extrared,&#10;    anchor=south west&#10;] at (2,2,1)&#10;{&#10;    \(\pm w\)&#10;};&#10;&#10;\node[&#10;    text=extrared,&#10;    anchor=north east&#10;] at (2,2,1)&#10;{&#10;    \(\lVert w\rVert_2=3\)&#10;};&#10;&#10;\end{scope}&#10;&#10;% -------------------------------------------------&#10;% Legend: ordinary 2D coordinates, centered below&#10;% -------------------------------------------------&#10;\node[&#10;    align=left,&#10;    fill=white,&#10;    rounded corners=3pt,&#10;    draw=gray!35,&#10;    inner sep=7pt,&#10;    text width=8.8cm&#10;] at (0,-3.65)&#10;{&#10;    \textcolor{desiredgreen}{\rule{13pt}{2.5pt}}&#10;    \quad&#10;    \(3\) expected antipodal pairs&#10;    \(=6\) vectors in \(3\mathbb Z^3\)&#10;    \\[2mm]&#10;    \textcolor{extrared}{\rule{13pt}{2.5pt}}&#10;    \quad&#10;    \(1\) exceptional antipodal pair&#10;    \(=2\) vectors outside \(3\mathbb Z^3\)&#10;};&#10;&#10;% -------------------------------------------------&#10;% Bottom explanation&#10;% -------------------------------------------------&#10;\node[&#10;    align=center,&#10;    text=titleblue,&#10;    font=\normalsize&#10;] at (0,-5.05)&#10;{&#10;    Each diameter represents a pair \(\{v,-v\}\).&#10;    Applying \(O_i\) rigidly rotates&#10;    \\&#10;    the entire picture, replacing&#10;    \(\pm 3e_j\) by \(O_i(\pm 3e_j)\).&#10;};&#10;&#10;\end{tikzpicture}&#10;\end{document}" title="IguanaTex Picture Display">
            <a:extLst>
              <a:ext uri="{FF2B5EF4-FFF2-40B4-BE49-F238E27FC236}">
                <a16:creationId xmlns:a16="http://schemas.microsoft.com/office/drawing/2014/main" id="{1D6EA9CB-B319-EF64-CDB3-81F602328E1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rcRect l="22583" t="9505" r="21553" b="60076"/>
          <a:stretch>
            <a:fillRect/>
          </a:stretch>
        </p:blipFill>
        <p:spPr>
          <a:xfrm>
            <a:off x="797170" y="1428750"/>
            <a:ext cx="3581400" cy="2438400"/>
          </a:xfrm>
          <a:prstGeom prst="rect">
            <a:avLst/>
          </a:prstGeom>
        </p:spPr>
      </p:pic>
      <p:pic>
        <p:nvPicPr>
          <p:cNvPr id="13" name="Picture 12" descr="\documentclass{article}&#10;\usepackage{amsmath,amssymb}&#10;\usepackage{xcolor}&#10;\usepackage{tikz}&#10;\usetikzlibrary{arrows.meta}&#10;%\usetikzlibrary{arrows.meta,positioning}&#10;\begin{document}&#10;\begin{tikzpicture}[&#10;  x=1cm,&#10;  y=1cm,&#10;  &gt;=Latex,&#10;  font=\small&#10;]&#10;&#10;% -------------------------------------------------&#10;% Colors&#10;% -------------------------------------------------&#10;\definecolor{desiredgreen}{RGB}{28,135,70}&#10;\definecolor{extrared}{RGB}{205,55,45}&#10;\definecolor{spheregray}{RGB}{130,135,145}&#10;\definecolor{titleblue}{RGB}{20,60,125}&#10;&#10;% -------------------------------------------------&#10;% Title&#10;% -------------------------------------------------&#10;\node[&#10;    font=\Large\bfseries,&#10;    text=titleblue&#10;] at (0,5.25)&#10;{&#10;    Vectors of norm \(p=3\):&#10;    mostly the expected coordinate directions&#10;};&#10;&#10;% -------------------------------------------------&#10;% 3D picture&#10;% -------------------------------------------------&#10;\begin{scope}[&#10;  shift={(0,0.45)},&#10;  x={(1cm,0cm)},&#10;  y={(-0.55cm,0.35cm)},&#10;  z={(0cm,0.9cm)}&#10;]&#10;&#10;% Sphere of radius 3&#10;\draw[&#10;    spheregray!65,&#10;    thin,&#10;    opacity=.75&#10;]&#10;plot[&#10;    domain=0:360,&#10;    samples=120,&#10;    variable=\t&#10;]&#10;({3*cos(\t)},{3*sin(\t)},0);&#10;&#10;\draw[&#10;    spheregray!65,&#10;    thin,&#10;    opacity=.75&#10;]&#10;plot[&#10;    domain=0:360,&#10;    samples=120,&#10;    variable=\t&#10;]&#10;({3*cos(\t)},0,{3*sin(\t)});&#10;&#10;\draw[&#10;    spheregray!65,&#10;    thin,&#10;    opacity=.75&#10;]&#10;plot[&#10;    domain=0:360,&#10;    samples=120,&#10;    variable=\t&#10;]&#10;(0,{3*cos(\t)},{3*sin(\t)});&#10;&#10;% -------------------------------------------------&#10;% Expected vectors: ±3e_1, ±3e_2, ±3e_3&#10;% -------------------------------------------------&#10;\draw[&lt;-&gt;,very thick,desiredgreen]&#10;    (-3,0,0) -- (3,0,0);&#10;&#10;\draw[&lt;-&gt;,very thick,desiredgreen]&#10;    (0,-3,0) -- (0,3,0);&#10;&#10;\draw[&lt;-&gt;,very thick,desiredgreen]&#10;    (0,0,-3) -- (0,0,3);&#10;&#10;\foreach \X/\Y/\Z in {&#10;    3/0/0,&#10;    -3/0/0,&#10;    0/3/0,&#10;    0/-3/0,&#10;    0/0/3,&#10;    0/0/-3&#10;}{&#10;    \fill[desiredgreen]&#10;        (\X,\Y,\Z) circle (3pt);&#10;}&#10;&#10;% -------------------------------------------------&#10;% One exceptional antipodal pair ±w&#10;% -------------------------------------------------&#10;\draw[&lt;-&gt;,ultra thick,extrared]&#10;    (-2,-2,-1) -- (2,2,1);&#10;&#10;\fill[extrared]&#10;    (2,2,1) circle (3.5pt);&#10;&#10;\fill[extrared]&#10;    (-2,-2,-1) circle (3.5pt);&#10;&#10;% Origin&#10;\fill[black]&#10;    (0,0,0) circle (2.2pt);&#10;&#10;% -------------------------------------------------&#10;% Labels&#10;% -------------------------------------------------&#10;\node[&#10;    text=desiredgreen,&#10;    anchor=west&#10;] at (3,0,0)&#10;{&#10;    \(\pm 3e_1\)&#10;};&#10;&#10;\node[&#10;    text=desiredgreen,&#10;    anchor=south east&#10;] at (0,3,0)&#10;{&#10;    \(\pm 3e_2\)&#10;};&#10;&#10;\node[&#10;    text=desiredgreen,&#10;    anchor=south&#10;] at (0,0,3)&#10;{&#10;    \(\pm 3e_3\)&#10;};&#10;&#10;\node[&#10;    text=extrared,&#10;    anchor=south west&#10;] at (2,2,1)&#10;{&#10;    \(\pm w\)&#10;};&#10;&#10;\node[&#10;    text=extrared,&#10;    anchor=north east&#10;] at (2,2,1)&#10;{&#10;    \(\lVert w\rVert_2=3\)&#10;};&#10;&#10;\end{scope}&#10;&#10;% -------------------------------------------------&#10;% Legend: ordinary 2D coordinates, centered below&#10;% -------------------------------------------------&#10;\node[&#10;    align=left,&#10;    fill=white,&#10;    rounded corners=3pt,&#10;    draw=gray!35,&#10;    inner sep=7pt,&#10;    text width=8.8cm&#10;] at (0,-3.65)&#10;{&#10;    \textcolor{desiredgreen}{\rule{13pt}{2.5pt}}&#10;    \quad&#10;    \(3\) expected antipodal pairs&#10;    \(=6\) vectors in \(3\mathbb Z^3\)&#10;    \\[2mm]&#10;    \textcolor{extrared}{\rule{13pt}{2.5pt}}&#10;    \quad&#10;    \(1\) exceptional antipodal pair&#10;    \(=2\) vectors outside \(3\mathbb Z^3\)&#10;};&#10;&#10;% -------------------------------------------------&#10;% Bottom explanation&#10;% -------------------------------------------------&#10;\node[&#10;    align=center,&#10;    text=titleblue,&#10;    font=\normalsize&#10;] at (0,-5.05)&#10;{&#10;    Each diameter represents a pair \(\{v,-v\}\).&#10;    Applying \(O_i\) rigidly rotates&#10;    \\&#10;    the entire picture, replacing&#10;    \(\pm 3e_j\) by \(O_i(\pm 3e_j)\).&#10;};&#10;&#10;\end{tikzpicture}&#10;\end{document}" title="IguanaTex Picture Display">
            <a:extLst>
              <a:ext uri="{FF2B5EF4-FFF2-40B4-BE49-F238E27FC236}">
                <a16:creationId xmlns:a16="http://schemas.microsoft.com/office/drawing/2014/main" id="{7FFF43DF-9EEA-9D9F-5BF4-3A0CB89F2E1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rcRect l="16779" t="40258" r="18900" b="50298"/>
          <a:stretch>
            <a:fillRect/>
          </a:stretch>
        </p:blipFill>
        <p:spPr>
          <a:xfrm>
            <a:off x="4343400" y="1504950"/>
            <a:ext cx="4410326" cy="809625"/>
          </a:xfrm>
          <a:prstGeom prst="rect">
            <a:avLst/>
          </a:prstGeom>
        </p:spPr>
      </p:pic>
      <p:pic>
        <p:nvPicPr>
          <p:cNvPr id="19" name="Picture 18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 Each diameter represents a pair \(\{v,-v\}\).&#10;    Applying \(O_i\) rigidly rotates&#10;    \\&#10;    the entire picture, replacing&#10;    \(\pm 3e_j\) by \(O_i(\pm 3e_j)\). }&#10;\end{document}" title="IguanaTex Picture Display">
            <a:extLst>
              <a:ext uri="{FF2B5EF4-FFF2-40B4-BE49-F238E27FC236}">
                <a16:creationId xmlns:a16="http://schemas.microsoft.com/office/drawing/2014/main" id="{451FF194-B8E9-0771-A90F-50889661F049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2624993" y="4218294"/>
            <a:ext cx="5653028" cy="425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552719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EDC13B18-DB39-407B-9E81-EE74E78D8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lang="en-US" altLang="en-US" dirty="0"/>
              <a:t>Collecting vectors of length p</a:t>
            </a:r>
          </a:p>
        </p:txBody>
      </p:sp>
      <p:pic>
        <p:nvPicPr>
          <p:cNvPr id="7" name="Picture 6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newcommand{\vecx}{\ensuremath{\mathbf{x}}}&#10;\newcommand{\vecy}{\ensuremath{\mathbf{y}}}&#10;\renewcommand{\familydefault}{\sfdefault}&#10;\definecolor{usf}{RGB}{70,96,105}&#10;&#10;\def\C{\mathbb{C}}&#10;\def\Z{\mathbb{Z}}&#10;&#10;\begin{document}&#10;\noindent\textcolor{usf}{&#10;\[&#10;\Pr[\vecx] \;=\; \frac{e^{-\pi \|\vecx\|^2/\sigma^2}}{\sum_{\vecy\in\Lambda} e^{-\pi \|\vecy\|^2/\sigma^2}}&#10;\quad\text{for } \vecx\in\Lambda.&#10;\]&#10;}&#10;\end{document}" title="IguanaTex Picture Display">
            <a:extLst>
              <a:ext uri="{FF2B5EF4-FFF2-40B4-BE49-F238E27FC236}">
                <a16:creationId xmlns:a16="http://schemas.microsoft.com/office/drawing/2014/main" id="{3DE6201C-18FF-A57F-C5A8-14C4763347A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3352800" y="1315345"/>
            <a:ext cx="4498561" cy="748800"/>
          </a:xfrm>
          <a:prstGeom prst="rect">
            <a:avLst/>
          </a:prstGeom>
        </p:spPr>
      </p:pic>
      <p:pic>
        <p:nvPicPr>
          <p:cNvPr id="10" name="Picture 9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 \textbf{ADDRS sampling:} }&#10;\end{document}" title="IguanaTex Picture Display">
            <a:extLst>
              <a:ext uri="{FF2B5EF4-FFF2-40B4-BE49-F238E27FC236}">
                <a16:creationId xmlns:a16="http://schemas.microsoft.com/office/drawing/2014/main" id="{3D82F2D2-4970-DA28-60B6-A1EBDD1A42A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85800" y="1562065"/>
            <a:ext cx="2248320" cy="255360"/>
          </a:xfrm>
          <a:prstGeom prst="rect">
            <a:avLst/>
          </a:prstGeom>
        </p:spPr>
      </p:pic>
      <p:pic>
        <p:nvPicPr>
          <p:cNvPr id="12" name="Picture 11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 We get $2^{n/2}$ samples in time $2^{n+o(n)}$}&#10;\end{document}" title="IguanaTex Picture Display">
            <a:extLst>
              <a:ext uri="{FF2B5EF4-FFF2-40B4-BE49-F238E27FC236}">
                <a16:creationId xmlns:a16="http://schemas.microsoft.com/office/drawing/2014/main" id="{6CA59B31-3F1F-A604-9729-B142014D19E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85800" y="2324301"/>
            <a:ext cx="4194241" cy="293760"/>
          </a:xfrm>
          <a:prstGeom prst="rect">
            <a:avLst/>
          </a:prstGeom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B806AE46-C862-97CF-66DA-3BCB5673BB1E}"/>
              </a:ext>
            </a:extLst>
          </p:cNvPr>
          <p:cNvSpPr/>
          <p:nvPr/>
        </p:nvSpPr>
        <p:spPr>
          <a:xfrm>
            <a:off x="11513906" y="9911964"/>
            <a:ext cx="49242" cy="1232368"/>
          </a:xfrm>
          <a:custGeom>
            <a:avLst/>
            <a:gdLst>
              <a:gd name="csX0" fmla="*/ 49330 w 49242"/>
              <a:gd name="csY0" fmla="*/ 44433 h 1232368"/>
              <a:gd name="csX1" fmla="*/ 24708 w 49242"/>
              <a:gd name="csY1" fmla="*/ 67 h 1232368"/>
              <a:gd name="csX2" fmla="*/ 87 w 49242"/>
              <a:gd name="csY2" fmla="*/ 44433 h 1232368"/>
              <a:gd name="csX3" fmla="*/ 87 w 49242"/>
              <a:gd name="csY3" fmla="*/ 1188071 h 1232368"/>
              <a:gd name="csX4" fmla="*/ 24708 w 49242"/>
              <a:gd name="csY4" fmla="*/ 1232436 h 1232368"/>
              <a:gd name="csX5" fmla="*/ 49330 w 49242"/>
              <a:gd name="csY5" fmla="*/ 1188071 h 1232368"/>
              <a:gd name="csX6" fmla="*/ 49330 w 49242"/>
              <a:gd name="csY6" fmla="*/ 44433 h 123236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49242" h="1232368">
                <a:moveTo>
                  <a:pt x="49330" y="44433"/>
                </a:moveTo>
                <a:cubicBezTo>
                  <a:pt x="49330" y="22250"/>
                  <a:pt x="49330" y="67"/>
                  <a:pt x="24708" y="67"/>
                </a:cubicBezTo>
                <a:cubicBezTo>
                  <a:pt x="87" y="67"/>
                  <a:pt x="87" y="22250"/>
                  <a:pt x="87" y="44433"/>
                </a:cubicBezTo>
                <a:lnTo>
                  <a:pt x="87" y="1188071"/>
                </a:lnTo>
                <a:cubicBezTo>
                  <a:pt x="87" y="1210253"/>
                  <a:pt x="87" y="1232436"/>
                  <a:pt x="24708" y="1232436"/>
                </a:cubicBezTo>
                <a:cubicBezTo>
                  <a:pt x="49330" y="1232436"/>
                  <a:pt x="49330" y="1210253"/>
                  <a:pt x="49330" y="1188071"/>
                </a:cubicBezTo>
                <a:lnTo>
                  <a:pt x="49330" y="44433"/>
                </a:lnTo>
                <a:close/>
              </a:path>
            </a:pathLst>
          </a:custGeom>
          <a:solidFill>
            <a:srgbClr val="000000"/>
          </a:solidFill>
          <a:ln w="123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13511B9-632B-A8D0-8F31-FF4D7B222DC1}"/>
              </a:ext>
            </a:extLst>
          </p:cNvPr>
          <p:cNvSpPr/>
          <p:nvPr/>
        </p:nvSpPr>
        <p:spPr>
          <a:xfrm>
            <a:off x="11745074" y="10291534"/>
            <a:ext cx="613070" cy="558262"/>
          </a:xfrm>
          <a:custGeom>
            <a:avLst/>
            <a:gdLst>
              <a:gd name="csX0" fmla="*/ 375564 w 613070"/>
              <a:gd name="csY0" fmla="*/ 172599 h 558262"/>
              <a:gd name="csX1" fmla="*/ 497440 w 613070"/>
              <a:gd name="csY1" fmla="*/ 27180 h 558262"/>
              <a:gd name="csX2" fmla="*/ 558993 w 613070"/>
              <a:gd name="csY2" fmla="*/ 43200 h 558262"/>
              <a:gd name="csX3" fmla="*/ 499902 w 613070"/>
              <a:gd name="csY3" fmla="*/ 109748 h 558262"/>
              <a:gd name="csX4" fmla="*/ 546682 w 613070"/>
              <a:gd name="csY4" fmla="*/ 152881 h 558262"/>
              <a:gd name="csX5" fmla="*/ 613160 w 613070"/>
              <a:gd name="csY5" fmla="*/ 81404 h 558262"/>
              <a:gd name="csX6" fmla="*/ 498671 w 613070"/>
              <a:gd name="csY6" fmla="*/ 67 h 558262"/>
              <a:gd name="csX7" fmla="*/ 369409 w 613070"/>
              <a:gd name="csY7" fmla="*/ 93727 h 558262"/>
              <a:gd name="csX8" fmla="*/ 236454 w 613070"/>
              <a:gd name="csY8" fmla="*/ 67 h 558262"/>
              <a:gd name="csX9" fmla="*/ 38253 w 613070"/>
              <a:gd name="csY9" fmla="*/ 189852 h 558262"/>
              <a:gd name="csX10" fmla="*/ 53025 w 613070"/>
              <a:gd name="csY10" fmla="*/ 202176 h 558262"/>
              <a:gd name="csX11" fmla="*/ 69029 w 613070"/>
              <a:gd name="csY11" fmla="*/ 188620 h 558262"/>
              <a:gd name="csX12" fmla="*/ 233992 w 613070"/>
              <a:gd name="csY12" fmla="*/ 27180 h 558262"/>
              <a:gd name="csX13" fmla="*/ 300469 w 613070"/>
              <a:gd name="csY13" fmla="*/ 109748 h 558262"/>
              <a:gd name="csX14" fmla="*/ 233992 w 613070"/>
              <a:gd name="csY14" fmla="*/ 403052 h 558262"/>
              <a:gd name="csX15" fmla="*/ 117041 w 613070"/>
              <a:gd name="csY15" fmla="*/ 531218 h 558262"/>
              <a:gd name="csX16" fmla="*/ 55487 w 613070"/>
              <a:gd name="csY16" fmla="*/ 515198 h 558262"/>
              <a:gd name="csX17" fmla="*/ 113347 w 613070"/>
              <a:gd name="csY17" fmla="*/ 448650 h 558262"/>
              <a:gd name="csX18" fmla="*/ 67798 w 613070"/>
              <a:gd name="csY18" fmla="*/ 405517 h 558262"/>
              <a:gd name="csX19" fmla="*/ 90 w 613070"/>
              <a:gd name="csY19" fmla="*/ 476994 h 558262"/>
              <a:gd name="csX20" fmla="*/ 115810 w 613070"/>
              <a:gd name="csY20" fmla="*/ 558330 h 558262"/>
              <a:gd name="csX21" fmla="*/ 245071 w 613070"/>
              <a:gd name="csY21" fmla="*/ 464670 h 558262"/>
              <a:gd name="csX22" fmla="*/ 378026 w 613070"/>
              <a:gd name="csY22" fmla="*/ 558330 h 558262"/>
              <a:gd name="csX23" fmla="*/ 574997 w 613070"/>
              <a:gd name="csY23" fmla="*/ 368546 h 558262"/>
              <a:gd name="csX24" fmla="*/ 560224 w 613070"/>
              <a:gd name="csY24" fmla="*/ 356222 h 558262"/>
              <a:gd name="csX25" fmla="*/ 544220 w 613070"/>
              <a:gd name="csY25" fmla="*/ 369778 h 558262"/>
              <a:gd name="csX26" fmla="*/ 380489 w 613070"/>
              <a:gd name="csY26" fmla="*/ 531218 h 558262"/>
              <a:gd name="csX27" fmla="*/ 312780 w 613070"/>
              <a:gd name="csY27" fmla="*/ 449882 h 558262"/>
              <a:gd name="csX28" fmla="*/ 333708 w 613070"/>
              <a:gd name="csY28" fmla="*/ 341433 h 558262"/>
              <a:gd name="csX29" fmla="*/ 375564 w 613070"/>
              <a:gd name="csY29" fmla="*/ 172599 h 55826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</a:cxnLst>
            <a:rect l="l" t="t" r="r" b="b"/>
            <a:pathLst>
              <a:path w="613070" h="558262">
                <a:moveTo>
                  <a:pt x="375564" y="172599"/>
                </a:moveTo>
                <a:cubicBezTo>
                  <a:pt x="382951" y="140557"/>
                  <a:pt x="411265" y="27180"/>
                  <a:pt x="497440" y="27180"/>
                </a:cubicBezTo>
                <a:cubicBezTo>
                  <a:pt x="503595" y="27180"/>
                  <a:pt x="533141" y="27180"/>
                  <a:pt x="558993" y="43200"/>
                </a:cubicBezTo>
                <a:cubicBezTo>
                  <a:pt x="524523" y="49362"/>
                  <a:pt x="499902" y="80171"/>
                  <a:pt x="499902" y="109748"/>
                </a:cubicBezTo>
                <a:cubicBezTo>
                  <a:pt x="499902" y="129466"/>
                  <a:pt x="513443" y="152881"/>
                  <a:pt x="546682" y="152881"/>
                </a:cubicBezTo>
                <a:cubicBezTo>
                  <a:pt x="573766" y="152881"/>
                  <a:pt x="613160" y="130699"/>
                  <a:pt x="613160" y="81404"/>
                </a:cubicBezTo>
                <a:cubicBezTo>
                  <a:pt x="613160" y="17321"/>
                  <a:pt x="540527" y="67"/>
                  <a:pt x="498671" y="67"/>
                </a:cubicBezTo>
                <a:cubicBezTo>
                  <a:pt x="427269" y="67"/>
                  <a:pt x="384182" y="65383"/>
                  <a:pt x="369409" y="93727"/>
                </a:cubicBezTo>
                <a:cubicBezTo>
                  <a:pt x="338632" y="12391"/>
                  <a:pt x="272155" y="67"/>
                  <a:pt x="236454" y="67"/>
                </a:cubicBezTo>
                <a:cubicBezTo>
                  <a:pt x="108423" y="67"/>
                  <a:pt x="38253" y="159043"/>
                  <a:pt x="38253" y="189852"/>
                </a:cubicBezTo>
                <a:cubicBezTo>
                  <a:pt x="38253" y="202176"/>
                  <a:pt x="50563" y="202176"/>
                  <a:pt x="53025" y="202176"/>
                </a:cubicBezTo>
                <a:cubicBezTo>
                  <a:pt x="62874" y="202176"/>
                  <a:pt x="66567" y="199711"/>
                  <a:pt x="69029" y="188620"/>
                </a:cubicBezTo>
                <a:cubicBezTo>
                  <a:pt x="110885" y="57989"/>
                  <a:pt x="192136" y="27180"/>
                  <a:pt x="233992" y="27180"/>
                </a:cubicBezTo>
                <a:cubicBezTo>
                  <a:pt x="257382" y="27180"/>
                  <a:pt x="300469" y="38271"/>
                  <a:pt x="300469" y="109748"/>
                </a:cubicBezTo>
                <a:cubicBezTo>
                  <a:pt x="300469" y="147952"/>
                  <a:pt x="279541" y="230520"/>
                  <a:pt x="233992" y="403052"/>
                </a:cubicBezTo>
                <a:cubicBezTo>
                  <a:pt x="214295" y="479459"/>
                  <a:pt x="171208" y="531218"/>
                  <a:pt x="117041" y="531218"/>
                </a:cubicBezTo>
                <a:cubicBezTo>
                  <a:pt x="109654" y="531218"/>
                  <a:pt x="81340" y="531218"/>
                  <a:pt x="55487" y="515198"/>
                </a:cubicBezTo>
                <a:cubicBezTo>
                  <a:pt x="86264" y="509036"/>
                  <a:pt x="113347" y="483156"/>
                  <a:pt x="113347" y="448650"/>
                </a:cubicBezTo>
                <a:cubicBezTo>
                  <a:pt x="113347" y="415376"/>
                  <a:pt x="86264" y="405517"/>
                  <a:pt x="67798" y="405517"/>
                </a:cubicBezTo>
                <a:cubicBezTo>
                  <a:pt x="30866" y="405517"/>
                  <a:pt x="90" y="437558"/>
                  <a:pt x="90" y="476994"/>
                </a:cubicBezTo>
                <a:cubicBezTo>
                  <a:pt x="90" y="533683"/>
                  <a:pt x="61643" y="558330"/>
                  <a:pt x="115810" y="558330"/>
                </a:cubicBezTo>
                <a:cubicBezTo>
                  <a:pt x="197060" y="558330"/>
                  <a:pt x="241378" y="472065"/>
                  <a:pt x="245071" y="464670"/>
                </a:cubicBezTo>
                <a:cubicBezTo>
                  <a:pt x="259844" y="510268"/>
                  <a:pt x="304163" y="558330"/>
                  <a:pt x="378026" y="558330"/>
                </a:cubicBezTo>
                <a:cubicBezTo>
                  <a:pt x="504826" y="558330"/>
                  <a:pt x="574997" y="399355"/>
                  <a:pt x="574997" y="368546"/>
                </a:cubicBezTo>
                <a:cubicBezTo>
                  <a:pt x="574997" y="356222"/>
                  <a:pt x="563917" y="356222"/>
                  <a:pt x="560224" y="356222"/>
                </a:cubicBezTo>
                <a:cubicBezTo>
                  <a:pt x="549144" y="356222"/>
                  <a:pt x="546682" y="361151"/>
                  <a:pt x="544220" y="369778"/>
                </a:cubicBezTo>
                <a:cubicBezTo>
                  <a:pt x="503595" y="501641"/>
                  <a:pt x="419883" y="531218"/>
                  <a:pt x="380489" y="531218"/>
                </a:cubicBezTo>
                <a:cubicBezTo>
                  <a:pt x="332477" y="531218"/>
                  <a:pt x="312780" y="491782"/>
                  <a:pt x="312780" y="449882"/>
                </a:cubicBezTo>
                <a:cubicBezTo>
                  <a:pt x="312780" y="422770"/>
                  <a:pt x="320166" y="395658"/>
                  <a:pt x="333708" y="341433"/>
                </a:cubicBezTo>
                <a:lnTo>
                  <a:pt x="375564" y="172599"/>
                </a:lnTo>
                <a:close/>
              </a:path>
            </a:pathLst>
          </a:custGeom>
          <a:solidFill>
            <a:srgbClr val="000000"/>
          </a:solidFill>
          <a:ln w="123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33489A3-BF15-B044-0F9D-91519C14FA69}"/>
              </a:ext>
            </a:extLst>
          </p:cNvPr>
          <p:cNvSpPr/>
          <p:nvPr/>
        </p:nvSpPr>
        <p:spPr>
          <a:xfrm>
            <a:off x="15164078" y="9437672"/>
            <a:ext cx="2603135" cy="6114402"/>
          </a:xfrm>
          <a:custGeom>
            <a:avLst/>
            <a:gdLst>
              <a:gd name="csX0" fmla="*/ 0 w 2603135"/>
              <a:gd name="csY0" fmla="*/ 6114403 h 6114402"/>
              <a:gd name="csX1" fmla="*/ 2603136 w 2603135"/>
              <a:gd name="csY1" fmla="*/ 6114403 h 6114402"/>
              <a:gd name="csX2" fmla="*/ 2603136 w 2603135"/>
              <a:gd name="csY2" fmla="*/ 0 h 6114402"/>
              <a:gd name="csX3" fmla="*/ 0 w 2603135"/>
              <a:gd name="csY3" fmla="*/ 0 h 611440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2603135" h="6114402">
                <a:moveTo>
                  <a:pt x="0" y="6114403"/>
                </a:moveTo>
                <a:lnTo>
                  <a:pt x="2603136" y="6114403"/>
                </a:lnTo>
                <a:lnTo>
                  <a:pt x="2603136" y="0"/>
                </a:lnTo>
                <a:lnTo>
                  <a:pt x="0" y="0"/>
                </a:lnTo>
                <a:close/>
              </a:path>
            </a:pathLst>
          </a:custGeom>
          <a:noFill/>
          <a:ln w="98453" cap="flat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1C07B098-12B5-64ED-A190-48834266BEDE}"/>
              </a:ext>
            </a:extLst>
          </p:cNvPr>
          <p:cNvSpPr/>
          <p:nvPr/>
        </p:nvSpPr>
        <p:spPr>
          <a:xfrm>
            <a:off x="15726777" y="11871000"/>
            <a:ext cx="886366" cy="895931"/>
          </a:xfrm>
          <a:custGeom>
            <a:avLst/>
            <a:gdLst>
              <a:gd name="csX0" fmla="*/ 886488 w 886366"/>
              <a:gd name="csY0" fmla="*/ 274901 h 895931"/>
              <a:gd name="csX1" fmla="*/ 667359 w 886366"/>
              <a:gd name="csY1" fmla="*/ 83 h 895931"/>
              <a:gd name="csX2" fmla="*/ 422377 w 886366"/>
              <a:gd name="csY2" fmla="*/ 110996 h 895931"/>
              <a:gd name="csX3" fmla="*/ 286960 w 886366"/>
              <a:gd name="csY3" fmla="*/ 321731 h 895931"/>
              <a:gd name="csX4" fmla="*/ 299270 w 886366"/>
              <a:gd name="csY4" fmla="*/ 330358 h 895931"/>
              <a:gd name="csX5" fmla="*/ 360824 w 886366"/>
              <a:gd name="csY5" fmla="*/ 304478 h 895931"/>
              <a:gd name="csX6" fmla="*/ 397755 w 886366"/>
              <a:gd name="csY6" fmla="*/ 256415 h 895931"/>
              <a:gd name="csX7" fmla="*/ 482699 w 886366"/>
              <a:gd name="csY7" fmla="*/ 119623 h 895931"/>
              <a:gd name="csX8" fmla="*/ 586108 w 886366"/>
              <a:gd name="csY8" fmla="*/ 67863 h 895931"/>
              <a:gd name="csX9" fmla="*/ 781848 w 886366"/>
              <a:gd name="csY9" fmla="*/ 327893 h 895931"/>
              <a:gd name="csX10" fmla="*/ 375596 w 886366"/>
              <a:gd name="csY10" fmla="*/ 828234 h 895931"/>
              <a:gd name="csX11" fmla="*/ 104762 w 886366"/>
              <a:gd name="csY11" fmla="*/ 512748 h 895931"/>
              <a:gd name="csX12" fmla="*/ 370672 w 886366"/>
              <a:gd name="csY12" fmla="*/ 54307 h 895931"/>
              <a:gd name="csX13" fmla="*/ 419915 w 886366"/>
              <a:gd name="csY13" fmla="*/ 8709 h 895931"/>
              <a:gd name="csX14" fmla="*/ 407604 w 886366"/>
              <a:gd name="csY14" fmla="*/ 83 h 895931"/>
              <a:gd name="csX15" fmla="*/ 122 w 886366"/>
              <a:gd name="csY15" fmla="*/ 565740 h 895931"/>
              <a:gd name="csX16" fmla="*/ 294346 w 886366"/>
              <a:gd name="csY16" fmla="*/ 896015 h 895931"/>
              <a:gd name="csX17" fmla="*/ 886488 w 886366"/>
              <a:gd name="csY17" fmla="*/ 274901 h 89593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</a:cxnLst>
            <a:rect l="l" t="t" r="r" b="b"/>
            <a:pathLst>
              <a:path w="886366" h="895931">
                <a:moveTo>
                  <a:pt x="886488" y="274901"/>
                </a:moveTo>
                <a:cubicBezTo>
                  <a:pt x="886488" y="118390"/>
                  <a:pt x="817549" y="83"/>
                  <a:pt x="667359" y="83"/>
                </a:cubicBezTo>
                <a:cubicBezTo>
                  <a:pt x="539328" y="83"/>
                  <a:pt x="430994" y="103602"/>
                  <a:pt x="422377" y="110996"/>
                </a:cubicBezTo>
                <a:cubicBezTo>
                  <a:pt x="323892" y="208353"/>
                  <a:pt x="286960" y="319266"/>
                  <a:pt x="286960" y="321731"/>
                </a:cubicBezTo>
                <a:cubicBezTo>
                  <a:pt x="286960" y="329125"/>
                  <a:pt x="293115" y="330358"/>
                  <a:pt x="299270" y="330358"/>
                </a:cubicBezTo>
                <a:cubicBezTo>
                  <a:pt x="322661" y="330358"/>
                  <a:pt x="342358" y="318034"/>
                  <a:pt x="360824" y="304478"/>
                </a:cubicBezTo>
                <a:cubicBezTo>
                  <a:pt x="382983" y="288457"/>
                  <a:pt x="384214" y="284760"/>
                  <a:pt x="397755" y="256415"/>
                </a:cubicBezTo>
                <a:cubicBezTo>
                  <a:pt x="408835" y="231768"/>
                  <a:pt x="437150" y="171382"/>
                  <a:pt x="482699" y="119623"/>
                </a:cubicBezTo>
                <a:cubicBezTo>
                  <a:pt x="512245" y="86349"/>
                  <a:pt x="536866" y="67863"/>
                  <a:pt x="586108" y="67863"/>
                </a:cubicBezTo>
                <a:cubicBezTo>
                  <a:pt x="705522" y="67863"/>
                  <a:pt x="781848" y="166452"/>
                  <a:pt x="781848" y="327893"/>
                </a:cubicBezTo>
                <a:cubicBezTo>
                  <a:pt x="781848" y="579296"/>
                  <a:pt x="603343" y="828234"/>
                  <a:pt x="375596" y="828234"/>
                </a:cubicBezTo>
                <a:cubicBezTo>
                  <a:pt x="200785" y="828234"/>
                  <a:pt x="104762" y="688977"/>
                  <a:pt x="104762" y="512748"/>
                </a:cubicBezTo>
                <a:cubicBezTo>
                  <a:pt x="104762" y="345146"/>
                  <a:pt x="190937" y="160291"/>
                  <a:pt x="370672" y="54307"/>
                </a:cubicBezTo>
                <a:cubicBezTo>
                  <a:pt x="382983" y="46913"/>
                  <a:pt x="419915" y="24730"/>
                  <a:pt x="419915" y="8709"/>
                </a:cubicBezTo>
                <a:cubicBezTo>
                  <a:pt x="419915" y="83"/>
                  <a:pt x="410066" y="83"/>
                  <a:pt x="407604" y="83"/>
                </a:cubicBezTo>
                <a:cubicBezTo>
                  <a:pt x="364517" y="83"/>
                  <a:pt x="122" y="196029"/>
                  <a:pt x="122" y="565740"/>
                </a:cubicBezTo>
                <a:cubicBezTo>
                  <a:pt x="122" y="738271"/>
                  <a:pt x="89989" y="896015"/>
                  <a:pt x="294346" y="896015"/>
                </a:cubicBezTo>
                <a:cubicBezTo>
                  <a:pt x="534404" y="896015"/>
                  <a:pt x="886488" y="654471"/>
                  <a:pt x="886488" y="274901"/>
                </a:cubicBezTo>
                <a:close/>
              </a:path>
            </a:pathLst>
          </a:custGeom>
          <a:solidFill>
            <a:srgbClr val="000000"/>
          </a:solidFill>
          <a:ln w="123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64B04018-8B72-BC7A-05F4-57B8201E58B4}"/>
              </a:ext>
            </a:extLst>
          </p:cNvPr>
          <p:cNvSpPr/>
          <p:nvPr/>
        </p:nvSpPr>
        <p:spPr>
          <a:xfrm>
            <a:off x="16699581" y="12317362"/>
            <a:ext cx="457586" cy="783293"/>
          </a:xfrm>
          <a:custGeom>
            <a:avLst/>
            <a:gdLst>
              <a:gd name="csX0" fmla="*/ 287952 w 457586"/>
              <a:gd name="csY0" fmla="*/ 266646 h 783293"/>
              <a:gd name="csX1" fmla="*/ 372403 w 457586"/>
              <a:gd name="csY1" fmla="*/ 266646 h 783293"/>
              <a:gd name="csX2" fmla="*/ 400841 w 457586"/>
              <a:gd name="csY2" fmla="*/ 247667 h 783293"/>
              <a:gd name="csX3" fmla="*/ 374127 w 457586"/>
              <a:gd name="csY3" fmla="*/ 235590 h 783293"/>
              <a:gd name="csX4" fmla="*/ 293985 w 457586"/>
              <a:gd name="csY4" fmla="*/ 235590 h 783293"/>
              <a:gd name="csX5" fmla="*/ 327593 w 457586"/>
              <a:gd name="csY5" fmla="*/ 61333 h 783293"/>
              <a:gd name="csX6" fmla="*/ 371542 w 457586"/>
              <a:gd name="csY6" fmla="*/ 24239 h 783293"/>
              <a:gd name="csX7" fmla="*/ 412044 w 457586"/>
              <a:gd name="csY7" fmla="*/ 34591 h 783293"/>
              <a:gd name="csX8" fmla="*/ 374127 w 457586"/>
              <a:gd name="csY8" fmla="*/ 82037 h 783293"/>
              <a:gd name="csX9" fmla="*/ 408597 w 457586"/>
              <a:gd name="csY9" fmla="*/ 113955 h 783293"/>
              <a:gd name="csX10" fmla="*/ 457716 w 457586"/>
              <a:gd name="csY10" fmla="*/ 61333 h 783293"/>
              <a:gd name="csX11" fmla="*/ 371542 w 457586"/>
              <a:gd name="csY11" fmla="*/ 84 h 783293"/>
              <a:gd name="csX12" fmla="*/ 268132 w 457586"/>
              <a:gd name="csY12" fmla="*/ 64784 h 783293"/>
              <a:gd name="csX13" fmla="*/ 225907 w 457586"/>
              <a:gd name="csY13" fmla="*/ 235590 h 783293"/>
              <a:gd name="csX14" fmla="*/ 157829 w 457586"/>
              <a:gd name="csY14" fmla="*/ 235590 h 783293"/>
              <a:gd name="csX15" fmla="*/ 129391 w 457586"/>
              <a:gd name="csY15" fmla="*/ 254568 h 783293"/>
              <a:gd name="csX16" fmla="*/ 156105 w 457586"/>
              <a:gd name="csY16" fmla="*/ 266646 h 783293"/>
              <a:gd name="csX17" fmla="*/ 219875 w 457586"/>
              <a:gd name="csY17" fmla="*/ 266646 h 783293"/>
              <a:gd name="csX18" fmla="*/ 144041 w 457586"/>
              <a:gd name="csY18" fmla="*/ 674683 h 783293"/>
              <a:gd name="csX19" fmla="*/ 83719 w 457586"/>
              <a:gd name="csY19" fmla="*/ 759223 h 783293"/>
              <a:gd name="csX20" fmla="*/ 45802 w 457586"/>
              <a:gd name="csY20" fmla="*/ 748871 h 783293"/>
              <a:gd name="csX21" fmla="*/ 83719 w 457586"/>
              <a:gd name="csY21" fmla="*/ 701425 h 783293"/>
              <a:gd name="csX22" fmla="*/ 49249 w 457586"/>
              <a:gd name="csY22" fmla="*/ 669507 h 783293"/>
              <a:gd name="csX23" fmla="*/ 130 w 457586"/>
              <a:gd name="csY23" fmla="*/ 722129 h 783293"/>
              <a:gd name="csX24" fmla="*/ 83719 w 457586"/>
              <a:gd name="csY24" fmla="*/ 783378 h 783293"/>
              <a:gd name="csX25" fmla="*/ 187128 w 457586"/>
              <a:gd name="csY25" fmla="*/ 707464 h 783293"/>
              <a:gd name="csX26" fmla="*/ 239695 w 457586"/>
              <a:gd name="csY26" fmla="*/ 533207 h 783293"/>
              <a:gd name="csX27" fmla="*/ 287952 w 457586"/>
              <a:gd name="csY27" fmla="*/ 266646 h 78329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</a:cxnLst>
            <a:rect l="l" t="t" r="r" b="b"/>
            <a:pathLst>
              <a:path w="457586" h="783293">
                <a:moveTo>
                  <a:pt x="287952" y="266646"/>
                </a:moveTo>
                <a:lnTo>
                  <a:pt x="372403" y="266646"/>
                </a:lnTo>
                <a:cubicBezTo>
                  <a:pt x="389638" y="266646"/>
                  <a:pt x="400841" y="266646"/>
                  <a:pt x="400841" y="247667"/>
                </a:cubicBezTo>
                <a:cubicBezTo>
                  <a:pt x="400841" y="235590"/>
                  <a:pt x="389638" y="235590"/>
                  <a:pt x="374127" y="235590"/>
                </a:cubicBezTo>
                <a:lnTo>
                  <a:pt x="293985" y="235590"/>
                </a:lnTo>
                <a:cubicBezTo>
                  <a:pt x="313805" y="126032"/>
                  <a:pt x="320699" y="86350"/>
                  <a:pt x="327593" y="61333"/>
                </a:cubicBezTo>
                <a:cubicBezTo>
                  <a:pt x="331901" y="42355"/>
                  <a:pt x="350860" y="24239"/>
                  <a:pt x="371542" y="24239"/>
                </a:cubicBezTo>
                <a:cubicBezTo>
                  <a:pt x="372403" y="24239"/>
                  <a:pt x="395671" y="24239"/>
                  <a:pt x="412044" y="34591"/>
                </a:cubicBezTo>
                <a:cubicBezTo>
                  <a:pt x="376712" y="45805"/>
                  <a:pt x="374127" y="76861"/>
                  <a:pt x="374127" y="82037"/>
                </a:cubicBezTo>
                <a:cubicBezTo>
                  <a:pt x="374127" y="101015"/>
                  <a:pt x="388777" y="113955"/>
                  <a:pt x="408597" y="113955"/>
                </a:cubicBezTo>
                <a:cubicBezTo>
                  <a:pt x="431864" y="113955"/>
                  <a:pt x="457716" y="94114"/>
                  <a:pt x="457716" y="61333"/>
                </a:cubicBezTo>
                <a:cubicBezTo>
                  <a:pt x="457716" y="21651"/>
                  <a:pt x="415491" y="84"/>
                  <a:pt x="371542" y="84"/>
                </a:cubicBezTo>
                <a:cubicBezTo>
                  <a:pt x="333625" y="84"/>
                  <a:pt x="291399" y="21651"/>
                  <a:pt x="268132" y="64784"/>
                </a:cubicBezTo>
                <a:cubicBezTo>
                  <a:pt x="250897" y="96702"/>
                  <a:pt x="244003" y="135522"/>
                  <a:pt x="225907" y="235590"/>
                </a:cubicBezTo>
                <a:lnTo>
                  <a:pt x="157829" y="235590"/>
                </a:lnTo>
                <a:cubicBezTo>
                  <a:pt x="140594" y="235590"/>
                  <a:pt x="129391" y="235590"/>
                  <a:pt x="129391" y="254568"/>
                </a:cubicBezTo>
                <a:cubicBezTo>
                  <a:pt x="129391" y="266646"/>
                  <a:pt x="140594" y="266646"/>
                  <a:pt x="156105" y="266646"/>
                </a:cubicBezTo>
                <a:lnTo>
                  <a:pt x="219875" y="266646"/>
                </a:lnTo>
                <a:cubicBezTo>
                  <a:pt x="219013" y="271822"/>
                  <a:pt x="164723" y="582378"/>
                  <a:pt x="144041" y="674683"/>
                </a:cubicBezTo>
                <a:cubicBezTo>
                  <a:pt x="139732" y="693661"/>
                  <a:pt x="125083" y="759223"/>
                  <a:pt x="83719" y="759223"/>
                </a:cubicBezTo>
                <a:cubicBezTo>
                  <a:pt x="82857" y="759223"/>
                  <a:pt x="62175" y="759223"/>
                  <a:pt x="45802" y="748871"/>
                </a:cubicBezTo>
                <a:cubicBezTo>
                  <a:pt x="81134" y="737657"/>
                  <a:pt x="83719" y="706601"/>
                  <a:pt x="83719" y="701425"/>
                </a:cubicBezTo>
                <a:cubicBezTo>
                  <a:pt x="83719" y="682447"/>
                  <a:pt x="69069" y="669507"/>
                  <a:pt x="49249" y="669507"/>
                </a:cubicBezTo>
                <a:cubicBezTo>
                  <a:pt x="25982" y="669507"/>
                  <a:pt x="130" y="689348"/>
                  <a:pt x="130" y="722129"/>
                </a:cubicBezTo>
                <a:cubicBezTo>
                  <a:pt x="130" y="760949"/>
                  <a:pt x="40632" y="783378"/>
                  <a:pt x="83719" y="783378"/>
                </a:cubicBezTo>
                <a:cubicBezTo>
                  <a:pt x="138870" y="783378"/>
                  <a:pt x="176787" y="726442"/>
                  <a:pt x="187128" y="707464"/>
                </a:cubicBezTo>
                <a:cubicBezTo>
                  <a:pt x="218151" y="649666"/>
                  <a:pt x="237971" y="543559"/>
                  <a:pt x="239695" y="533207"/>
                </a:cubicBezTo>
                <a:lnTo>
                  <a:pt x="287952" y="266646"/>
                </a:lnTo>
                <a:close/>
              </a:path>
            </a:pathLst>
          </a:custGeom>
          <a:solidFill>
            <a:srgbClr val="000000"/>
          </a:solidFill>
          <a:ln w="123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1C622F80-7EC1-F598-7033-516DD5BAE938}"/>
              </a:ext>
            </a:extLst>
          </p:cNvPr>
          <p:cNvSpPr/>
          <p:nvPr/>
        </p:nvSpPr>
        <p:spPr>
          <a:xfrm>
            <a:off x="20161566" y="9996933"/>
            <a:ext cx="285607" cy="1232368"/>
          </a:xfrm>
          <a:custGeom>
            <a:avLst/>
            <a:gdLst>
              <a:gd name="csX0" fmla="*/ 285764 w 285607"/>
              <a:gd name="csY0" fmla="*/ 1220113 h 1232368"/>
              <a:gd name="csX1" fmla="*/ 264836 w 285607"/>
              <a:gd name="csY1" fmla="*/ 1193001 h 1232368"/>
              <a:gd name="csX2" fmla="*/ 71559 w 285607"/>
              <a:gd name="csY2" fmla="*/ 616252 h 1232368"/>
              <a:gd name="csX3" fmla="*/ 269760 w 285607"/>
              <a:gd name="csY3" fmla="*/ 33342 h 1232368"/>
              <a:gd name="csX4" fmla="*/ 285764 w 285607"/>
              <a:gd name="csY4" fmla="*/ 12392 h 1232368"/>
              <a:gd name="csX5" fmla="*/ 273453 w 285607"/>
              <a:gd name="csY5" fmla="*/ 68 h 1232368"/>
              <a:gd name="csX6" fmla="*/ 77714 w 285607"/>
              <a:gd name="csY6" fmla="*/ 240380 h 1232368"/>
              <a:gd name="csX7" fmla="*/ 157 w 285607"/>
              <a:gd name="csY7" fmla="*/ 616252 h 1232368"/>
              <a:gd name="csX8" fmla="*/ 81407 w 285607"/>
              <a:gd name="csY8" fmla="*/ 1000751 h 1232368"/>
              <a:gd name="csX9" fmla="*/ 273453 w 285607"/>
              <a:gd name="csY9" fmla="*/ 1232437 h 1232368"/>
              <a:gd name="csX10" fmla="*/ 285764 w 285607"/>
              <a:gd name="csY10" fmla="*/ 1220113 h 123236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85607" h="1232368">
                <a:moveTo>
                  <a:pt x="285764" y="1220113"/>
                </a:moveTo>
                <a:cubicBezTo>
                  <a:pt x="285764" y="1216416"/>
                  <a:pt x="285764" y="1213951"/>
                  <a:pt x="264836" y="1193001"/>
                </a:cubicBezTo>
                <a:cubicBezTo>
                  <a:pt x="110953" y="1037722"/>
                  <a:pt x="71559" y="804805"/>
                  <a:pt x="71559" y="616252"/>
                </a:cubicBezTo>
                <a:cubicBezTo>
                  <a:pt x="71559" y="401820"/>
                  <a:pt x="118339" y="187388"/>
                  <a:pt x="269760" y="33342"/>
                </a:cubicBezTo>
                <a:cubicBezTo>
                  <a:pt x="285764" y="18554"/>
                  <a:pt x="285764" y="16089"/>
                  <a:pt x="285764" y="12392"/>
                </a:cubicBezTo>
                <a:cubicBezTo>
                  <a:pt x="285764" y="3765"/>
                  <a:pt x="280840" y="68"/>
                  <a:pt x="273453" y="68"/>
                </a:cubicBezTo>
                <a:cubicBezTo>
                  <a:pt x="261143" y="68"/>
                  <a:pt x="150347" y="83869"/>
                  <a:pt x="77714" y="240380"/>
                </a:cubicBezTo>
                <a:cubicBezTo>
                  <a:pt x="14930" y="375940"/>
                  <a:pt x="157" y="512733"/>
                  <a:pt x="157" y="616252"/>
                </a:cubicBezTo>
                <a:cubicBezTo>
                  <a:pt x="157" y="712377"/>
                  <a:pt x="13699" y="861494"/>
                  <a:pt x="81407" y="1000751"/>
                </a:cubicBezTo>
                <a:cubicBezTo>
                  <a:pt x="155271" y="1152333"/>
                  <a:pt x="261143" y="1232437"/>
                  <a:pt x="273453" y="1232437"/>
                </a:cubicBezTo>
                <a:cubicBezTo>
                  <a:pt x="280840" y="1232437"/>
                  <a:pt x="285764" y="1228739"/>
                  <a:pt x="285764" y="1220113"/>
                </a:cubicBezTo>
                <a:close/>
              </a:path>
            </a:pathLst>
          </a:custGeom>
          <a:solidFill>
            <a:srgbClr val="000000"/>
          </a:solidFill>
          <a:ln w="123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21BAE1F4-9CFC-5D03-C828-5C87B76F6F99}"/>
              </a:ext>
            </a:extLst>
          </p:cNvPr>
          <p:cNvSpPr/>
          <p:nvPr/>
        </p:nvSpPr>
        <p:spPr>
          <a:xfrm>
            <a:off x="20620618" y="10588470"/>
            <a:ext cx="752180" cy="49294"/>
          </a:xfrm>
          <a:custGeom>
            <a:avLst/>
            <a:gdLst>
              <a:gd name="csX0" fmla="*/ 709254 w 752180"/>
              <a:gd name="csY0" fmla="*/ 49363 h 49294"/>
              <a:gd name="csX1" fmla="*/ 752341 w 752180"/>
              <a:gd name="csY1" fmla="*/ 24716 h 49294"/>
              <a:gd name="csX2" fmla="*/ 709254 w 752180"/>
              <a:gd name="csY2" fmla="*/ 68 h 49294"/>
              <a:gd name="csX3" fmla="*/ 43248 w 752180"/>
              <a:gd name="csY3" fmla="*/ 68 h 49294"/>
              <a:gd name="csX4" fmla="*/ 161 w 752180"/>
              <a:gd name="csY4" fmla="*/ 24716 h 49294"/>
              <a:gd name="csX5" fmla="*/ 43248 w 752180"/>
              <a:gd name="csY5" fmla="*/ 49363 h 49294"/>
              <a:gd name="csX6" fmla="*/ 709254 w 752180"/>
              <a:gd name="csY6" fmla="*/ 49363 h 4929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752180" h="49294">
                <a:moveTo>
                  <a:pt x="709254" y="49363"/>
                </a:moveTo>
                <a:cubicBezTo>
                  <a:pt x="730182" y="49363"/>
                  <a:pt x="752341" y="49363"/>
                  <a:pt x="752341" y="24716"/>
                </a:cubicBezTo>
                <a:cubicBezTo>
                  <a:pt x="752341" y="68"/>
                  <a:pt x="730182" y="68"/>
                  <a:pt x="709254" y="68"/>
                </a:cubicBezTo>
                <a:lnTo>
                  <a:pt x="43248" y="68"/>
                </a:lnTo>
                <a:cubicBezTo>
                  <a:pt x="22320" y="68"/>
                  <a:pt x="161" y="68"/>
                  <a:pt x="161" y="24716"/>
                </a:cubicBezTo>
                <a:cubicBezTo>
                  <a:pt x="161" y="49363"/>
                  <a:pt x="22320" y="49363"/>
                  <a:pt x="43248" y="49363"/>
                </a:cubicBezTo>
                <a:lnTo>
                  <a:pt x="709254" y="49363"/>
                </a:lnTo>
                <a:close/>
              </a:path>
            </a:pathLst>
          </a:custGeom>
          <a:solidFill>
            <a:srgbClr val="000000"/>
          </a:solidFill>
          <a:ln w="123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775973AD-5190-1061-67F0-E04A5F4F95E3}"/>
              </a:ext>
            </a:extLst>
          </p:cNvPr>
          <p:cNvSpPr/>
          <p:nvPr/>
        </p:nvSpPr>
        <p:spPr>
          <a:xfrm>
            <a:off x="21585502" y="10100452"/>
            <a:ext cx="406251" cy="820757"/>
          </a:xfrm>
          <a:custGeom>
            <a:avLst/>
            <a:gdLst>
              <a:gd name="csX0" fmla="*/ 252537 w 406251"/>
              <a:gd name="csY0" fmla="*/ 32110 h 820757"/>
              <a:gd name="csX1" fmla="*/ 224222 w 406251"/>
              <a:gd name="csY1" fmla="*/ 68 h 820757"/>
              <a:gd name="csX2" fmla="*/ 169 w 406251"/>
              <a:gd name="csY2" fmla="*/ 78940 h 820757"/>
              <a:gd name="csX3" fmla="*/ 169 w 406251"/>
              <a:gd name="csY3" fmla="*/ 117143 h 820757"/>
              <a:gd name="csX4" fmla="*/ 161438 w 406251"/>
              <a:gd name="csY4" fmla="*/ 85101 h 820757"/>
              <a:gd name="csX5" fmla="*/ 161438 w 406251"/>
              <a:gd name="csY5" fmla="*/ 723468 h 820757"/>
              <a:gd name="csX6" fmla="*/ 46949 w 406251"/>
              <a:gd name="csY6" fmla="*/ 782622 h 820757"/>
              <a:gd name="csX7" fmla="*/ 7555 w 406251"/>
              <a:gd name="csY7" fmla="*/ 782622 h 820757"/>
              <a:gd name="csX8" fmla="*/ 7555 w 406251"/>
              <a:gd name="csY8" fmla="*/ 820825 h 820757"/>
              <a:gd name="csX9" fmla="*/ 206988 w 406251"/>
              <a:gd name="csY9" fmla="*/ 817128 h 820757"/>
              <a:gd name="csX10" fmla="*/ 406420 w 406251"/>
              <a:gd name="csY10" fmla="*/ 820825 h 820757"/>
              <a:gd name="csX11" fmla="*/ 406420 w 406251"/>
              <a:gd name="csY11" fmla="*/ 782622 h 820757"/>
              <a:gd name="csX12" fmla="*/ 367026 w 406251"/>
              <a:gd name="csY12" fmla="*/ 782622 h 820757"/>
              <a:gd name="csX13" fmla="*/ 252537 w 406251"/>
              <a:gd name="csY13" fmla="*/ 723468 h 820757"/>
              <a:gd name="csX14" fmla="*/ 252537 w 406251"/>
              <a:gd name="csY14" fmla="*/ 32110 h 8207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406251" h="820757">
                <a:moveTo>
                  <a:pt x="252537" y="32110"/>
                </a:moveTo>
                <a:cubicBezTo>
                  <a:pt x="252537" y="2533"/>
                  <a:pt x="252537" y="68"/>
                  <a:pt x="224222" y="68"/>
                </a:cubicBezTo>
                <a:cubicBezTo>
                  <a:pt x="147896" y="78940"/>
                  <a:pt x="39563" y="78940"/>
                  <a:pt x="169" y="78940"/>
                </a:cubicBezTo>
                <a:lnTo>
                  <a:pt x="169" y="117143"/>
                </a:lnTo>
                <a:cubicBezTo>
                  <a:pt x="24790" y="117143"/>
                  <a:pt x="97423" y="117143"/>
                  <a:pt x="161438" y="85101"/>
                </a:cubicBezTo>
                <a:lnTo>
                  <a:pt x="161438" y="723468"/>
                </a:lnTo>
                <a:cubicBezTo>
                  <a:pt x="161438" y="767834"/>
                  <a:pt x="157745" y="782622"/>
                  <a:pt x="46949" y="782622"/>
                </a:cubicBezTo>
                <a:lnTo>
                  <a:pt x="7555" y="782622"/>
                </a:lnTo>
                <a:lnTo>
                  <a:pt x="7555" y="820825"/>
                </a:lnTo>
                <a:cubicBezTo>
                  <a:pt x="50642" y="817128"/>
                  <a:pt x="157745" y="817128"/>
                  <a:pt x="206988" y="817128"/>
                </a:cubicBezTo>
                <a:cubicBezTo>
                  <a:pt x="256230" y="817128"/>
                  <a:pt x="363333" y="817128"/>
                  <a:pt x="406420" y="820825"/>
                </a:cubicBezTo>
                <a:lnTo>
                  <a:pt x="406420" y="782622"/>
                </a:lnTo>
                <a:lnTo>
                  <a:pt x="367026" y="782622"/>
                </a:lnTo>
                <a:cubicBezTo>
                  <a:pt x="256230" y="782622"/>
                  <a:pt x="252537" y="769066"/>
                  <a:pt x="252537" y="723468"/>
                </a:cubicBezTo>
                <a:lnTo>
                  <a:pt x="252537" y="32110"/>
                </a:lnTo>
                <a:close/>
              </a:path>
            </a:pathLst>
          </a:custGeom>
          <a:solidFill>
            <a:srgbClr val="000000"/>
          </a:solidFill>
          <a:ln w="123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CD760DA1-C132-0D32-ABBC-F78FFC28684F}"/>
              </a:ext>
            </a:extLst>
          </p:cNvPr>
          <p:cNvSpPr/>
          <p:nvPr/>
        </p:nvSpPr>
        <p:spPr>
          <a:xfrm>
            <a:off x="22161643" y="9996933"/>
            <a:ext cx="285607" cy="1232368"/>
          </a:xfrm>
          <a:custGeom>
            <a:avLst/>
            <a:gdLst>
              <a:gd name="csX0" fmla="*/ 285781 w 285607"/>
              <a:gd name="csY0" fmla="*/ 616252 h 1232368"/>
              <a:gd name="csX1" fmla="*/ 204530 w 285607"/>
              <a:gd name="csY1" fmla="*/ 231753 h 1232368"/>
              <a:gd name="csX2" fmla="*/ 12484 w 285607"/>
              <a:gd name="csY2" fmla="*/ 68 h 1232368"/>
              <a:gd name="csX3" fmla="*/ 174 w 285607"/>
              <a:gd name="csY3" fmla="*/ 12392 h 1232368"/>
              <a:gd name="csX4" fmla="*/ 23564 w 285607"/>
              <a:gd name="csY4" fmla="*/ 40736 h 1232368"/>
              <a:gd name="csX5" fmla="*/ 214379 w 285607"/>
              <a:gd name="csY5" fmla="*/ 616252 h 1232368"/>
              <a:gd name="csX6" fmla="*/ 16178 w 285607"/>
              <a:gd name="csY6" fmla="*/ 1199163 h 1232368"/>
              <a:gd name="csX7" fmla="*/ 174 w 285607"/>
              <a:gd name="csY7" fmla="*/ 1220113 h 1232368"/>
              <a:gd name="csX8" fmla="*/ 12484 w 285607"/>
              <a:gd name="csY8" fmla="*/ 1232437 h 1232368"/>
              <a:gd name="csX9" fmla="*/ 208224 w 285607"/>
              <a:gd name="csY9" fmla="*/ 992125 h 1232368"/>
              <a:gd name="csX10" fmla="*/ 285781 w 285607"/>
              <a:gd name="csY10" fmla="*/ 616252 h 123236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85607" h="1232368">
                <a:moveTo>
                  <a:pt x="285781" y="616252"/>
                </a:moveTo>
                <a:cubicBezTo>
                  <a:pt x="285781" y="520128"/>
                  <a:pt x="272239" y="371011"/>
                  <a:pt x="204530" y="231753"/>
                </a:cubicBezTo>
                <a:cubicBezTo>
                  <a:pt x="130667" y="80172"/>
                  <a:pt x="24795" y="68"/>
                  <a:pt x="12484" y="68"/>
                </a:cubicBezTo>
                <a:cubicBezTo>
                  <a:pt x="5098" y="68"/>
                  <a:pt x="174" y="4998"/>
                  <a:pt x="174" y="12392"/>
                </a:cubicBezTo>
                <a:cubicBezTo>
                  <a:pt x="174" y="16089"/>
                  <a:pt x="174" y="18554"/>
                  <a:pt x="23564" y="40736"/>
                </a:cubicBezTo>
                <a:cubicBezTo>
                  <a:pt x="144208" y="162741"/>
                  <a:pt x="214379" y="358687"/>
                  <a:pt x="214379" y="616252"/>
                </a:cubicBezTo>
                <a:cubicBezTo>
                  <a:pt x="214379" y="826987"/>
                  <a:pt x="168830" y="1043884"/>
                  <a:pt x="16178" y="1199163"/>
                </a:cubicBezTo>
                <a:cubicBezTo>
                  <a:pt x="174" y="1213951"/>
                  <a:pt x="174" y="1216416"/>
                  <a:pt x="174" y="1220113"/>
                </a:cubicBezTo>
                <a:cubicBezTo>
                  <a:pt x="174" y="1227507"/>
                  <a:pt x="5098" y="1232437"/>
                  <a:pt x="12484" y="1232437"/>
                </a:cubicBezTo>
                <a:cubicBezTo>
                  <a:pt x="24795" y="1232437"/>
                  <a:pt x="135591" y="1148635"/>
                  <a:pt x="208224" y="992125"/>
                </a:cubicBezTo>
                <a:cubicBezTo>
                  <a:pt x="271008" y="856564"/>
                  <a:pt x="285781" y="719771"/>
                  <a:pt x="285781" y="616252"/>
                </a:cubicBezTo>
                <a:close/>
              </a:path>
            </a:pathLst>
          </a:custGeom>
          <a:solidFill>
            <a:srgbClr val="000000"/>
          </a:solidFill>
          <a:ln w="123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8BAC2E07-A2E6-A765-FFDF-8D2DFBEF75DF}"/>
              </a:ext>
            </a:extLst>
          </p:cNvPr>
          <p:cNvSpPr/>
          <p:nvPr/>
        </p:nvSpPr>
        <p:spPr>
          <a:xfrm>
            <a:off x="22633129" y="9866682"/>
            <a:ext cx="457586" cy="783293"/>
          </a:xfrm>
          <a:custGeom>
            <a:avLst/>
            <a:gdLst>
              <a:gd name="csX0" fmla="*/ 288000 w 457586"/>
              <a:gd name="csY0" fmla="*/ 266626 h 783293"/>
              <a:gd name="csX1" fmla="*/ 372451 w 457586"/>
              <a:gd name="csY1" fmla="*/ 266626 h 783293"/>
              <a:gd name="csX2" fmla="*/ 400889 w 457586"/>
              <a:gd name="csY2" fmla="*/ 247647 h 783293"/>
              <a:gd name="csX3" fmla="*/ 374175 w 457586"/>
              <a:gd name="csY3" fmla="*/ 235570 h 783293"/>
              <a:gd name="csX4" fmla="*/ 294033 w 457586"/>
              <a:gd name="csY4" fmla="*/ 235570 h 783293"/>
              <a:gd name="csX5" fmla="*/ 327641 w 457586"/>
              <a:gd name="csY5" fmla="*/ 61313 h 783293"/>
              <a:gd name="csX6" fmla="*/ 371590 w 457586"/>
              <a:gd name="csY6" fmla="*/ 24219 h 783293"/>
              <a:gd name="csX7" fmla="*/ 412092 w 457586"/>
              <a:gd name="csY7" fmla="*/ 34571 h 783293"/>
              <a:gd name="csX8" fmla="*/ 374175 w 457586"/>
              <a:gd name="csY8" fmla="*/ 82017 h 783293"/>
              <a:gd name="csX9" fmla="*/ 408645 w 457586"/>
              <a:gd name="csY9" fmla="*/ 113935 h 783293"/>
              <a:gd name="csX10" fmla="*/ 457764 w 457586"/>
              <a:gd name="csY10" fmla="*/ 61313 h 783293"/>
              <a:gd name="csX11" fmla="*/ 371590 w 457586"/>
              <a:gd name="csY11" fmla="*/ 64 h 783293"/>
              <a:gd name="csX12" fmla="*/ 268180 w 457586"/>
              <a:gd name="csY12" fmla="*/ 64764 h 783293"/>
              <a:gd name="csX13" fmla="*/ 225955 w 457586"/>
              <a:gd name="csY13" fmla="*/ 235570 h 783293"/>
              <a:gd name="csX14" fmla="*/ 157877 w 457586"/>
              <a:gd name="csY14" fmla="*/ 235570 h 783293"/>
              <a:gd name="csX15" fmla="*/ 129439 w 457586"/>
              <a:gd name="csY15" fmla="*/ 254549 h 783293"/>
              <a:gd name="csX16" fmla="*/ 156153 w 457586"/>
              <a:gd name="csY16" fmla="*/ 266626 h 783293"/>
              <a:gd name="csX17" fmla="*/ 219923 w 457586"/>
              <a:gd name="csY17" fmla="*/ 266626 h 783293"/>
              <a:gd name="csX18" fmla="*/ 144089 w 457586"/>
              <a:gd name="csY18" fmla="*/ 674663 h 783293"/>
              <a:gd name="csX19" fmla="*/ 83767 w 457586"/>
              <a:gd name="csY19" fmla="*/ 759203 h 783293"/>
              <a:gd name="csX20" fmla="*/ 45850 w 457586"/>
              <a:gd name="csY20" fmla="*/ 748852 h 783293"/>
              <a:gd name="csX21" fmla="*/ 83767 w 457586"/>
              <a:gd name="csY21" fmla="*/ 701405 h 783293"/>
              <a:gd name="csX22" fmla="*/ 49297 w 457586"/>
              <a:gd name="csY22" fmla="*/ 669487 h 783293"/>
              <a:gd name="csX23" fmla="*/ 178 w 457586"/>
              <a:gd name="csY23" fmla="*/ 722109 h 783293"/>
              <a:gd name="csX24" fmla="*/ 83767 w 457586"/>
              <a:gd name="csY24" fmla="*/ 783358 h 783293"/>
              <a:gd name="csX25" fmla="*/ 187176 w 457586"/>
              <a:gd name="csY25" fmla="*/ 707444 h 783293"/>
              <a:gd name="csX26" fmla="*/ 239743 w 457586"/>
              <a:gd name="csY26" fmla="*/ 533187 h 783293"/>
              <a:gd name="csX27" fmla="*/ 288000 w 457586"/>
              <a:gd name="csY27" fmla="*/ 266626 h 78329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</a:cxnLst>
            <a:rect l="l" t="t" r="r" b="b"/>
            <a:pathLst>
              <a:path w="457586" h="783293">
                <a:moveTo>
                  <a:pt x="288000" y="266626"/>
                </a:moveTo>
                <a:lnTo>
                  <a:pt x="372451" y="266626"/>
                </a:lnTo>
                <a:cubicBezTo>
                  <a:pt x="389686" y="266626"/>
                  <a:pt x="400889" y="266626"/>
                  <a:pt x="400889" y="247647"/>
                </a:cubicBezTo>
                <a:cubicBezTo>
                  <a:pt x="400889" y="235570"/>
                  <a:pt x="389686" y="235570"/>
                  <a:pt x="374175" y="235570"/>
                </a:cubicBezTo>
                <a:lnTo>
                  <a:pt x="294033" y="235570"/>
                </a:lnTo>
                <a:cubicBezTo>
                  <a:pt x="313853" y="126013"/>
                  <a:pt x="320747" y="86330"/>
                  <a:pt x="327641" y="61313"/>
                </a:cubicBezTo>
                <a:cubicBezTo>
                  <a:pt x="331949" y="42335"/>
                  <a:pt x="350908" y="24219"/>
                  <a:pt x="371590" y="24219"/>
                </a:cubicBezTo>
                <a:cubicBezTo>
                  <a:pt x="372451" y="24219"/>
                  <a:pt x="395719" y="24219"/>
                  <a:pt x="412092" y="34571"/>
                </a:cubicBezTo>
                <a:cubicBezTo>
                  <a:pt x="376760" y="45785"/>
                  <a:pt x="374175" y="76841"/>
                  <a:pt x="374175" y="82017"/>
                </a:cubicBezTo>
                <a:cubicBezTo>
                  <a:pt x="374175" y="100995"/>
                  <a:pt x="388825" y="113935"/>
                  <a:pt x="408645" y="113935"/>
                </a:cubicBezTo>
                <a:cubicBezTo>
                  <a:pt x="431912" y="113935"/>
                  <a:pt x="457764" y="94094"/>
                  <a:pt x="457764" y="61313"/>
                </a:cubicBezTo>
                <a:cubicBezTo>
                  <a:pt x="457764" y="21631"/>
                  <a:pt x="415539" y="64"/>
                  <a:pt x="371590" y="64"/>
                </a:cubicBezTo>
                <a:cubicBezTo>
                  <a:pt x="333673" y="64"/>
                  <a:pt x="291447" y="21631"/>
                  <a:pt x="268180" y="64764"/>
                </a:cubicBezTo>
                <a:cubicBezTo>
                  <a:pt x="250945" y="96682"/>
                  <a:pt x="244051" y="135502"/>
                  <a:pt x="225955" y="235570"/>
                </a:cubicBezTo>
                <a:lnTo>
                  <a:pt x="157877" y="235570"/>
                </a:lnTo>
                <a:cubicBezTo>
                  <a:pt x="140642" y="235570"/>
                  <a:pt x="129439" y="235570"/>
                  <a:pt x="129439" y="254549"/>
                </a:cubicBezTo>
                <a:cubicBezTo>
                  <a:pt x="129439" y="266626"/>
                  <a:pt x="140642" y="266626"/>
                  <a:pt x="156153" y="266626"/>
                </a:cubicBezTo>
                <a:lnTo>
                  <a:pt x="219923" y="266626"/>
                </a:lnTo>
                <a:cubicBezTo>
                  <a:pt x="219061" y="271802"/>
                  <a:pt x="164771" y="582359"/>
                  <a:pt x="144089" y="674663"/>
                </a:cubicBezTo>
                <a:cubicBezTo>
                  <a:pt x="139780" y="693641"/>
                  <a:pt x="125131" y="759203"/>
                  <a:pt x="83767" y="759203"/>
                </a:cubicBezTo>
                <a:cubicBezTo>
                  <a:pt x="82905" y="759203"/>
                  <a:pt x="62223" y="759203"/>
                  <a:pt x="45850" y="748852"/>
                </a:cubicBezTo>
                <a:cubicBezTo>
                  <a:pt x="81182" y="737637"/>
                  <a:pt x="83767" y="706581"/>
                  <a:pt x="83767" y="701405"/>
                </a:cubicBezTo>
                <a:cubicBezTo>
                  <a:pt x="83767" y="682427"/>
                  <a:pt x="69117" y="669487"/>
                  <a:pt x="49297" y="669487"/>
                </a:cubicBezTo>
                <a:cubicBezTo>
                  <a:pt x="26030" y="669487"/>
                  <a:pt x="178" y="689328"/>
                  <a:pt x="178" y="722109"/>
                </a:cubicBezTo>
                <a:cubicBezTo>
                  <a:pt x="178" y="760929"/>
                  <a:pt x="40680" y="783358"/>
                  <a:pt x="83767" y="783358"/>
                </a:cubicBezTo>
                <a:cubicBezTo>
                  <a:pt x="138918" y="783358"/>
                  <a:pt x="176835" y="726422"/>
                  <a:pt x="187176" y="707444"/>
                </a:cubicBezTo>
                <a:cubicBezTo>
                  <a:pt x="218199" y="649646"/>
                  <a:pt x="238019" y="543539"/>
                  <a:pt x="239743" y="533187"/>
                </a:cubicBezTo>
                <a:lnTo>
                  <a:pt x="288000" y="266626"/>
                </a:lnTo>
                <a:close/>
              </a:path>
            </a:pathLst>
          </a:custGeom>
          <a:solidFill>
            <a:srgbClr val="000000"/>
          </a:solidFill>
          <a:ln w="123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8A9D419F-66AC-044C-CAC6-0CC4CB8863EF}"/>
              </a:ext>
            </a:extLst>
          </p:cNvPr>
          <p:cNvSpPr/>
          <p:nvPr/>
        </p:nvSpPr>
        <p:spPr>
          <a:xfrm>
            <a:off x="23245963" y="9826999"/>
            <a:ext cx="224053" cy="861795"/>
          </a:xfrm>
          <a:custGeom>
            <a:avLst/>
            <a:gdLst>
              <a:gd name="csX0" fmla="*/ 207001 w 224053"/>
              <a:gd name="csY0" fmla="*/ 64 h 861795"/>
              <a:gd name="csX1" fmla="*/ 182 w 224053"/>
              <a:gd name="csY1" fmla="*/ 430531 h 861795"/>
              <a:gd name="csX2" fmla="*/ 207001 w 224053"/>
              <a:gd name="csY2" fmla="*/ 861860 h 861795"/>
              <a:gd name="csX3" fmla="*/ 224236 w 224053"/>
              <a:gd name="csY3" fmla="*/ 851508 h 861795"/>
              <a:gd name="csX4" fmla="*/ 215619 w 224053"/>
              <a:gd name="csY4" fmla="*/ 838568 h 861795"/>
              <a:gd name="csX5" fmla="*/ 58781 w 224053"/>
              <a:gd name="csY5" fmla="*/ 431393 h 861795"/>
              <a:gd name="csX6" fmla="*/ 218204 w 224053"/>
              <a:gd name="csY6" fmla="*/ 20768 h 861795"/>
              <a:gd name="csX7" fmla="*/ 224236 w 224053"/>
              <a:gd name="csY7" fmla="*/ 10416 h 861795"/>
              <a:gd name="csX8" fmla="*/ 207001 w 224053"/>
              <a:gd name="csY8" fmla="*/ 64 h 86179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224053" h="861795">
                <a:moveTo>
                  <a:pt x="207001" y="64"/>
                </a:moveTo>
                <a:cubicBezTo>
                  <a:pt x="43269" y="115661"/>
                  <a:pt x="182" y="298544"/>
                  <a:pt x="182" y="430531"/>
                </a:cubicBezTo>
                <a:cubicBezTo>
                  <a:pt x="182" y="552166"/>
                  <a:pt x="36375" y="741088"/>
                  <a:pt x="207001" y="861860"/>
                </a:cubicBezTo>
                <a:cubicBezTo>
                  <a:pt x="213895" y="861860"/>
                  <a:pt x="224236" y="861860"/>
                  <a:pt x="224236" y="851508"/>
                </a:cubicBezTo>
                <a:cubicBezTo>
                  <a:pt x="224236" y="846332"/>
                  <a:pt x="221651" y="844607"/>
                  <a:pt x="215619" y="838568"/>
                </a:cubicBezTo>
                <a:cubicBezTo>
                  <a:pt x="101006" y="735049"/>
                  <a:pt x="58781" y="588397"/>
                  <a:pt x="58781" y="431393"/>
                </a:cubicBezTo>
                <a:cubicBezTo>
                  <a:pt x="58781" y="198476"/>
                  <a:pt x="147541" y="84605"/>
                  <a:pt x="218204" y="20768"/>
                </a:cubicBezTo>
                <a:cubicBezTo>
                  <a:pt x="221651" y="17318"/>
                  <a:pt x="224236" y="14730"/>
                  <a:pt x="224236" y="10416"/>
                </a:cubicBezTo>
                <a:cubicBezTo>
                  <a:pt x="224236" y="64"/>
                  <a:pt x="213895" y="64"/>
                  <a:pt x="207001" y="64"/>
                </a:cubicBezTo>
                <a:close/>
              </a:path>
            </a:pathLst>
          </a:custGeom>
          <a:solidFill>
            <a:srgbClr val="000000"/>
          </a:solidFill>
          <a:ln w="123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B2930FA4-F894-CEE7-C249-512908E54DB7}"/>
              </a:ext>
            </a:extLst>
          </p:cNvPr>
          <p:cNvSpPr/>
          <p:nvPr/>
        </p:nvSpPr>
        <p:spPr>
          <a:xfrm>
            <a:off x="23572936" y="10093561"/>
            <a:ext cx="461033" cy="389058"/>
          </a:xfrm>
          <a:custGeom>
            <a:avLst/>
            <a:gdLst>
              <a:gd name="csX0" fmla="*/ 173396 w 461033"/>
              <a:gd name="csY0" fmla="*/ 289055 h 389058"/>
              <a:gd name="csX1" fmla="*/ 92392 w 461033"/>
              <a:gd name="csY1" fmla="*/ 364969 h 389058"/>
              <a:gd name="csX2" fmla="*/ 45858 w 461033"/>
              <a:gd name="csY2" fmla="*/ 352892 h 389058"/>
              <a:gd name="csX3" fmla="*/ 83775 w 461033"/>
              <a:gd name="csY3" fmla="*/ 305445 h 389058"/>
              <a:gd name="csX4" fmla="*/ 49305 w 461033"/>
              <a:gd name="csY4" fmla="*/ 273527 h 389058"/>
              <a:gd name="csX5" fmla="*/ 185 w 461033"/>
              <a:gd name="csY5" fmla="*/ 326149 h 389058"/>
              <a:gd name="csX6" fmla="*/ 90669 w 461033"/>
              <a:gd name="csY6" fmla="*/ 389123 h 389058"/>
              <a:gd name="csX7" fmla="*/ 187184 w 461033"/>
              <a:gd name="csY7" fmla="*/ 327874 h 389058"/>
              <a:gd name="csX8" fmla="*/ 289732 w 461033"/>
              <a:gd name="csY8" fmla="*/ 389123 h 389058"/>
              <a:gd name="csX9" fmla="*/ 441399 w 461033"/>
              <a:gd name="csY9" fmla="*/ 257137 h 389058"/>
              <a:gd name="csX10" fmla="*/ 427611 w 461033"/>
              <a:gd name="csY10" fmla="*/ 245922 h 389058"/>
              <a:gd name="csX11" fmla="*/ 411238 w 461033"/>
              <a:gd name="csY11" fmla="*/ 260587 h 389058"/>
              <a:gd name="csX12" fmla="*/ 293179 w 461033"/>
              <a:gd name="csY12" fmla="*/ 364969 h 389058"/>
              <a:gd name="csX13" fmla="*/ 240612 w 461033"/>
              <a:gd name="csY13" fmla="*/ 308896 h 389058"/>
              <a:gd name="csX14" fmla="*/ 285423 w 461033"/>
              <a:gd name="csY14" fmla="*/ 112210 h 389058"/>
              <a:gd name="csX15" fmla="*/ 369874 w 461033"/>
              <a:gd name="csY15" fmla="*/ 24219 h 389058"/>
              <a:gd name="csX16" fmla="*/ 416408 w 461033"/>
              <a:gd name="csY16" fmla="*/ 36296 h 389058"/>
              <a:gd name="csX17" fmla="*/ 378491 w 461033"/>
              <a:gd name="csY17" fmla="*/ 83742 h 389058"/>
              <a:gd name="csX18" fmla="*/ 412961 w 461033"/>
              <a:gd name="csY18" fmla="*/ 115661 h 389058"/>
              <a:gd name="csX19" fmla="*/ 461219 w 461033"/>
              <a:gd name="csY19" fmla="*/ 63039 h 389058"/>
              <a:gd name="csX20" fmla="*/ 371597 w 461033"/>
              <a:gd name="csY20" fmla="*/ 64 h 389058"/>
              <a:gd name="csX21" fmla="*/ 275082 w 461033"/>
              <a:gd name="csY21" fmla="*/ 61313 h 389058"/>
              <a:gd name="csX22" fmla="*/ 171673 w 461033"/>
              <a:gd name="csY22" fmla="*/ 64 h 389058"/>
              <a:gd name="csX23" fmla="*/ 20005 w 461033"/>
              <a:gd name="csY23" fmla="*/ 132051 h 389058"/>
              <a:gd name="csX24" fmla="*/ 34655 w 461033"/>
              <a:gd name="csY24" fmla="*/ 143266 h 389058"/>
              <a:gd name="csX25" fmla="*/ 51028 w 461033"/>
              <a:gd name="csY25" fmla="*/ 128600 h 389058"/>
              <a:gd name="csX26" fmla="*/ 169087 w 461033"/>
              <a:gd name="csY26" fmla="*/ 24219 h 389058"/>
              <a:gd name="csX27" fmla="*/ 220792 w 461033"/>
              <a:gd name="csY27" fmla="*/ 81154 h 389058"/>
              <a:gd name="csX28" fmla="*/ 202695 w 461033"/>
              <a:gd name="csY28" fmla="*/ 170871 h 389058"/>
              <a:gd name="csX29" fmla="*/ 173396 w 461033"/>
              <a:gd name="csY29" fmla="*/ 289055 h 3890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</a:cxnLst>
            <a:rect l="l" t="t" r="r" b="b"/>
            <a:pathLst>
              <a:path w="461033" h="389058">
                <a:moveTo>
                  <a:pt x="173396" y="289055"/>
                </a:moveTo>
                <a:cubicBezTo>
                  <a:pt x="164779" y="318385"/>
                  <a:pt x="136341" y="364969"/>
                  <a:pt x="92392" y="364969"/>
                </a:cubicBezTo>
                <a:cubicBezTo>
                  <a:pt x="89807" y="364969"/>
                  <a:pt x="63954" y="364969"/>
                  <a:pt x="45858" y="352892"/>
                </a:cubicBezTo>
                <a:cubicBezTo>
                  <a:pt x="81189" y="341677"/>
                  <a:pt x="83775" y="310621"/>
                  <a:pt x="83775" y="305445"/>
                </a:cubicBezTo>
                <a:cubicBezTo>
                  <a:pt x="83775" y="286467"/>
                  <a:pt x="69125" y="273527"/>
                  <a:pt x="49305" y="273527"/>
                </a:cubicBezTo>
                <a:cubicBezTo>
                  <a:pt x="25176" y="273527"/>
                  <a:pt x="185" y="294231"/>
                  <a:pt x="185" y="326149"/>
                </a:cubicBezTo>
                <a:cubicBezTo>
                  <a:pt x="185" y="369282"/>
                  <a:pt x="48443" y="389123"/>
                  <a:pt x="90669" y="389123"/>
                </a:cubicBezTo>
                <a:cubicBezTo>
                  <a:pt x="130309" y="389123"/>
                  <a:pt x="165640" y="364106"/>
                  <a:pt x="187184" y="327874"/>
                </a:cubicBezTo>
                <a:cubicBezTo>
                  <a:pt x="207866" y="373595"/>
                  <a:pt x="255262" y="389123"/>
                  <a:pt x="289732" y="389123"/>
                </a:cubicBezTo>
                <a:cubicBezTo>
                  <a:pt x="388832" y="389123"/>
                  <a:pt x="441399" y="281291"/>
                  <a:pt x="441399" y="257137"/>
                </a:cubicBezTo>
                <a:cubicBezTo>
                  <a:pt x="441399" y="245922"/>
                  <a:pt x="430196" y="245922"/>
                  <a:pt x="427611" y="245922"/>
                </a:cubicBezTo>
                <a:cubicBezTo>
                  <a:pt x="415546" y="245922"/>
                  <a:pt x="414685" y="250235"/>
                  <a:pt x="411238" y="260587"/>
                </a:cubicBezTo>
                <a:cubicBezTo>
                  <a:pt x="393141" y="320111"/>
                  <a:pt x="341436" y="364969"/>
                  <a:pt x="293179" y="364969"/>
                </a:cubicBezTo>
                <a:cubicBezTo>
                  <a:pt x="258709" y="364969"/>
                  <a:pt x="240612" y="341677"/>
                  <a:pt x="240612" y="308896"/>
                </a:cubicBezTo>
                <a:cubicBezTo>
                  <a:pt x="240612" y="286467"/>
                  <a:pt x="261294" y="207965"/>
                  <a:pt x="285423" y="112210"/>
                </a:cubicBezTo>
                <a:cubicBezTo>
                  <a:pt x="302658" y="45785"/>
                  <a:pt x="341436" y="24219"/>
                  <a:pt x="369874" y="24219"/>
                </a:cubicBezTo>
                <a:cubicBezTo>
                  <a:pt x="371597" y="24219"/>
                  <a:pt x="398312" y="24219"/>
                  <a:pt x="416408" y="36296"/>
                </a:cubicBezTo>
                <a:cubicBezTo>
                  <a:pt x="388832" y="44060"/>
                  <a:pt x="378491" y="68214"/>
                  <a:pt x="378491" y="83742"/>
                </a:cubicBezTo>
                <a:cubicBezTo>
                  <a:pt x="378491" y="102721"/>
                  <a:pt x="393141" y="115661"/>
                  <a:pt x="412961" y="115661"/>
                </a:cubicBezTo>
                <a:cubicBezTo>
                  <a:pt x="432781" y="115661"/>
                  <a:pt x="461219" y="99270"/>
                  <a:pt x="461219" y="63039"/>
                </a:cubicBezTo>
                <a:cubicBezTo>
                  <a:pt x="461219" y="14730"/>
                  <a:pt x="406067" y="64"/>
                  <a:pt x="371597" y="64"/>
                </a:cubicBezTo>
                <a:cubicBezTo>
                  <a:pt x="328510" y="64"/>
                  <a:pt x="294040" y="28532"/>
                  <a:pt x="275082" y="61313"/>
                </a:cubicBezTo>
                <a:cubicBezTo>
                  <a:pt x="259571" y="25944"/>
                  <a:pt x="219930" y="64"/>
                  <a:pt x="171673" y="64"/>
                </a:cubicBezTo>
                <a:cubicBezTo>
                  <a:pt x="75157" y="64"/>
                  <a:pt x="20005" y="106171"/>
                  <a:pt x="20005" y="132051"/>
                </a:cubicBezTo>
                <a:cubicBezTo>
                  <a:pt x="20005" y="143266"/>
                  <a:pt x="32070" y="143266"/>
                  <a:pt x="34655" y="143266"/>
                </a:cubicBezTo>
                <a:cubicBezTo>
                  <a:pt x="45858" y="143266"/>
                  <a:pt x="46720" y="139815"/>
                  <a:pt x="51028" y="128600"/>
                </a:cubicBezTo>
                <a:cubicBezTo>
                  <a:pt x="72572" y="61313"/>
                  <a:pt x="126862" y="24219"/>
                  <a:pt x="169087" y="24219"/>
                </a:cubicBezTo>
                <a:cubicBezTo>
                  <a:pt x="197525" y="24219"/>
                  <a:pt x="220792" y="39747"/>
                  <a:pt x="220792" y="81154"/>
                </a:cubicBezTo>
                <a:cubicBezTo>
                  <a:pt x="220792" y="98408"/>
                  <a:pt x="210451" y="141540"/>
                  <a:pt x="202695" y="170871"/>
                </a:cubicBezTo>
                <a:lnTo>
                  <a:pt x="173396" y="289055"/>
                </a:lnTo>
                <a:close/>
              </a:path>
            </a:pathLst>
          </a:custGeom>
          <a:solidFill>
            <a:srgbClr val="000000"/>
          </a:solidFill>
          <a:ln w="123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E83F0740-B54D-256F-C5F1-9DB2D6E45769}"/>
              </a:ext>
            </a:extLst>
          </p:cNvPr>
          <p:cNvSpPr/>
          <p:nvPr/>
        </p:nvSpPr>
        <p:spPr>
          <a:xfrm>
            <a:off x="24151012" y="9826999"/>
            <a:ext cx="223192" cy="861795"/>
          </a:xfrm>
          <a:custGeom>
            <a:avLst/>
            <a:gdLst>
              <a:gd name="csX0" fmla="*/ 16563 w 223192"/>
              <a:gd name="csY0" fmla="*/ 64 h 861795"/>
              <a:gd name="csX1" fmla="*/ 190 w 223192"/>
              <a:gd name="csY1" fmla="*/ 10416 h 861795"/>
              <a:gd name="csX2" fmla="*/ 7946 w 223192"/>
              <a:gd name="csY2" fmla="*/ 23356 h 861795"/>
              <a:gd name="csX3" fmla="*/ 164783 w 223192"/>
              <a:gd name="csY3" fmla="*/ 430531 h 861795"/>
              <a:gd name="csX4" fmla="*/ 15701 w 223192"/>
              <a:gd name="csY4" fmla="*/ 831667 h 861795"/>
              <a:gd name="csX5" fmla="*/ 190 w 223192"/>
              <a:gd name="csY5" fmla="*/ 851508 h 861795"/>
              <a:gd name="csX6" fmla="*/ 11393 w 223192"/>
              <a:gd name="csY6" fmla="*/ 861860 h 861795"/>
              <a:gd name="csX7" fmla="*/ 160474 w 223192"/>
              <a:gd name="csY7" fmla="*/ 697092 h 861795"/>
              <a:gd name="csX8" fmla="*/ 223382 w 223192"/>
              <a:gd name="csY8" fmla="*/ 431393 h 861795"/>
              <a:gd name="csX9" fmla="*/ 16563 w 223192"/>
              <a:gd name="csY9" fmla="*/ 64 h 86179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223192" h="861795">
                <a:moveTo>
                  <a:pt x="16563" y="64"/>
                </a:moveTo>
                <a:cubicBezTo>
                  <a:pt x="10531" y="64"/>
                  <a:pt x="190" y="64"/>
                  <a:pt x="190" y="10416"/>
                </a:cubicBezTo>
                <a:cubicBezTo>
                  <a:pt x="190" y="14730"/>
                  <a:pt x="2775" y="17318"/>
                  <a:pt x="7946" y="23356"/>
                </a:cubicBezTo>
                <a:cubicBezTo>
                  <a:pt x="82056" y="91506"/>
                  <a:pt x="164783" y="207965"/>
                  <a:pt x="164783" y="430531"/>
                </a:cubicBezTo>
                <a:cubicBezTo>
                  <a:pt x="164783" y="610826"/>
                  <a:pt x="108770" y="747126"/>
                  <a:pt x="15701" y="831667"/>
                </a:cubicBezTo>
                <a:cubicBezTo>
                  <a:pt x="1052" y="846332"/>
                  <a:pt x="190" y="847195"/>
                  <a:pt x="190" y="851508"/>
                </a:cubicBezTo>
                <a:cubicBezTo>
                  <a:pt x="190" y="855821"/>
                  <a:pt x="2775" y="861860"/>
                  <a:pt x="11393" y="861860"/>
                </a:cubicBezTo>
                <a:cubicBezTo>
                  <a:pt x="21733" y="861860"/>
                  <a:pt x="103599" y="804924"/>
                  <a:pt x="160474" y="697092"/>
                </a:cubicBezTo>
                <a:cubicBezTo>
                  <a:pt x="198391" y="625491"/>
                  <a:pt x="223382" y="532324"/>
                  <a:pt x="223382" y="431393"/>
                </a:cubicBezTo>
                <a:cubicBezTo>
                  <a:pt x="223382" y="309759"/>
                  <a:pt x="187189" y="120837"/>
                  <a:pt x="16563" y="64"/>
                </a:cubicBezTo>
                <a:close/>
              </a:path>
            </a:pathLst>
          </a:custGeom>
          <a:solidFill>
            <a:srgbClr val="000000"/>
          </a:solidFill>
          <a:ln w="123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8AD34BE3-298D-FCB3-7072-477F9EC174D8}"/>
              </a:ext>
            </a:extLst>
          </p:cNvPr>
          <p:cNvSpPr/>
          <p:nvPr/>
        </p:nvSpPr>
        <p:spPr>
          <a:xfrm>
            <a:off x="24887758" y="9996933"/>
            <a:ext cx="49242" cy="1232368"/>
          </a:xfrm>
          <a:custGeom>
            <a:avLst/>
            <a:gdLst>
              <a:gd name="csX0" fmla="*/ 49438 w 49242"/>
              <a:gd name="csY0" fmla="*/ 44433 h 1232368"/>
              <a:gd name="csX1" fmla="*/ 24816 w 49242"/>
              <a:gd name="csY1" fmla="*/ 68 h 1232368"/>
              <a:gd name="csX2" fmla="*/ 195 w 49242"/>
              <a:gd name="csY2" fmla="*/ 44433 h 1232368"/>
              <a:gd name="csX3" fmla="*/ 195 w 49242"/>
              <a:gd name="csY3" fmla="*/ 1188071 h 1232368"/>
              <a:gd name="csX4" fmla="*/ 24816 w 49242"/>
              <a:gd name="csY4" fmla="*/ 1232437 h 1232368"/>
              <a:gd name="csX5" fmla="*/ 49438 w 49242"/>
              <a:gd name="csY5" fmla="*/ 1188071 h 1232368"/>
              <a:gd name="csX6" fmla="*/ 49438 w 49242"/>
              <a:gd name="csY6" fmla="*/ 44433 h 123236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49242" h="1232368">
                <a:moveTo>
                  <a:pt x="49438" y="44433"/>
                </a:moveTo>
                <a:cubicBezTo>
                  <a:pt x="49438" y="22251"/>
                  <a:pt x="49438" y="68"/>
                  <a:pt x="24816" y="68"/>
                </a:cubicBezTo>
                <a:cubicBezTo>
                  <a:pt x="195" y="68"/>
                  <a:pt x="195" y="22251"/>
                  <a:pt x="195" y="44433"/>
                </a:cubicBezTo>
                <a:lnTo>
                  <a:pt x="195" y="1188071"/>
                </a:lnTo>
                <a:cubicBezTo>
                  <a:pt x="195" y="1210254"/>
                  <a:pt x="195" y="1232437"/>
                  <a:pt x="24816" y="1232437"/>
                </a:cubicBezTo>
                <a:cubicBezTo>
                  <a:pt x="49438" y="1232437"/>
                  <a:pt x="49438" y="1210254"/>
                  <a:pt x="49438" y="1188071"/>
                </a:cubicBezTo>
                <a:lnTo>
                  <a:pt x="49438" y="44433"/>
                </a:lnTo>
                <a:close/>
              </a:path>
            </a:pathLst>
          </a:custGeom>
          <a:solidFill>
            <a:srgbClr val="000000"/>
          </a:solidFill>
          <a:ln w="123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FEE1CD29-67E9-22A5-DE3C-ED6B0ABB78A3}"/>
              </a:ext>
            </a:extLst>
          </p:cNvPr>
          <p:cNvSpPr/>
          <p:nvPr/>
        </p:nvSpPr>
        <p:spPr>
          <a:xfrm>
            <a:off x="25118925" y="10376503"/>
            <a:ext cx="613070" cy="558262"/>
          </a:xfrm>
          <a:custGeom>
            <a:avLst/>
            <a:gdLst>
              <a:gd name="csX0" fmla="*/ 375673 w 613070"/>
              <a:gd name="csY0" fmla="*/ 172600 h 558262"/>
              <a:gd name="csX1" fmla="*/ 497548 w 613070"/>
              <a:gd name="csY1" fmla="*/ 27180 h 558262"/>
              <a:gd name="csX2" fmla="*/ 559101 w 613070"/>
              <a:gd name="csY2" fmla="*/ 43201 h 558262"/>
              <a:gd name="csX3" fmla="*/ 500010 w 613070"/>
              <a:gd name="csY3" fmla="*/ 109749 h 558262"/>
              <a:gd name="csX4" fmla="*/ 546791 w 613070"/>
              <a:gd name="csY4" fmla="*/ 152882 h 558262"/>
              <a:gd name="csX5" fmla="*/ 613268 w 613070"/>
              <a:gd name="csY5" fmla="*/ 81404 h 558262"/>
              <a:gd name="csX6" fmla="*/ 498779 w 613070"/>
              <a:gd name="csY6" fmla="*/ 68 h 558262"/>
              <a:gd name="csX7" fmla="*/ 369517 w 613070"/>
              <a:gd name="csY7" fmla="*/ 93728 h 558262"/>
              <a:gd name="csX8" fmla="*/ 236562 w 613070"/>
              <a:gd name="csY8" fmla="*/ 68 h 558262"/>
              <a:gd name="csX9" fmla="*/ 38361 w 613070"/>
              <a:gd name="csY9" fmla="*/ 189853 h 558262"/>
              <a:gd name="csX10" fmla="*/ 53134 w 613070"/>
              <a:gd name="csY10" fmla="*/ 202177 h 558262"/>
              <a:gd name="csX11" fmla="*/ 69137 w 613070"/>
              <a:gd name="csY11" fmla="*/ 188621 h 558262"/>
              <a:gd name="csX12" fmla="*/ 234100 w 613070"/>
              <a:gd name="csY12" fmla="*/ 27180 h 558262"/>
              <a:gd name="csX13" fmla="*/ 300578 w 613070"/>
              <a:gd name="csY13" fmla="*/ 109749 h 558262"/>
              <a:gd name="csX14" fmla="*/ 234100 w 613070"/>
              <a:gd name="csY14" fmla="*/ 403053 h 558262"/>
              <a:gd name="csX15" fmla="*/ 117149 w 613070"/>
              <a:gd name="csY15" fmla="*/ 531219 h 558262"/>
              <a:gd name="csX16" fmla="*/ 55596 w 613070"/>
              <a:gd name="csY16" fmla="*/ 515198 h 558262"/>
              <a:gd name="csX17" fmla="*/ 113456 w 613070"/>
              <a:gd name="csY17" fmla="*/ 448650 h 558262"/>
              <a:gd name="csX18" fmla="*/ 67906 w 613070"/>
              <a:gd name="csY18" fmla="*/ 405517 h 558262"/>
              <a:gd name="csX19" fmla="*/ 198 w 613070"/>
              <a:gd name="csY19" fmla="*/ 476995 h 558262"/>
              <a:gd name="csX20" fmla="*/ 115918 w 613070"/>
              <a:gd name="csY20" fmla="*/ 558331 h 558262"/>
              <a:gd name="csX21" fmla="*/ 245180 w 613070"/>
              <a:gd name="csY21" fmla="*/ 464671 h 558262"/>
              <a:gd name="csX22" fmla="*/ 378135 w 613070"/>
              <a:gd name="csY22" fmla="*/ 558331 h 558262"/>
              <a:gd name="csX23" fmla="*/ 575105 w 613070"/>
              <a:gd name="csY23" fmla="*/ 368546 h 558262"/>
              <a:gd name="csX24" fmla="*/ 560332 w 613070"/>
              <a:gd name="csY24" fmla="*/ 356223 h 558262"/>
              <a:gd name="csX25" fmla="*/ 544328 w 613070"/>
              <a:gd name="csY25" fmla="*/ 369779 h 558262"/>
              <a:gd name="csX26" fmla="*/ 380597 w 613070"/>
              <a:gd name="csY26" fmla="*/ 531219 h 558262"/>
              <a:gd name="csX27" fmla="*/ 312888 w 613070"/>
              <a:gd name="csY27" fmla="*/ 449883 h 558262"/>
              <a:gd name="csX28" fmla="*/ 333816 w 613070"/>
              <a:gd name="csY28" fmla="*/ 341434 h 558262"/>
              <a:gd name="csX29" fmla="*/ 375673 w 613070"/>
              <a:gd name="csY29" fmla="*/ 172600 h 55826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</a:cxnLst>
            <a:rect l="l" t="t" r="r" b="b"/>
            <a:pathLst>
              <a:path w="613070" h="558262">
                <a:moveTo>
                  <a:pt x="375673" y="172600"/>
                </a:moveTo>
                <a:cubicBezTo>
                  <a:pt x="383059" y="140558"/>
                  <a:pt x="411373" y="27180"/>
                  <a:pt x="497548" y="27180"/>
                </a:cubicBezTo>
                <a:cubicBezTo>
                  <a:pt x="503703" y="27180"/>
                  <a:pt x="533249" y="27180"/>
                  <a:pt x="559101" y="43201"/>
                </a:cubicBezTo>
                <a:cubicBezTo>
                  <a:pt x="524631" y="49363"/>
                  <a:pt x="500010" y="80172"/>
                  <a:pt x="500010" y="109749"/>
                </a:cubicBezTo>
                <a:cubicBezTo>
                  <a:pt x="500010" y="129467"/>
                  <a:pt x="513552" y="152882"/>
                  <a:pt x="546791" y="152882"/>
                </a:cubicBezTo>
                <a:cubicBezTo>
                  <a:pt x="573874" y="152882"/>
                  <a:pt x="613268" y="130699"/>
                  <a:pt x="613268" y="81404"/>
                </a:cubicBezTo>
                <a:cubicBezTo>
                  <a:pt x="613268" y="17321"/>
                  <a:pt x="540635" y="68"/>
                  <a:pt x="498779" y="68"/>
                </a:cubicBezTo>
                <a:cubicBezTo>
                  <a:pt x="427377" y="68"/>
                  <a:pt x="384290" y="65384"/>
                  <a:pt x="369517" y="93728"/>
                </a:cubicBezTo>
                <a:cubicBezTo>
                  <a:pt x="338741" y="12392"/>
                  <a:pt x="272263" y="68"/>
                  <a:pt x="236562" y="68"/>
                </a:cubicBezTo>
                <a:cubicBezTo>
                  <a:pt x="108532" y="68"/>
                  <a:pt x="38361" y="159044"/>
                  <a:pt x="38361" y="189853"/>
                </a:cubicBezTo>
                <a:cubicBezTo>
                  <a:pt x="38361" y="202177"/>
                  <a:pt x="50672" y="202177"/>
                  <a:pt x="53134" y="202177"/>
                </a:cubicBezTo>
                <a:cubicBezTo>
                  <a:pt x="62982" y="202177"/>
                  <a:pt x="66675" y="199712"/>
                  <a:pt x="69137" y="188621"/>
                </a:cubicBezTo>
                <a:cubicBezTo>
                  <a:pt x="110994" y="57989"/>
                  <a:pt x="192244" y="27180"/>
                  <a:pt x="234100" y="27180"/>
                </a:cubicBezTo>
                <a:cubicBezTo>
                  <a:pt x="257490" y="27180"/>
                  <a:pt x="300578" y="38272"/>
                  <a:pt x="300578" y="109749"/>
                </a:cubicBezTo>
                <a:cubicBezTo>
                  <a:pt x="300578" y="147952"/>
                  <a:pt x="279650" y="230521"/>
                  <a:pt x="234100" y="403053"/>
                </a:cubicBezTo>
                <a:cubicBezTo>
                  <a:pt x="214403" y="479459"/>
                  <a:pt x="171316" y="531219"/>
                  <a:pt x="117149" y="531219"/>
                </a:cubicBezTo>
                <a:cubicBezTo>
                  <a:pt x="109763" y="531219"/>
                  <a:pt x="81448" y="531219"/>
                  <a:pt x="55596" y="515198"/>
                </a:cubicBezTo>
                <a:cubicBezTo>
                  <a:pt x="86372" y="509036"/>
                  <a:pt x="113456" y="483157"/>
                  <a:pt x="113456" y="448650"/>
                </a:cubicBezTo>
                <a:cubicBezTo>
                  <a:pt x="113456" y="415376"/>
                  <a:pt x="86372" y="405517"/>
                  <a:pt x="67906" y="405517"/>
                </a:cubicBezTo>
                <a:cubicBezTo>
                  <a:pt x="30974" y="405517"/>
                  <a:pt x="198" y="437559"/>
                  <a:pt x="198" y="476995"/>
                </a:cubicBezTo>
                <a:cubicBezTo>
                  <a:pt x="198" y="533684"/>
                  <a:pt x="61751" y="558331"/>
                  <a:pt x="115918" y="558331"/>
                </a:cubicBezTo>
                <a:cubicBezTo>
                  <a:pt x="197168" y="558331"/>
                  <a:pt x="241486" y="472065"/>
                  <a:pt x="245180" y="464671"/>
                </a:cubicBezTo>
                <a:cubicBezTo>
                  <a:pt x="259952" y="510269"/>
                  <a:pt x="304271" y="558331"/>
                  <a:pt x="378135" y="558331"/>
                </a:cubicBezTo>
                <a:cubicBezTo>
                  <a:pt x="504934" y="558331"/>
                  <a:pt x="575105" y="399355"/>
                  <a:pt x="575105" y="368546"/>
                </a:cubicBezTo>
                <a:cubicBezTo>
                  <a:pt x="575105" y="356223"/>
                  <a:pt x="564025" y="356223"/>
                  <a:pt x="560332" y="356223"/>
                </a:cubicBezTo>
                <a:cubicBezTo>
                  <a:pt x="549253" y="356223"/>
                  <a:pt x="546791" y="361152"/>
                  <a:pt x="544328" y="369779"/>
                </a:cubicBezTo>
                <a:cubicBezTo>
                  <a:pt x="503703" y="501642"/>
                  <a:pt x="419991" y="531219"/>
                  <a:pt x="380597" y="531219"/>
                </a:cubicBezTo>
                <a:cubicBezTo>
                  <a:pt x="332585" y="531219"/>
                  <a:pt x="312888" y="491783"/>
                  <a:pt x="312888" y="449883"/>
                </a:cubicBezTo>
                <a:cubicBezTo>
                  <a:pt x="312888" y="422771"/>
                  <a:pt x="320275" y="395658"/>
                  <a:pt x="333816" y="341434"/>
                </a:cubicBezTo>
                <a:lnTo>
                  <a:pt x="375673" y="172600"/>
                </a:lnTo>
                <a:close/>
              </a:path>
            </a:pathLst>
          </a:custGeom>
          <a:solidFill>
            <a:srgbClr val="000000"/>
          </a:solidFill>
          <a:ln w="123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pic>
        <p:nvPicPr>
          <p:cNvPr id="29" name="Picture 28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 \textbf{Coupon collector}: average number of samples needed}&#10;\end{document}" title="IguanaTex Picture Display">
            <a:extLst>
              <a:ext uri="{FF2B5EF4-FFF2-40B4-BE49-F238E27FC236}">
                <a16:creationId xmlns:a16="http://schemas.microsoft.com/office/drawing/2014/main" id="{28B618C7-3E68-B245-4325-502FD36AC00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676950" y="3020174"/>
            <a:ext cx="6558720" cy="255360"/>
          </a:xfrm>
          <a:prstGeom prst="rect">
            <a:avLst/>
          </a:prstGeom>
        </p:spPr>
      </p:pic>
      <p:pic>
        <p:nvPicPr>
          <p:cNvPr id="27" name="Picture 26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  $\sim N\log N$}&#10;\end{document}" title="IguanaTex Picture Display">
            <a:extLst>
              <a:ext uri="{FF2B5EF4-FFF2-40B4-BE49-F238E27FC236}">
                <a16:creationId xmlns:a16="http://schemas.microsoft.com/office/drawing/2014/main" id="{4D245A61-2957-E440-C2F1-01304732DA4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7391400" y="3020174"/>
            <a:ext cx="1174080" cy="239040"/>
          </a:xfrm>
          <a:prstGeom prst="rect">
            <a:avLst/>
          </a:prstGeom>
        </p:spPr>
      </p:pic>
      <p:pic>
        <p:nvPicPr>
          <p:cNvPr id="55" name="Picture 54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 \textbf{We showed}: if $p\in O(n^{1/2-\varepsilon})$, and $\sigma=cp/\sqrt{n}$, $C$ uniform random}&#10;\end{document}" title="IguanaTex Picture Display">
            <a:extLst>
              <a:ext uri="{FF2B5EF4-FFF2-40B4-BE49-F238E27FC236}">
                <a16:creationId xmlns:a16="http://schemas.microsoft.com/office/drawing/2014/main" id="{0199767F-99D6-E286-0521-D4EDA85A55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76951" y="3642809"/>
            <a:ext cx="7663679" cy="302400"/>
          </a:xfrm>
          <a:prstGeom prst="rect">
            <a:avLst/>
          </a:prstGeom>
        </p:spPr>
      </p:pic>
      <p:pic>
        <p:nvPicPr>
          <p:cNvPr id="51" name="Picture 50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 $$&#10;    \mathbb{E}_C[T(C)]\in \tilde{O}\left( 2^{\left(\log_2(e)\frac{\pi}{c^2}\right) n}\right)&#10;    $$}&#10;\end{document}" title="IguanaTex Picture Display">
            <a:extLst>
              <a:ext uri="{FF2B5EF4-FFF2-40B4-BE49-F238E27FC236}">
                <a16:creationId xmlns:a16="http://schemas.microsoft.com/office/drawing/2014/main" id="{FBD9F2F8-F7EB-8B3D-4FB7-9A43B4EAE744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3048000" y="4269175"/>
            <a:ext cx="3339840" cy="477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01987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EDC13B18-DB39-407B-9E81-EE74E78D8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lang="en-US" altLang="en-US" dirty="0"/>
              <a:t>Overall time</a:t>
            </a:r>
          </a:p>
        </p:txBody>
      </p:sp>
      <p:pic>
        <p:nvPicPr>
          <p:cNvPr id="15" name="Picture 14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W.H.P we get few extra $p$-vectors}&#10;\end{document}" title="IguanaTex Picture Display">
            <a:extLst>
              <a:ext uri="{FF2B5EF4-FFF2-40B4-BE49-F238E27FC236}">
                <a16:creationId xmlns:a16="http://schemas.microsoft.com/office/drawing/2014/main" id="{9FEB2CE6-1750-415E-8989-8A9BE3309F7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85802" y="1428748"/>
            <a:ext cx="3856321" cy="251520"/>
          </a:xfrm>
          <a:prstGeom prst="rect">
            <a:avLst/>
          </a:prstGeom>
        </p:spPr>
      </p:pic>
      <p:pic>
        <p:nvPicPr>
          <p:cNvPr id="9" name="Picture 8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    $$&#10;    \mathrm{Pr}\left[N_p(C) &gt; (2+\delta)n\right] = o(1). &#10;    $$}&#10;\end{document}" title="IguanaTex Picture Display">
            <a:extLst>
              <a:ext uri="{FF2B5EF4-FFF2-40B4-BE49-F238E27FC236}">
                <a16:creationId xmlns:a16="http://schemas.microsoft.com/office/drawing/2014/main" id="{08679599-F39D-02A8-4520-6B2F380A97F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4800600" y="1428748"/>
            <a:ext cx="3400320" cy="275520"/>
          </a:xfrm>
          <a:prstGeom prst="rect">
            <a:avLst/>
          </a:prstGeom>
        </p:spPr>
      </p:pic>
      <p:pic>
        <p:nvPicPr>
          <p:cNvPr id="19" name="Picture 18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Brute-force approach: we try all combination of $n$ vectors}&#10;\end{document}" title="IguanaTex Picture Display">
            <a:extLst>
              <a:ext uri="{FF2B5EF4-FFF2-40B4-BE49-F238E27FC236}">
                <a16:creationId xmlns:a16="http://schemas.microsoft.com/office/drawing/2014/main" id="{948BEB38-63F9-91C1-72FA-C2F303CAD3D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685802" y="1961436"/>
            <a:ext cx="6637440" cy="251520"/>
          </a:xfrm>
          <a:prstGeom prst="rect">
            <a:avLst/>
          </a:prstGeom>
        </p:spPr>
      </p:pic>
      <p:pic>
        <p:nvPicPr>
          <p:cNvPr id="23" name="Picture 22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cost:}&#10;\end{document}" title="IguanaTex Picture Display">
            <a:extLst>
              <a:ext uri="{FF2B5EF4-FFF2-40B4-BE49-F238E27FC236}">
                <a16:creationId xmlns:a16="http://schemas.microsoft.com/office/drawing/2014/main" id="{F375F8EC-F9E7-704D-99EB-90787F4A4E0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685800" y="2380237"/>
            <a:ext cx="536640" cy="183360"/>
          </a:xfrm>
          <a:prstGeom prst="rect">
            <a:avLst/>
          </a:prstGeom>
        </p:spPr>
      </p:pic>
      <p:pic>
        <p:nvPicPr>
          <p:cNvPr id="27" name="Picture 26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$\binom{(2+\delta)n}{n}\in 2^{O(n)}$$}&#10;\end{document}" title="IguanaTex Picture Display">
            <a:extLst>
              <a:ext uri="{FF2B5EF4-FFF2-40B4-BE49-F238E27FC236}">
                <a16:creationId xmlns:a16="http://schemas.microsoft.com/office/drawing/2014/main" id="{2E7F2A99-EAFA-9847-EC3C-4FBBA36C150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276600" y="2563597"/>
            <a:ext cx="2188800" cy="636480"/>
          </a:xfrm>
          <a:prstGeom prst="rect">
            <a:avLst/>
          </a:prstGeom>
        </p:spPr>
      </p:pic>
      <p:pic>
        <p:nvPicPr>
          <p:cNvPr id="31" name="Picture 30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\textbf{Main Theorem}: if $p&lt;n^{1/2-\varepsilon}$ and $c&gt;\sqrt{2\log_2(e)\pi}$}&#10;\end{document}" title="IguanaTex Picture Display">
            <a:extLst>
              <a:ext uri="{FF2B5EF4-FFF2-40B4-BE49-F238E27FC236}">
                <a16:creationId xmlns:a16="http://schemas.microsoft.com/office/drawing/2014/main" id="{D1318C7A-4CDE-A3B8-69E2-0E85B2DF388B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685800" y="3574653"/>
            <a:ext cx="5859840" cy="319680"/>
          </a:xfrm>
          <a:prstGeom prst="rect">
            <a:avLst/>
          </a:prstGeom>
        </p:spPr>
      </p:pic>
      <p:pic>
        <p:nvPicPr>
          <p:cNvPr id="35" name="Picture 34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Cost: $2^{O(n)}$}&#10;\end{document}" title="IguanaTex Picture Display">
            <a:extLst>
              <a:ext uri="{FF2B5EF4-FFF2-40B4-BE49-F238E27FC236}">
                <a16:creationId xmlns:a16="http://schemas.microsoft.com/office/drawing/2014/main" id="{DC3B2CF5-C608-184D-7A04-0E8A2D36C17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685800" y="4171949"/>
            <a:ext cx="1274880" cy="241920"/>
          </a:xfrm>
          <a:prstGeom prst="rect">
            <a:avLst/>
          </a:prstGeom>
        </p:spPr>
      </p:pic>
      <p:pic>
        <p:nvPicPr>
          <p:cNvPr id="39" name="Picture 38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Success probability: $1+o(1)$}&#10;\end{document}" title="IguanaTex Picture Display">
            <a:extLst>
              <a:ext uri="{FF2B5EF4-FFF2-40B4-BE49-F238E27FC236}">
                <a16:creationId xmlns:a16="http://schemas.microsoft.com/office/drawing/2014/main" id="{05961ED2-7F40-DA0C-19D9-6CA1C1618001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2362200" y="4171949"/>
            <a:ext cx="3340800" cy="26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8834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EDC13B18-DB39-407B-9E81-EE74E78D8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lang="en-US" altLang="en-US" dirty="0"/>
              <a:t>Conclusion</a:t>
            </a:r>
          </a:p>
        </p:txBody>
      </p:sp>
      <p:pic>
        <p:nvPicPr>
          <p:cNvPr id="17" name="Picture 16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 If $p&gt;n^{\frac{1}{2}-\varepsilon}$, $\mathrm{Pr}(\mathcal{H}(C)=\{0\})\sim 1$}&#10;\end{document}" title="IguanaTex Picture Display">
            <a:extLst>
              <a:ext uri="{FF2B5EF4-FFF2-40B4-BE49-F238E27FC236}">
                <a16:creationId xmlns:a16="http://schemas.microsoft.com/office/drawing/2014/main" id="{8CC0A8CC-A2FF-7AF9-FD35-4F67678B0EB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800600" y="1402192"/>
            <a:ext cx="3776638" cy="322560"/>
          </a:xfrm>
          <a:prstGeom prst="rect">
            <a:avLst/>
          </a:prstGeom>
        </p:spPr>
      </p:pic>
      <p:pic>
        <p:nvPicPr>
          <p:cNvPr id="62" name="Picture 61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 Possible improvement: account for the geometry of $n$-tuples of&#10;}&#10;\end{document}" title="IguanaTex Picture Display">
            <a:extLst>
              <a:ext uri="{FF2B5EF4-FFF2-40B4-BE49-F238E27FC236}">
                <a16:creationId xmlns:a16="http://schemas.microsoft.com/office/drawing/2014/main" id="{1090EB8A-6CA1-B782-1BB8-D7B60B5ACE2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23841" y="3382042"/>
            <a:ext cx="7280642" cy="251520"/>
          </a:xfrm>
          <a:prstGeom prst="rect">
            <a:avLst/>
          </a:prstGeom>
        </p:spPr>
      </p:pic>
      <p:pic>
        <p:nvPicPr>
          <p:cNvPr id="13" name="Picture 12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 \textbf{About the restriction $p&lt;n^{\frac{1}{2}-\varepsilon}$:}}&#10;\end{document}" title="IguanaTex Picture Display">
            <a:extLst>
              <a:ext uri="{FF2B5EF4-FFF2-40B4-BE49-F238E27FC236}">
                <a16:creationId xmlns:a16="http://schemas.microsoft.com/office/drawing/2014/main" id="{9BC26DC8-F304-DFAA-D752-733AA5A6A24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730320" y="1402192"/>
            <a:ext cx="3831360" cy="308160"/>
          </a:xfrm>
          <a:prstGeom prst="rect">
            <a:avLst/>
          </a:prstGeom>
        </p:spPr>
      </p:pic>
      <p:pic>
        <p:nvPicPr>
          <p:cNvPr id="21" name="Picture 20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 This means the original method of Ducas-Gibbons applies}&#10;\end{document}" title="IguanaTex Picture Display">
            <a:extLst>
              <a:ext uri="{FF2B5EF4-FFF2-40B4-BE49-F238E27FC236}">
                <a16:creationId xmlns:a16="http://schemas.microsoft.com/office/drawing/2014/main" id="{72EEF596-EE57-35AF-A83F-0FFC0D4EEE7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740520" y="1952121"/>
            <a:ext cx="6807357" cy="254400"/>
          </a:xfrm>
          <a:prstGeom prst="rect">
            <a:avLst/>
          </a:prstGeom>
        </p:spPr>
      </p:pic>
      <p:pic>
        <p:nvPicPr>
          <p:cNvPr id="25" name="Picture 24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 \textbf{Real limitation:} success probability is over $C$}&#10;\end{document}" title="IguanaTex Picture Display">
            <a:extLst>
              <a:ext uri="{FF2B5EF4-FFF2-40B4-BE49-F238E27FC236}">
                <a16:creationId xmlns:a16="http://schemas.microsoft.com/office/drawing/2014/main" id="{3C400E5F-C2C9-296F-E5E7-969BFEA7AC2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743684" y="2624351"/>
            <a:ext cx="5340480" cy="251520"/>
          </a:xfrm>
          <a:prstGeom prst="rect">
            <a:avLst/>
          </a:prstGeom>
        </p:spPr>
      </p:pic>
      <p:pic>
        <p:nvPicPr>
          <p:cNvPr id="15360" name="Picture 15359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 $p$-vectors we collect. They must be orthogonal (highly unusual)&#10;}&#10;\end{document}" title="IguanaTex Picture Display">
            <a:extLst>
              <a:ext uri="{FF2B5EF4-FFF2-40B4-BE49-F238E27FC236}">
                <a16:creationId xmlns:a16="http://schemas.microsoft.com/office/drawing/2014/main" id="{567F011F-6733-B1EC-1A44-FCBEA907F572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723842" y="3799871"/>
            <a:ext cx="7349761" cy="25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06735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13FF41-6616-8D41-6223-F8518BFB7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37C80DD5-15DD-0FC5-D299-7200FAFCA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lang="en-US" altLang="en-US" dirty="0"/>
              <a:t>Digital signature with LIP (DvW22)</a:t>
            </a:r>
          </a:p>
        </p:txBody>
      </p:sp>
      <p:pic>
        <p:nvPicPr>
          <p:cNvPr id="4" name="Picture 3" descr="\documentclass{article}&#10;\usepackage{amsmath,amssymb}&#10;\usepackage{tikz}&#10;\usetikzlibrary{arrows.meta,positioning,fit}&#10;\begin{document}&#10;\begin{tikzpicture}[&#10;    &gt;=Latex,&#10;    font=\small,&#10;    innerbox/.style={&#10;        draw,&#10;        thick,&#10;        rounded corners=3pt,&#10;        text width=4.7cm,&#10;        align=left,&#10;        inner sep=7pt&#10;    },&#10;    partybox/.style={&#10;        draw,&#10;        very thick,&#10;        rounded corners=5pt,&#10;        inner sep=4mm&#10;    },&#10;    flow/.style={&#10;        -&gt;,&#10;        very thick&#10;    }&#10;]&#10;&#10;% =================================================&#10;% COLORS&#10;% =================================================&#10;&#10;\definecolor{signerblue}{RGB}{55,100,180}&#10;\definecolor{verifierpurple}{RGB}{105,65,155}&#10;\definecolor{signgreen}{RGB}{55,130,75}&#10;&#10;&#10;% =================================================&#10;% SIGNER&#10;% =================================================&#10;&#10;\node[&#10;    innerbox,&#10;    draw=signerblue,&#10;    fill=signerblue!5&#10;] (secret) at (0,0) {&#10;    {\large\bfseries\color{signerblue}Secret key}\\[2mm]&#10;&#10;    Remarkable lattice / form \(S\)\\[2mm]&#10;&#10;    Secret isomorphism&#10;    \[&#10;        U\in\mathrm{GL}_n(\mathbb Z)&#10;    \]&#10;};&#10;&#10;\node[&#10;    innerbox,&#10;    draw=signgreen,&#10;    fill=signgreen!5,&#10;    below=5mm of secret&#10;] (signing) {&#10;    {\large\bfseries\color{signgreen}Sign \(m\)}\\[2mm]&#10;&#10;    Compute&#10;    \[&#10;       t\gets H(m)&#10;    \]&#10;&#10;    Sample&#10;    \[&#10;       \sigma'&#10;       \gets&#10;       D_{S,\rho/\sqrt n,\,Ut}&#10;    \]&#10;&#10;    Compute&#10;    \[&#10;       \sigma=U^{-1}\sigma'&#10;    \]&#10;};&#10;&#10;\node[&#10;    font=\LARGE\bfseries,&#10;    text=signerblue,&#10;    above=3mm of secret&#10;] (signertitle) {Signer};&#10;&#10;&#10;% =================================================&#10;% VERIFIER&#10;% =================================================&#10;&#10;\node[&#10;    innerbox,&#10;    draw=verifierpurple,&#10;    fill=verifierpurple!5,&#10;    right=5cm of secret&#10;] (public) {&#10;    {\large\bfseries\color{verifierpurple}Public key}\\[2mm]&#10;&#10;    Hidden equivalent form&#10;    \[&#10;       P=U^{t} S U&#10;    \]&#10;&#10;    Only \(P\) is public.&#10;};&#10;&#10;\node[&#10;    innerbox,&#10;    draw=verifierpurple,&#10;    fill=verifierpurple!4,&#10;    below=5mm of public&#10;] (verify) {&#10;    {\large\bfseries\color{verifierpurple}Verify}\\[2mm]&#10;&#10;    Compute&#10;    \[&#10;       t\gets H(m)&#10;    \]&#10;&#10;    Check&#10;    \[&#10;       \sigma\in\mathbb Z^n&#10;    \]&#10;&#10;    and&#10;    \[&#10;       \|t-\sigma\|_P\leq\rho&#10;    \]&#10;&#10;    \medskip&#10;    \hfill{\bfseries Accept / Reject}\hfill\mbox{}&#10;};&#10;&#10;&#10;% Verifier title&#10;\node[&#10;    font=\LARGE\bfseries,&#10;    text=verifierpurple,&#10;    above=3mm of public&#10;] (verifiertitle) {Verifier};&#10;&#10;&#10;% =================================================&#10;% OUTER BOXES&#10;%&#10;% IMPORTANT:&#10;% These have NO fill, so they cannot cover the&#10;% previously drawn contents. No background layer&#10;% is required.&#10;% =================================================&#10;&#10;\node[&#10;    partybox,&#10;    draw=signerblue,&#10;    fill=none,&#10;    fit=(signertitle)(secret)(signing)&#10;] (signerbox) {};&#10;&#10;\node[&#10;    partybox,&#10;    draw=verifierpurple,&#10;    fill=none,&#10;    fit=(verifiertitle)(public)(verify)&#10;] (verifierbox) {};&#10;&#10;&#10;% =================================================&#10;% COMMUNICATION&#10;% =================================================&#10;&#10;% Public-key publication&#10;\draw[&#10;    flow,&#10;    dashed,&#10;    signerblue&#10;]&#10;(secret.east)&#10;--&#10;(public.west)&#10;node[&#10;    midway,&#10;    above=3mm,&#10;    align=center,&#10;    text=signerblue&#10;] {&#10;    public key\\&#10;    \(P=U^{t} S U\)&#10;};&#10;&#10;&#10;% Signature transmission&#10;\draw[&#10;    flow,&#10;    signerblue&#10;]&#10;(signing.east)&#10;--&#10;(verify.west)&#10;node[&#10;    midway,&#10;    above=3mm,&#10;    font=\large,&#10;    text=signerblue&#10;] {&#10;    \(m,\sigma\)&#10;};&#10;&#10;\end{tikzpicture}&#10;&#10;\end{document}" title="IguanaTex Picture Display">
            <a:extLst>
              <a:ext uri="{FF2B5EF4-FFF2-40B4-BE49-F238E27FC236}">
                <a16:creationId xmlns:a16="http://schemas.microsoft.com/office/drawing/2014/main" id="{79E9FD71-08D0-7821-299C-2391BA4467C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905000" y="1480517"/>
            <a:ext cx="5172400" cy="647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27434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EDC13B18-DB39-407B-9E81-EE74E78D8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lang="en-US" altLang="en-US" dirty="0"/>
              <a:t>The Lattice Isomorphism Problem</a:t>
            </a:r>
          </a:p>
        </p:txBody>
      </p:sp>
      <p:pic>
        <p:nvPicPr>
          <p:cNvPr id="4" name="Picture 3" descr="\documentclass{article}&#10;\usepackage{amsmath}&#10;\usepackage{tikz}&#10;&#10;\begin{document}&#10;&#10;\begin{tikzpicture}[scale=0.85,&gt;=stealth]&#10;&#10;% Parameters&#10;\def\ang{32}&#10;&#10;% LEFT LATTICE&#10;\begin{scope}[shift={(-4,0)}]&#10;&#10;    \foreach \i in {-2,...,2}{&#10;        \foreach \j in {-2,...,2}{&#10;            \coordinate (P\i\j) at ({\i+0.35*\j},{0.9*\j});&#10;            \fill[blue!70!black] (P\i\j) circle (1.8pt);&#10;        }&#10;    }&#10;&#10;    \draw[-&gt;,very thick,red]&#10;        (0,0) -- (1,0)&#10;        node[midway,below] {$b_1$};&#10;&#10;    \draw[-&gt;,very thick,orange!85!black]&#10;        (0,0) -- (0.35,0.9)&#10;        node[midway,left] {$b_2$};&#10;&#10;    \node[font=\Large] at (0,-2.8) {$\Lambda_1$};&#10;&#10;\end{scope}&#10;&#10;% RIGHT LATTICE&#10;\begin{scope}[shift={(4,0)},rotate=\ang]&#10;&#10;    \foreach \i in {-2,...,2}{&#10;        \foreach \j in {-2,...,2}{&#10;            \coordinate (Q\i\j) at ({\i+0.35*\j},{0.9*\j});&#10;            \fill[blue!70!black] (Q\i\j) circle (1.8pt);&#10;        }&#10;    }&#10;&#10;    \draw[-&gt;,very thick,red]&#10;        (0,0) -- (1,0);&#10;&#10;    \draw[-&gt;,very thick,orange!85!black]&#10;        (0,0) -- (0.35,0.9);&#10;&#10;\end{scope}&#10;&#10;\node[font=\Large] at (4,-2.8) {$\Lambda_2$};&#10;&#10;% central arrow&#10;\draw[-&gt;,ultra thick]&#10;    (-1.4,0) -- (1.4,0)&#10;    node[midway,above=4pt,font=\Large] {$O\,?$};&#10;&#10;% Problem statement&#10;\node[font=\large] at (0,-3.8)&#10;    {$\text{Find }O\in O(n)\text{ such that }O(\Lambda_1)=\Lambda_2.$};&#10;&#10;\end{tikzpicture}&#10;&#10;\end{document}" title="IguanaTex Picture Display">
            <a:extLst>
              <a:ext uri="{FF2B5EF4-FFF2-40B4-BE49-F238E27FC236}">
                <a16:creationId xmlns:a16="http://schemas.microsoft.com/office/drawing/2014/main" id="{AB7FBBD4-4E1D-1B3C-F1DD-9CAB7D0352E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838200" y="1885950"/>
            <a:ext cx="5302143" cy="9862641"/>
          </a:xfrm>
          <a:prstGeom prst="rect">
            <a:avLst/>
          </a:prstGeom>
        </p:spPr>
      </p:pic>
      <p:sp>
        <p:nvSpPr>
          <p:cNvPr id="6" name="Content Placeholder 2 2 1">
            <a:extLst>
              <a:ext uri="{FF2B5EF4-FFF2-40B4-BE49-F238E27FC236}">
                <a16:creationId xmlns:a16="http://schemas.microsoft.com/office/drawing/2014/main" id="{4555E0FE-762A-4C79-912D-D045B72E25B8}"/>
              </a:ext>
            </a:extLst>
          </p:cNvPr>
          <p:cNvSpPr txBox="1">
            <a:spLocks/>
          </p:cNvSpPr>
          <p:nvPr/>
        </p:nvSpPr>
        <p:spPr bwMode="auto">
          <a:xfrm>
            <a:off x="592186" y="1352550"/>
            <a:ext cx="6951614" cy="498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542925" indent="-200025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25513" indent="-239713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04925" indent="-276225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647825" indent="-276225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Goal</a:t>
            </a:r>
            <a:r>
              <a:rPr lang="en-US" dirty="0"/>
              <a:t>: Find a linear isometry between to given lattices. </a:t>
            </a:r>
          </a:p>
        </p:txBody>
      </p:sp>
      <p:pic>
        <p:nvPicPr>
          <p:cNvPr id="12" name="Picture 11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B_2 = O B_1 U$&#10;}&#10;\end{document}" title="IguanaTex Picture Display">
            <a:extLst>
              <a:ext uri="{FF2B5EF4-FFF2-40B4-BE49-F238E27FC236}">
                <a16:creationId xmlns:a16="http://schemas.microsoft.com/office/drawing/2014/main" id="{8E157327-435B-8B37-AF89-347C13DF99E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010400" y="1691562"/>
            <a:ext cx="1397760" cy="226560"/>
          </a:xfrm>
          <a:prstGeom prst="rect">
            <a:avLst/>
          </a:prstGeom>
        </p:spPr>
      </p:pic>
      <p:pic>
        <p:nvPicPr>
          <p:cNvPr id="20" name="Picture 19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O \in O(n)$,\\&#10;\noindent $U \in \mathrm{GL}_n(\mathbb{Z})$}&#10;\end{document}" title="IguanaTex Picture Display">
            <a:extLst>
              <a:ext uri="{FF2B5EF4-FFF2-40B4-BE49-F238E27FC236}">
                <a16:creationId xmlns:a16="http://schemas.microsoft.com/office/drawing/2014/main" id="{08D71763-0372-91B8-933D-9A6F8D5FEA5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115670" y="2190459"/>
            <a:ext cx="1399680" cy="584640"/>
          </a:xfrm>
          <a:prstGeom prst="rect">
            <a:avLst/>
          </a:prstGeom>
        </p:spPr>
      </p:pic>
      <p:pic>
        <p:nvPicPr>
          <p:cNvPr id="7" name="Picture 6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1. From $B_1,B_2$, find $O$.&#10;}&#10;\end{document}" title="IguanaTex Picture Display">
            <a:extLst>
              <a:ext uri="{FF2B5EF4-FFF2-40B4-BE49-F238E27FC236}">
                <a16:creationId xmlns:a16="http://schemas.microsoft.com/office/drawing/2014/main" id="{7C92BB25-5417-A0F2-C62C-D2C9B43E21D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019800" y="4171950"/>
            <a:ext cx="2638079" cy="244800"/>
          </a:xfrm>
          <a:prstGeom prst="rect">
            <a:avLst/>
          </a:prstGeom>
        </p:spPr>
      </p:pic>
      <p:pic>
        <p:nvPicPr>
          <p:cNvPr id="14" name="Picture 13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2. From $B_iB_i^T$, find $U$.&#10;}&#10;\end{document}" title="IguanaTex Picture Display">
            <a:extLst>
              <a:ext uri="{FF2B5EF4-FFF2-40B4-BE49-F238E27FC236}">
                <a16:creationId xmlns:a16="http://schemas.microsoft.com/office/drawing/2014/main" id="{472CEBB3-A26B-5B60-D9D0-00C7C4C5726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019800" y="4571689"/>
            <a:ext cx="2568960" cy="293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4830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FE68BF-1E3E-510E-4C25-883102F37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0C47F87C-84C4-8CBB-4AB1-AF9898FF8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lang="en-US" altLang="en-US" dirty="0"/>
              <a:t>Digital signature with LIP (DvW22)</a:t>
            </a:r>
          </a:p>
        </p:txBody>
      </p:sp>
      <p:pic>
        <p:nvPicPr>
          <p:cNvPr id="6" name="Picture 5" descr="\documentclass{article}&#10;\usepackage{amsmath,amsfonts,amssymb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LIP can serve as a hardness assumption for digital signatures.}&#10;\end{document}" title="IguanaTex Picture Display">
            <a:extLst>
              <a:ext uri="{FF2B5EF4-FFF2-40B4-BE49-F238E27FC236}">
                <a16:creationId xmlns:a16="http://schemas.microsoft.com/office/drawing/2014/main" id="{2BA6C484-8D84-FDD1-D5E1-9FE9E13CB1A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484800" y="1504949"/>
            <a:ext cx="7269118" cy="251520"/>
          </a:xfrm>
          <a:prstGeom prst="rect">
            <a:avLst/>
          </a:prstGeom>
        </p:spPr>
      </p:pic>
      <p:pic>
        <p:nvPicPr>
          <p:cNvPr id="7" name="Picture 2 1" descr="Person Icons - Free Download, PNG and SVG">
            <a:extLst>
              <a:ext uri="{FF2B5EF4-FFF2-40B4-BE49-F238E27FC236}">
                <a16:creationId xmlns:a16="http://schemas.microsoft.com/office/drawing/2014/main" id="{75CC1587-8777-29BD-5D4B-A7660CD6C8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363855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Businesspeople design person icon flat and Vector Image">
            <a:extLst>
              <a:ext uri="{FF2B5EF4-FFF2-40B4-BE49-F238E27FC236}">
                <a16:creationId xmlns:a16="http://schemas.microsoft.com/office/drawing/2014/main" id="{26AF6FE6-7ECB-1678-D952-5D0EE4BF91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500" b="7785"/>
          <a:stretch/>
        </p:blipFill>
        <p:spPr bwMode="auto">
          <a:xfrm>
            <a:off x="385924" y="3638550"/>
            <a:ext cx="862012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 2" descr="Green key icon - Free green key icons">
            <a:extLst>
              <a:ext uri="{FF2B5EF4-FFF2-40B4-BE49-F238E27FC236}">
                <a16:creationId xmlns:a16="http://schemas.microsoft.com/office/drawing/2014/main" id="{5D1560AF-375D-52A6-430D-33C78FD62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273703" y="2015596"/>
            <a:ext cx="569721" cy="569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\documentclass{article}&#10;\usepackage{amsmath,amsfonts,amssymb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Remarkable lattice $S$ }&#10;\end{document}" title="IguanaTex Picture Display">
            <a:extLst>
              <a:ext uri="{FF2B5EF4-FFF2-40B4-BE49-F238E27FC236}">
                <a16:creationId xmlns:a16="http://schemas.microsoft.com/office/drawing/2014/main" id="{E558E62D-4BDA-E91D-6F69-56A0DC252B4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990600" y="2045957"/>
            <a:ext cx="2420159" cy="199680"/>
          </a:xfrm>
          <a:prstGeom prst="rect">
            <a:avLst/>
          </a:prstGeom>
        </p:spPr>
      </p:pic>
      <p:pic>
        <p:nvPicPr>
          <p:cNvPr id="1026" name="Picture 2 3" descr="Red key icon - Free red key icons">
            <a:extLst>
              <a:ext uri="{FF2B5EF4-FFF2-40B4-BE49-F238E27FC236}">
                <a16:creationId xmlns:a16="http://schemas.microsoft.com/office/drawing/2014/main" id="{866E65A2-74C7-1545-2221-0463E71AF8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51" b="26749"/>
          <a:stretch/>
        </p:blipFill>
        <p:spPr bwMode="auto">
          <a:xfrm rot="5400000">
            <a:off x="267588" y="2148057"/>
            <a:ext cx="569721" cy="304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 descr="\documentclass{article}&#10;\usepackage{amsmath,amsfonts,amssymb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P = USU^T$ }&#10;\end{document}" title="IguanaTex Picture Display">
            <a:extLst>
              <a:ext uri="{FF2B5EF4-FFF2-40B4-BE49-F238E27FC236}">
                <a16:creationId xmlns:a16="http://schemas.microsoft.com/office/drawing/2014/main" id="{2B3A8B83-576C-8EB3-B9E5-4183A23FBD6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6998509" y="2215610"/>
            <a:ext cx="1296958" cy="228480"/>
          </a:xfrm>
          <a:prstGeom prst="rect">
            <a:avLst/>
          </a:prstGeom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CFC52EF-1AF1-8C40-662F-E3059F257BA6}"/>
              </a:ext>
            </a:extLst>
          </p:cNvPr>
          <p:cNvCxnSpPr/>
          <p:nvPr/>
        </p:nvCxnSpPr>
        <p:spPr bwMode="auto">
          <a:xfrm>
            <a:off x="2667000" y="4400550"/>
            <a:ext cx="1967401" cy="0"/>
          </a:xfrm>
          <a:prstGeom prst="straightConnector1">
            <a:avLst/>
          </a:prstGeom>
          <a:solidFill>
            <a:srgbClr val="FFFFFF"/>
          </a:solidFill>
          <a:ln w="12700" cap="flat" cmpd="sng" algn="ctr">
            <a:solidFill>
              <a:srgbClr val="5D6A6E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32" name="Picture 31" descr="\documentclass{article}&#10;\usepackage{amsmath,amsfonts,amssymb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t = H(m)$ }&#10;\end{document}" title="IguanaTex Picture Display">
            <a:extLst>
              <a:ext uri="{FF2B5EF4-FFF2-40B4-BE49-F238E27FC236}">
                <a16:creationId xmlns:a16="http://schemas.microsoft.com/office/drawing/2014/main" id="{4CB8C29F-2539-ECD8-69FB-65CBC0EE7A8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371600" y="2918671"/>
            <a:ext cx="1100159" cy="265920"/>
          </a:xfrm>
          <a:prstGeom prst="rect">
            <a:avLst/>
          </a:prstGeom>
        </p:spPr>
      </p:pic>
      <p:pic>
        <p:nvPicPr>
          <p:cNvPr id="37" name="Picture 36" descr="\documentclass{article}&#10;\usepackage{amsmath,amsfonts,amssymb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\sigma$ }&#10;\end{document}" title="IguanaTex Picture Display">
            <a:extLst>
              <a:ext uri="{FF2B5EF4-FFF2-40B4-BE49-F238E27FC236}">
                <a16:creationId xmlns:a16="http://schemas.microsoft.com/office/drawing/2014/main" id="{C4CA552C-691D-E057-2B21-B65500BE463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3555108" y="4148760"/>
            <a:ext cx="101204" cy="83992"/>
          </a:xfrm>
          <a:prstGeom prst="rect">
            <a:avLst/>
          </a:prstGeom>
        </p:spPr>
      </p:pic>
      <p:pic>
        <p:nvPicPr>
          <p:cNvPr id="40" name="Picture 39" descr="\documentclass{article}&#10;\usepackage{amsmath,amsfonts,amssymb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Check $\|t-\sigma\|_P &lt; \rho$ }&#10;\end{document}" title="IguanaTex Picture Display">
            <a:extLst>
              <a:ext uri="{FF2B5EF4-FFF2-40B4-BE49-F238E27FC236}">
                <a16:creationId xmlns:a16="http://schemas.microsoft.com/office/drawing/2014/main" id="{DB5B73C5-31C5-2CEB-94AE-0359D479BDE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5113064" y="4248150"/>
            <a:ext cx="2321278" cy="265920"/>
          </a:xfrm>
          <a:prstGeom prst="rect">
            <a:avLst/>
          </a:prstGeom>
        </p:spPr>
      </p:pic>
      <p:pic>
        <p:nvPicPr>
          <p:cNvPr id="30" name="Picture 29" descr="\documentclass{article}&#10;\usepackage{amsmath,amsfonts,amssymb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$\sigma=U^{-1}\sigma'$$ }&#10;\end{document}" title="IguanaTex Picture Display">
            <a:extLst>
              <a:ext uri="{FF2B5EF4-FFF2-40B4-BE49-F238E27FC236}">
                <a16:creationId xmlns:a16="http://schemas.microsoft.com/office/drawing/2014/main" id="{DFBE04DC-AA5F-2CFC-FB32-18E59F3C68D9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371600" y="3730448"/>
            <a:ext cx="1219199" cy="240000"/>
          </a:xfrm>
          <a:prstGeom prst="rect">
            <a:avLst/>
          </a:prstGeom>
        </p:spPr>
      </p:pic>
      <p:pic>
        <p:nvPicPr>
          <p:cNvPr id="27" name="Picture 26" descr="\documentclass{article}&#10;\usepackage{amsmath,amsfonts,amssymb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\[&#10;       \sigma'&#10;       \gets&#10;       D_{S,\rho/\sqrt n,\,Ut}&#10;    \] }&#10;\end{document}" title="IguanaTex Picture Display">
            <a:extLst>
              <a:ext uri="{FF2B5EF4-FFF2-40B4-BE49-F238E27FC236}">
                <a16:creationId xmlns:a16="http://schemas.microsoft.com/office/drawing/2014/main" id="{A9BA8D6D-E56E-28B2-23F3-F5DCF3CE6524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1371600" y="3337628"/>
            <a:ext cx="1912319" cy="321600"/>
          </a:xfrm>
          <a:prstGeom prst="rect">
            <a:avLst/>
          </a:prstGeom>
        </p:spPr>
      </p:pic>
      <p:pic>
        <p:nvPicPr>
          <p:cNvPr id="17" name="Picture 16" descr="\documentclass{article}&#10;\usepackage{amsmath,amsfonts,amssymb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U\in\mathrm{GL}(\mathbb{Z})$}&#10;\end{document}" title="IguanaTex Picture Display">
            <a:extLst>
              <a:ext uri="{FF2B5EF4-FFF2-40B4-BE49-F238E27FC236}">
                <a16:creationId xmlns:a16="http://schemas.microsoft.com/office/drawing/2014/main" id="{E5DE2D5F-1D05-0EC0-F745-E15B6C5D0102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990601" y="2380807"/>
            <a:ext cx="1249919" cy="265920"/>
          </a:xfrm>
          <a:prstGeom prst="rect">
            <a:avLst/>
          </a:prstGeom>
        </p:spPr>
      </p:pic>
      <p:pic>
        <p:nvPicPr>
          <p:cNvPr id="38" name="Picture 37" descr="\documentclass{article}&#10;\usepackage{amsmath,amsfonts,amssymb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t = H(m)$ }&#10;\end{document}" title="IguanaTex Picture Display">
            <a:extLst>
              <a:ext uri="{FF2B5EF4-FFF2-40B4-BE49-F238E27FC236}">
                <a16:creationId xmlns:a16="http://schemas.microsoft.com/office/drawing/2014/main" id="{5D49A05F-9630-47DA-64CF-D62A6F94404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5453044" y="3746524"/>
            <a:ext cx="1100159" cy="26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32529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EDC13B18-DB39-407B-9E81-EE74E78D8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lang="en-US" altLang="en-US" dirty="0"/>
              <a:t>Permutation code equivalence</a:t>
            </a:r>
          </a:p>
        </p:txBody>
      </p:sp>
      <p:pic>
        <p:nvPicPr>
          <p:cNvPr id="7" name="Picture 6" descr="\documentclass{article}&#10;\usepackage{amsmath,amssymb}&#10;\usepackage{tikz}&#10;%\usetikzlibrary{arrows.meta,positioning}&#10;\begin{document}&#10;\begin{tikzpicture}[&#10;    x=1cm,y=1cm,&#10;    font=\small,&#10;    colbox/.style={&#10;        draw,&#10;        rounded corners=2pt,&#10;        minimum width=0.78cm,&#10;        minimum height=3.55cm,&#10;        inner sep=2pt,&#10;        align=center&#10;    }&#10;]&#10;&#10;% -------------------------------------------------&#10;% Colors&#10;% -------------------------------------------------&#10;\definecolor{titleblue}{RGB}{40,90,180}&#10;\definecolor{cA}{RGB}{245,224,224}&#10;\definecolor{cB}{RGB}{226,233,247}&#10;\definecolor{cC}{RGB}{225,236,221}&#10;\definecolor{cD}{RGB}{241,233,211}&#10;\definecolor{cE}{RGB}{235,228,239}&#10;&#10;% -------------------------------------------------&#10;% Title&#10;% -------------------------------------------------&#10;\node[font=\Large\bfseries] at (2.4,5.1)&#10;    {\textcolor{titleblue}{Code} \(C\subseteq \mathbb{F}_q^n\)};&#10;&#10;% -------------------------------------------------&#10;% Coordinate labels&#10;% -------------------------------------------------&#10;\node at (0.0,4.15) {\(1\)};&#10;\node at (1.0,4.15) {\(2\)};&#10;\node at (2.0,4.15) {\(3\)};&#10;\node at (3.0,4.15) {\(4\)};&#10;\node at (4.0,4.15) {\(5\)};&#10;&#10;% -------------------------------------------------&#10;% Row labels&#10;% -------------------------------------------------&#10;\node[anchor=east] at (-0.55,2.85) {\(c^{(1)}\)};&#10;\node[anchor=east] at (-0.55,1.95) {\(c^{(2)}\)};&#10;\node[anchor=east] at (-0.55,1.05) {\(c^{(3)}\)};&#10;\node[anchor=east] at (-0.55,0.20) {\(\vdots\)};&#10;\node[anchor=east] at (-0.55,-0.70) {\(c^{(M)}\)};&#10;&#10;% -------------------------------------------------&#10;% Columns&#10;% -------------------------------------------------&#10;\node[colbox,fill=cA] at (0.0,1.55)&#10;{&#10;    \vspace{2mm}&#10;    \(0\)\\[6pt]&#10;    \(1\)\\[6pt]&#10;    \(1\)\\[6pt]&#10;    \(\vdots\)\\[6pt]&#10;    \(a_1\)&#10;};&#10;&#10;\node[colbox,fill=cB] at (1.0,1.55)&#10;{&#10;    \vspace{2mm}&#10;    \(1\)\\[6pt]&#10;    \(0\)\\[6pt]&#10;    \(1\)\\[6pt]&#10;    \(\vdots\)\\[6pt]&#10;    \(a_2\)&#10;};&#10;&#10;\node[colbox,fill=cC] at (2.0,1.55)&#10;{&#10;    \vspace{2mm}&#10;    \(1\)\\[6pt]&#10;    \(1\)\\[6pt]&#10;    \(0\)\\[6pt]&#10;    \(\vdots\)\\[6pt]&#10;    \(a_3\)&#10;};&#10;&#10;\node[colbox,fill=cD] at (3.0,1.55)&#10;{&#10;    \vspace{2mm}&#10;    \(0\)\\[6pt]&#10;    \(1\)\\[6pt]&#10;    \(0\)\\[6pt]&#10;    \(\vdots\)\\[6pt]&#10;    \(a_4\)&#10;};&#10;&#10;\node[colbox,fill=cE] at (4.0,1.55)&#10;{&#10;    \vspace{2mm}&#10;    \(1\)\\[6pt]&#10;    \(0\)\\[6pt]&#10;    \(0\)\\[6pt]&#10;    \(\vdots\)\\[6pt]&#10;    \(a_5\)&#10;};&#10;&#10;% -------------------------------------------------&#10;% Bottom explanatory box&#10;% -------------------------------------------------&#10;\node[&#10;    draw=titleblue,&#10;    rounded corners=4pt,&#10;    text=titleblue,&#10;    align=center,&#10;    minimum width=4.8cm,&#10;    minimum height=1.0cm&#10;] at (2.0,-2.0)&#10;{&#10;    Codewords of \(C\)\\&#10;    written by coordinates&#10;};&#10;&#10;\end{tikzpicture}&#10;&#10;\end{document}" title="IguanaTex Picture Display">
            <a:extLst>
              <a:ext uri="{FF2B5EF4-FFF2-40B4-BE49-F238E27FC236}">
                <a16:creationId xmlns:a16="http://schemas.microsoft.com/office/drawing/2014/main" id="{3EEB6E7D-1398-5780-B79B-65233FBA984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62000" y="1352550"/>
            <a:ext cx="1981200" cy="7039560"/>
          </a:xfrm>
          <a:prstGeom prst="rect">
            <a:avLst/>
          </a:prstGeom>
        </p:spPr>
      </p:pic>
      <p:pic>
        <p:nvPicPr>
          <p:cNvPr id="15" name="Picture 14" descr="\documentclass{article}&#10;\usepackage{amsmath,amssymb}&#10;\usepackage{tikz}&#10;%\usetikzlibrary{arrows.meta,positioning}&#10;\begin{document}&#10;\begin{tikzpicture}[&#10;    x=1cm,y=1cm,&#10;    font=\small,&#10;    colbox/.style={&#10;        draw,&#10;        rounded corners=2pt,&#10;        minimum width=0.78cm,&#10;        minimum height=3.55cm,&#10;        inner sep=2pt,&#10;        align=center&#10;    }&#10;]&#10;&#10;% -------------------------------------------------&#10;% Colors&#10;% -------------------------------------------------&#10;\definecolor{titlepurple}{RGB}{95,55,150}&#10;\definecolor{cA}{RGB}{245,224,224} % red-ish&#10;\definecolor{cB}{RGB}{226,233,247} % blue-ish&#10;\definecolor{cC}{RGB}{225,236,221} % green-ish&#10;\definecolor{cD}{RGB}{241,233,211} % beige-ish&#10;\definecolor{cE}{RGB}{235,228,239} % purple-ish&#10;&#10;% -------------------------------------------------&#10;% Title&#10;% -------------------------------------------------&#10;\node[font=\Large\bfseries] at (2.4,5.1)&#10;    {\textcolor{titlepurple}{Equivalent code} \(C' = C^\pi\)};&#10;&#10;% -------------------------------------------------&#10;% Coordinate labels&#10;% -------------------------------------------------&#10;\node at (0.0,4.15) {\(1\)};&#10;\node at (1.0,4.15) {\(2\)};&#10;\node at (2.0,4.15) {\(3\)};&#10;\node at (3.0,4.15) {\(4\)};&#10;\node at (4.0,4.15) {\(5\)};&#10;&#10;% -------------------------------------------------&#10;% Row labels&#10;% -------------------------------------------------&#10;\node[anchor=east] at (-0.55,2.85) {\(c^{(1)}\)};&#10;\node[anchor=east] at (-0.55,1.95) {\(c^{(2)}\)};&#10;\node[anchor=east] at (-0.55,1.05) {\(c^{(3)}\)};&#10;\node[anchor=east] at (-0.55,0.20) {\(\vdots\)};&#10;\node[anchor=east] at (-0.55,-0.70) {\(c^{(M)}\)};&#10;&#10;% -------------------------------------------------&#10;% Columns in permuted order: 3,5,1,4,2&#10;% -------------------------------------------------&#10;\node[colbox,fill=cC] at (0.0,1.55)&#10;{&#10;    \vspace{2mm}&#10;    \(1\)\\[6pt]&#10;    \(1\)\\[6pt]&#10;    \(0\)\\[6pt]&#10;    \(\vdots\)\\[6pt]&#10;    \(a_3\)&#10;};&#10;&#10;\node[colbox,fill=cE] at (1.0,1.55)&#10;{&#10;    \vspace{2mm}&#10;    \(1\)\\[6pt]&#10;    \(0\)\\[6pt]&#10;    \(0\)\\[6pt]&#10;    \(\vdots\)\\[6pt]&#10;    \(a_5\)&#10;};&#10;&#10;\node[colbox,fill=cA] at (2.0,1.55)&#10;{&#10;    \vspace{2mm}&#10;    \(0\)\\[6pt]&#10;    \(1\)\\[6pt]&#10;    \(1\)\\[6pt]&#10;    \(\vdots\)\\[6pt]&#10;    \(a_1\)&#10;};&#10;&#10;\node[colbox,fill=cD] at (3.0,1.55)&#10;{&#10;    \vspace{2mm}&#10;    \(0\)\\[6pt]&#10;    \(1\)\\[6pt]&#10;    \(0\)\\[6pt]&#10;    \(\vdots\)\\[6pt]&#10;    \(a_4\)&#10;};&#10;&#10;\node[colbox,fill=cB] at (4.0,1.55)&#10;{&#10;    \vspace{2mm}&#10;    \(1\)\\[6pt]&#10;    \(0\)\\[6pt]&#10;    \(1\)\\[6pt]&#10;    \(\vdots\)\\[6pt]&#10;    \(a_2\)&#10;};&#10;&#10;% -------------------------------------------------&#10;% Bottom explanatory box&#10;% -------------------------------------------------&#10;\node[&#10;    draw=titlepurple,&#10;    rounded corners=4pt,&#10;    text=titlepurple,&#10;    align=center,&#10;    minimum width=5.2cm,&#10;    minimum height=1.0cm&#10;] at (2.0,-2.0)&#10;{&#10;    Same code, with coordinates\\&#10;    reordered by \(\pi\)&#10;};&#10;&#10;\end{tikzpicture}&#10;&#10;\end{document}" title="IguanaTex Picture Display">
            <a:extLst>
              <a:ext uri="{FF2B5EF4-FFF2-40B4-BE49-F238E27FC236}">
                <a16:creationId xmlns:a16="http://schemas.microsoft.com/office/drawing/2014/main" id="{F4C98B0A-77E3-BBB0-C8F9-C696C6CAD3A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248400" y="1352550"/>
            <a:ext cx="2304347" cy="7038239"/>
          </a:xfrm>
          <a:prstGeom prst="rect">
            <a:avLst/>
          </a:prstGeom>
        </p:spPr>
      </p:pic>
      <p:pic>
        <p:nvPicPr>
          <p:cNvPr id="19" name="Picture 18" descr="\documentclass{article}&#10;\usepackage{amsmath,amssymb}&#10;\usepackage{tikz}&#10;%\usetikzlibrary{arrows.meta,positioning}&#10;\begin{document}&#10;\begin{tikzpicture}[&#10;    x=1cm,y=1cm,&#10;    font=\small,&#10;    &gt;=stealth,&#10;    ibox/.style={&#10;        draw,&#10;        rounded corners=2pt,&#10;        minimum width=0.72cm,&#10;        minimum height=0.62cm,&#10;        align=center&#10;    }&#10;]&#10;&#10;% -------------------------------------------------&#10;% Colors&#10;% -------------------------------------------------&#10;\definecolor{darkgreen}{RGB}{45,115,50}&#10;\definecolor{softgreen}{RGB}{225,236,221}&#10;\definecolor{softpurple}{RGB}{235,228,239}&#10;\definecolor{softred}{RGB}{245,224,224}&#10;\definecolor{softyellow}{RGB}{241,233,211}&#10;\definecolor{softblue}{RGB}{226,233,247}&#10;&#10;% -------------------------------------------------&#10;% Large permutation arrow&#10;% -------------------------------------------------&#10;\draw[&#10;    -&gt;,&#10;    darkgreen,&#10;    line width=2.0pt&#10;]&#10;(0,4.0) -- (7.2,4.0);&#10;&#10;\node[&#10;    text=darkgreen,&#10;    font=\LARGE&#10;] at (3.6,4.35) {\(\pi\)};&#10;&#10;% -------------------------------------------------&#10;% Explanation&#10;% -------------------------------------------------&#10;\node[&#10;    align=center,&#10;    font=\large&#10;] at (3.6,3.0)&#10;{&#10;    The \(j\)-th coordinate of \(C'\)\\[1.5mm]&#10;    is the \(\pi(j)\)-th coordinate of \(C\).&#10;};&#10;&#10;% -------------------------------------------------&#10;% Original coordinate positions&#10;% -------------------------------------------------&#10;\node at (-0.35,1.85) {\small original:};&#10;&#10;\node[ibox,fill=softred]    (o1) at (0.8,1.85) {\(1\)};&#10;\node[ibox,fill=softblue]   (o2) at (2.2,1.85) {\(2\)};&#10;\node[ibox,fill=softgreen]  (o3) at (3.6,1.85) {\(3\)};&#10;\node[ibox,fill=softyellow] (o4) at (5.0,1.85) {\(4\)};&#10;\node[ibox,fill=softpurple] (o5) at (6.4,1.85) {\(5\)};&#10;&#10;% -------------------------------------------------&#10;% New coordinate positions&#10;% -------------------------------------------------&#10;\node at (-0.35,0) {\small new:};&#10;&#10;% new positions 1,2,3,4,5 contain old coordinates 3,5,1,4,2&#10;\node[ibox,fill=softgreen]  (n1) at (0.8,0) {\(3\)};&#10;\node[ibox,fill=softpurple] (n2) at (2.2,0) {\(5\)};&#10;\node[ibox,fill=softred]    (n3) at (3.6,0) {\(1\)};&#10;\node[ibox,fill=softyellow] (n4) at (5.0,0) {\(4\)};&#10;\node[ibox,fill=softblue]   (n5) at (6.4,0) {\(2\)};&#10;&#10;% New-position labels&#10;\node[font=\scriptsize] at (0.8,-0.60) {position \(1\)};&#10;\node[font=\scriptsize] at (2.2,-0.60) {position \(2\)};&#10;\node[font=\scriptsize] at (3.6,-0.60) {position \(3\)};&#10;\node[font=\scriptsize] at (5.0,-0.60) {position \(4\)};&#10;\node[font=\scriptsize] at (6.4,-0.60) {position \(5\)};&#10;&#10;% -------------------------------------------------&#10;% Correct mappings&#10;% old 1 -&gt; new 3&#10;% old 2 -&gt; new 5&#10;% old 3 -&gt; new 1&#10;% old 4 -&gt; new 4&#10;% old 5 -&gt; new 2&#10;% -------------------------------------------------&#10;&#10;\draw[-&gt;,thick,red!70!black]&#10;    (o1.south) .. controls (0.8,0.95) and (3.6,0.95) .. (n3.north);&#10;&#10;\draw[-&gt;,thick,blue!70!black]&#10;    (o2.south) .. controls (2.2,0.75) and (6.4,0.75) .. (n5.north);&#10;&#10;\draw[-&gt;,thick,darkgreen]&#10;    (o3.south) .. controls (3.6,1.15) and (0.8,1.15) .. (n1.north);&#10;&#10;\draw[-&gt;,thick,yellow!60!black]&#10;    (o4.south) -- (n4.north);&#10;&#10;\draw[-&gt;,thick,purple!75!black]&#10;    (o5.south) .. controls (6.4,1.35) and (2.2,1.35) .. (n2.north);&#10;&#10;\end{tikzpicture}&#10;&#10;\end{document}" title="IguanaTex Picture Display">
            <a:extLst>
              <a:ext uri="{FF2B5EF4-FFF2-40B4-BE49-F238E27FC236}">
                <a16:creationId xmlns:a16="http://schemas.microsoft.com/office/drawing/2014/main" id="{DF75598E-41C7-7FDB-7285-0E88170F558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3124200" y="1733550"/>
            <a:ext cx="2638589" cy="6580599"/>
          </a:xfrm>
          <a:prstGeom prst="rect">
            <a:avLst/>
          </a:prstGeom>
        </p:spPr>
      </p:pic>
      <p:pic>
        <p:nvPicPr>
          <p:cNvPr id="29" name="Picture 28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$C'=C^{\pi} \Leftrightarrow G'=SGP_\pi$$&#10;}&#10;&#10;\end{document}" title="IguanaTex Picture Display">
            <a:extLst>
              <a:ext uri="{FF2B5EF4-FFF2-40B4-BE49-F238E27FC236}">
                <a16:creationId xmlns:a16="http://schemas.microsoft.com/office/drawing/2014/main" id="{AC50AE37-C29E-A64A-80D6-D6500A3C220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19285" y="4469172"/>
            <a:ext cx="2443656" cy="230501"/>
          </a:xfrm>
          <a:prstGeom prst="rect">
            <a:avLst/>
          </a:prstGeom>
        </p:spPr>
      </p:pic>
      <p:pic>
        <p:nvPicPr>
          <p:cNvPr id="27" name="Picture 26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\[&#10;P_\pi =&#10;\begin{pmatrix}&#10;0 &amp; 0 &amp; 1 &amp; 0 &amp; 0\\&#10;0 &amp; 0 &amp; 0 &amp; 0 &amp; 1\\&#10;1 &amp; 0 &amp; 0 &amp; 0 &amp; 0\\&#10;0 &amp; 0 &amp; 0 &amp; 1 &amp; 0\\&#10;0 &amp; 1 &amp; 0 &amp; 0 &amp; 0&#10;\end{pmatrix}.&#10;\]&#10;}&#10;&#10;\end{document}" title="IguanaTex Picture Display">
            <a:extLst>
              <a:ext uri="{FF2B5EF4-FFF2-40B4-BE49-F238E27FC236}">
                <a16:creationId xmlns:a16="http://schemas.microsoft.com/office/drawing/2014/main" id="{1FCD1595-DBF2-7751-60DF-E9AD78BD81FB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3793103" y="3790950"/>
            <a:ext cx="1952789" cy="1055905"/>
          </a:xfrm>
          <a:prstGeom prst="rect">
            <a:avLst/>
          </a:prstGeom>
        </p:spPr>
      </p:pic>
      <p:pic>
        <p:nvPicPr>
          <p:cNvPr id="5" name="Picture 4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\[&#10;S\in\mathrm{GL}_k(\mathbb{F}_q)&#10;\]&#10;}&#10;&#10;\end{document}" title="IguanaTex Picture Display">
            <a:extLst>
              <a:ext uri="{FF2B5EF4-FFF2-40B4-BE49-F238E27FC236}">
                <a16:creationId xmlns:a16="http://schemas.microsoft.com/office/drawing/2014/main" id="{B32CCD24-E3EC-6E16-D12A-0A2A8C7D6D9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5892745" y="4608394"/>
            <a:ext cx="963673" cy="182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53184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759FF5-97DD-EE09-5D5C-257324684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483514F1-9B4A-8723-52AD-DBBFC9081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lang="en-US" altLang="en-US" dirty="0"/>
              <a:t>Generalizing permutation equivalence</a:t>
            </a:r>
          </a:p>
        </p:txBody>
      </p:sp>
      <p:pic>
        <p:nvPicPr>
          <p:cNvPr id="16" name="Picture 15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G'  = S G P D$ with $D = \text{diag}(\pm 1)$&#10;}&#10;\end{document}" title="IguanaTex Picture Display">
            <a:extLst>
              <a:ext uri="{FF2B5EF4-FFF2-40B4-BE49-F238E27FC236}">
                <a16:creationId xmlns:a16="http://schemas.microsoft.com/office/drawing/2014/main" id="{4448EE62-F005-D759-036E-03EBBDD4FE6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3048000" y="2222715"/>
            <a:ext cx="3670080" cy="266880"/>
          </a:xfrm>
          <a:prstGeom prst="rect">
            <a:avLst/>
          </a:prstGeom>
        </p:spPr>
      </p:pic>
      <p:sp>
        <p:nvSpPr>
          <p:cNvPr id="6" name="Content Placeholder 2 2 1 1">
            <a:extLst>
              <a:ext uri="{FF2B5EF4-FFF2-40B4-BE49-F238E27FC236}">
                <a16:creationId xmlns:a16="http://schemas.microsoft.com/office/drawing/2014/main" id="{9EC1C4D1-A897-1D67-2C94-F5519C629DAC}"/>
              </a:ext>
            </a:extLst>
          </p:cNvPr>
          <p:cNvSpPr txBox="1">
            <a:spLocks/>
          </p:cNvSpPr>
          <p:nvPr/>
        </p:nvSpPr>
        <p:spPr bwMode="auto">
          <a:xfrm>
            <a:off x="5562600" y="1574602"/>
            <a:ext cx="304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542925" indent="-200025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25513" indent="-239713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04925" indent="-276225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647825" indent="-276225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Permute then scale by </a:t>
            </a:r>
          </a:p>
        </p:txBody>
      </p:sp>
      <p:sp>
        <p:nvSpPr>
          <p:cNvPr id="14" name="Content Placeholder 2 2 2 1 1">
            <a:extLst>
              <a:ext uri="{FF2B5EF4-FFF2-40B4-BE49-F238E27FC236}">
                <a16:creationId xmlns:a16="http://schemas.microsoft.com/office/drawing/2014/main" id="{02C316CD-EF96-C919-60CF-D1AFA43DD1A0}"/>
              </a:ext>
            </a:extLst>
          </p:cNvPr>
          <p:cNvSpPr txBox="1">
            <a:spLocks/>
          </p:cNvSpPr>
          <p:nvPr/>
        </p:nvSpPr>
        <p:spPr bwMode="auto">
          <a:xfrm>
            <a:off x="533400" y="1548154"/>
            <a:ext cx="5105400" cy="414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542925" indent="-200025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25513" indent="-239713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04925" indent="-276225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647825" indent="-276225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Signed Permutation Equivalence (</a:t>
            </a:r>
            <a:r>
              <a:rPr lang="en-US" b="1" dirty="0"/>
              <a:t>SPEP</a:t>
            </a:r>
            <a:r>
              <a:rPr lang="en-US" dirty="0"/>
              <a:t>): </a:t>
            </a:r>
          </a:p>
        </p:txBody>
      </p:sp>
      <p:pic>
        <p:nvPicPr>
          <p:cNvPr id="20" name="Picture 19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\pm 1$&#10;}&#10;\end{document}" title="IguanaTex Picture Display">
            <a:extLst>
              <a:ext uri="{FF2B5EF4-FFF2-40B4-BE49-F238E27FC236}">
                <a16:creationId xmlns:a16="http://schemas.microsoft.com/office/drawing/2014/main" id="{38A3DF6F-B806-A1E4-46B7-1CF8329F621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8363670" y="1667076"/>
            <a:ext cx="303360" cy="176640"/>
          </a:xfrm>
          <a:prstGeom prst="rect">
            <a:avLst/>
          </a:prstGeom>
        </p:spPr>
      </p:pic>
      <p:sp>
        <p:nvSpPr>
          <p:cNvPr id="22" name="Content Placeholder 2 2 2 1 2">
            <a:extLst>
              <a:ext uri="{FF2B5EF4-FFF2-40B4-BE49-F238E27FC236}">
                <a16:creationId xmlns:a16="http://schemas.microsoft.com/office/drawing/2014/main" id="{282200E3-7951-FAFC-CF49-6D3116A08632}"/>
              </a:ext>
            </a:extLst>
          </p:cNvPr>
          <p:cNvSpPr txBox="1">
            <a:spLocks/>
          </p:cNvSpPr>
          <p:nvPr/>
        </p:nvSpPr>
        <p:spPr bwMode="auto">
          <a:xfrm>
            <a:off x="533400" y="3040685"/>
            <a:ext cx="3276600" cy="414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542925" indent="-200025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25513" indent="-239713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04925" indent="-276225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647825" indent="-276225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Linear Equivalence (</a:t>
            </a:r>
            <a:r>
              <a:rPr lang="en-US" b="1" dirty="0"/>
              <a:t>LEP</a:t>
            </a:r>
            <a:r>
              <a:rPr lang="en-US" dirty="0"/>
              <a:t>): </a:t>
            </a:r>
          </a:p>
        </p:txBody>
      </p:sp>
      <p:sp>
        <p:nvSpPr>
          <p:cNvPr id="24" name="Content Placeholder 2 2 1 2">
            <a:extLst>
              <a:ext uri="{FF2B5EF4-FFF2-40B4-BE49-F238E27FC236}">
                <a16:creationId xmlns:a16="http://schemas.microsoft.com/office/drawing/2014/main" id="{932081C9-6583-172E-6A06-440DC8577404}"/>
              </a:ext>
            </a:extLst>
          </p:cNvPr>
          <p:cNvSpPr txBox="1">
            <a:spLocks/>
          </p:cNvSpPr>
          <p:nvPr/>
        </p:nvSpPr>
        <p:spPr bwMode="auto">
          <a:xfrm>
            <a:off x="3733800" y="3048931"/>
            <a:ext cx="304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542925" indent="-200025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25513" indent="-239713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04925" indent="-276225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647825" indent="-276225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Permute then scale by </a:t>
            </a:r>
          </a:p>
        </p:txBody>
      </p:sp>
      <p:pic>
        <p:nvPicPr>
          <p:cNvPr id="3" name="Picture 2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\lambda\neq 0$&#10;}&#10;\end{document}" title="IguanaTex Picture Display">
            <a:extLst>
              <a:ext uri="{FF2B5EF4-FFF2-40B4-BE49-F238E27FC236}">
                <a16:creationId xmlns:a16="http://schemas.microsoft.com/office/drawing/2014/main" id="{20D55758-D623-FBE0-1BF0-013AC479052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550431" y="3153847"/>
            <a:ext cx="618240" cy="247680"/>
          </a:xfrm>
          <a:prstGeom prst="rect">
            <a:avLst/>
          </a:prstGeom>
        </p:spPr>
      </p:pic>
      <p:pic>
        <p:nvPicPr>
          <p:cNvPr id="32" name="Picture 31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G'  = S G P D$ with $D = \text{diag}(\mathbb{F}_q^*)$&#10;}&#10;\end{document}" title="IguanaTex Picture Display">
            <a:extLst>
              <a:ext uri="{FF2B5EF4-FFF2-40B4-BE49-F238E27FC236}">
                <a16:creationId xmlns:a16="http://schemas.microsoft.com/office/drawing/2014/main" id="{12D87156-7B20-F458-14D1-917F23AC6DA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3048001" y="3872818"/>
            <a:ext cx="3615359" cy="30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39802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22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EDC13B18-DB39-407B-9E81-EE74E78D8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lang="en-US" altLang="en-US" dirty="0"/>
              <a:t>The LESS signature scheme (</a:t>
            </a:r>
            <a:r>
              <a:rPr lang="en-US" altLang="en-US" dirty="0">
                <a:solidFill>
                  <a:srgbClr val="FF0000"/>
                </a:solidFill>
              </a:rPr>
              <a:t>B</a:t>
            </a:r>
            <a:r>
              <a:rPr lang="en-US" altLang="en-US" dirty="0"/>
              <a:t>MPS20)</a:t>
            </a:r>
          </a:p>
        </p:txBody>
      </p:sp>
      <p:pic>
        <p:nvPicPr>
          <p:cNvPr id="5" name="Picture 4 1" descr="\documentclass{article}&#10;\usepackage{amsmath,amsfonts,amssymb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LESS is a signature scheme relying on the following ZK proof protocol}&#10;\end{document}" title="IguanaTex Bitmap Display">
            <a:extLst>
              <a:ext uri="{FF2B5EF4-FFF2-40B4-BE49-F238E27FC236}">
                <a16:creationId xmlns:a16="http://schemas.microsoft.com/office/drawing/2014/main" id="{4D59BD86-67A7-43F2-ADF7-1A84E8755B1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484800" y="1504950"/>
            <a:ext cx="8174399" cy="254400"/>
          </a:xfrm>
          <a:prstGeom prst="rect">
            <a:avLst/>
          </a:prstGeom>
        </p:spPr>
      </p:pic>
      <p:pic>
        <p:nvPicPr>
          <p:cNvPr id="7" name="Picture 2 1" descr="Person Icons - Free Download, PNG and SVG">
            <a:extLst>
              <a:ext uri="{FF2B5EF4-FFF2-40B4-BE49-F238E27FC236}">
                <a16:creationId xmlns:a16="http://schemas.microsoft.com/office/drawing/2014/main" id="{579C35A5-9315-46B3-88AD-0093BBF724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3638550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Businesspeople design person icon flat and Vector Image">
            <a:extLst>
              <a:ext uri="{FF2B5EF4-FFF2-40B4-BE49-F238E27FC236}">
                <a16:creationId xmlns:a16="http://schemas.microsoft.com/office/drawing/2014/main" id="{C3C4DFC0-E2E7-4AEA-B366-1E40BEA35E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500" b="7785"/>
          <a:stretch/>
        </p:blipFill>
        <p:spPr bwMode="auto">
          <a:xfrm>
            <a:off x="385924" y="3638550"/>
            <a:ext cx="862012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 2" descr="Green key icon - Free green key icons">
            <a:extLst>
              <a:ext uri="{FF2B5EF4-FFF2-40B4-BE49-F238E27FC236}">
                <a16:creationId xmlns:a16="http://schemas.microsoft.com/office/drawing/2014/main" id="{2E60A8CF-7253-4069-86DC-2A774E899E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874686" y="2010096"/>
            <a:ext cx="569721" cy="569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\documentclass{article}&#10;\usepackage{amsmath,amsfonts,amssymb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S\in\operatorname{GL}_k(q)$, $Q\in M_n(q)$ }&#10;\end{document}" title="IguanaTex Bitmap Display">
            <a:extLst>
              <a:ext uri="{FF2B5EF4-FFF2-40B4-BE49-F238E27FC236}">
                <a16:creationId xmlns:a16="http://schemas.microsoft.com/office/drawing/2014/main" id="{6965AEBB-B520-425B-B4A0-4686BFD75B0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990600" y="2220182"/>
            <a:ext cx="2722558" cy="265920"/>
          </a:xfrm>
          <a:prstGeom prst="rect">
            <a:avLst/>
          </a:prstGeom>
        </p:spPr>
      </p:pic>
      <p:pic>
        <p:nvPicPr>
          <p:cNvPr id="1026" name="Picture 2 3" descr="Red key icon - Free red key icons">
            <a:extLst>
              <a:ext uri="{FF2B5EF4-FFF2-40B4-BE49-F238E27FC236}">
                <a16:creationId xmlns:a16="http://schemas.microsoft.com/office/drawing/2014/main" id="{D7786157-39F3-4702-BEB9-DB3AE21D49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51" b="26749"/>
          <a:stretch/>
        </p:blipFill>
        <p:spPr bwMode="auto">
          <a:xfrm rot="5400000">
            <a:off x="267588" y="2148057"/>
            <a:ext cx="569721" cy="304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\documentclass{article}&#10;\usepackage{amsmath,amsfonts,amssymb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G'=SGQ$ }&#10;\end{document}" title="IguanaTex Bitmap Display">
            <a:extLst>
              <a:ext uri="{FF2B5EF4-FFF2-40B4-BE49-F238E27FC236}">
                <a16:creationId xmlns:a16="http://schemas.microsoft.com/office/drawing/2014/main" id="{D4A24F46-D5F3-498B-9D3E-DE801A0AA71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7620000" y="2233622"/>
            <a:ext cx="1209599" cy="252480"/>
          </a:xfrm>
          <a:prstGeom prst="rect">
            <a:avLst/>
          </a:prstGeom>
        </p:spPr>
      </p:pic>
      <p:pic>
        <p:nvPicPr>
          <p:cNvPr id="16" name="Picture 15" descr="\documentclass{article}&#10;\usepackage{amsmath,amsfonts,amssymb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\textbf{Public:} $G$}&#10;\end{document}" title="IguanaTex Bitmap Display">
            <a:extLst>
              <a:ext uri="{FF2B5EF4-FFF2-40B4-BE49-F238E27FC236}">
                <a16:creationId xmlns:a16="http://schemas.microsoft.com/office/drawing/2014/main" id="{94CE4B27-44F2-43B9-9C99-4C869A92866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4419601" y="2238281"/>
            <a:ext cx="1156799" cy="199680"/>
          </a:xfrm>
          <a:prstGeom prst="rect">
            <a:avLst/>
          </a:prstGeom>
        </p:spPr>
      </p:pic>
      <p:pic>
        <p:nvPicPr>
          <p:cNvPr id="20" name="Picture 2 4" descr="IconExperience » I-Collection » Dice Icon">
            <a:extLst>
              <a:ext uri="{FF2B5EF4-FFF2-40B4-BE49-F238E27FC236}">
                <a16:creationId xmlns:a16="http://schemas.microsoft.com/office/drawing/2014/main" id="{451234A5-B606-44ED-ACCB-8B60298F6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33" y="2794510"/>
            <a:ext cx="535633" cy="535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76872F3-48C4-4A6F-B18C-CA8419C4D3BF}"/>
              </a:ext>
            </a:extLst>
          </p:cNvPr>
          <p:cNvCxnSpPr/>
          <p:nvPr/>
        </p:nvCxnSpPr>
        <p:spPr bwMode="auto">
          <a:xfrm>
            <a:off x="2881801" y="3179711"/>
            <a:ext cx="3276600" cy="0"/>
          </a:xfrm>
          <a:prstGeom prst="straightConnector1">
            <a:avLst/>
          </a:prstGeom>
          <a:solidFill>
            <a:srgbClr val="FFFFFF"/>
          </a:solidFill>
          <a:ln w="12700" cap="flat" cmpd="sng" algn="ctr">
            <a:solidFill>
              <a:srgbClr val="5D6A6E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2" name="Picture 21" descr="\documentclass{article}&#10;\usepackage{amsmath,amsfonts,amssymb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\tilde{Q}\in M_n(q)$ }&#10;\end{document}" title="IguanaTex Bitmap Display">
            <a:extLst>
              <a:ext uri="{FF2B5EF4-FFF2-40B4-BE49-F238E27FC236}">
                <a16:creationId xmlns:a16="http://schemas.microsoft.com/office/drawing/2014/main" id="{AFE84009-C4E8-44D9-84DB-BC287CC0280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1119240" y="2944906"/>
            <a:ext cx="1232639" cy="311040"/>
          </a:xfrm>
          <a:prstGeom prst="rect">
            <a:avLst/>
          </a:prstGeom>
        </p:spPr>
      </p:pic>
      <p:pic>
        <p:nvPicPr>
          <p:cNvPr id="26" name="Picture 25" descr="\documentclass{article}&#10;\usepackage{amsmath,amsfonts,amssymb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h= \operatorname{Hash}\left( \operatorname{SF}(G\tilde{Q})\right)$ }&#10;\end{document}" title="IguanaTex Bitmap Display">
            <a:extLst>
              <a:ext uri="{FF2B5EF4-FFF2-40B4-BE49-F238E27FC236}">
                <a16:creationId xmlns:a16="http://schemas.microsoft.com/office/drawing/2014/main" id="{414CC833-A7D3-4B32-8B33-FE6BADF79FF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3581401" y="2794510"/>
            <a:ext cx="1676400" cy="342165"/>
          </a:xfrm>
          <a:prstGeom prst="rect">
            <a:avLst/>
          </a:prstGeom>
        </p:spPr>
      </p:pic>
      <p:pic>
        <p:nvPicPr>
          <p:cNvPr id="1028" name="Picture 4 2" descr="778 Coin Flip Illustrations &amp;amp; Clip Art - iStock">
            <a:extLst>
              <a:ext uri="{FF2B5EF4-FFF2-40B4-BE49-F238E27FC236}">
                <a16:creationId xmlns:a16="http://schemas.microsoft.com/office/drawing/2014/main" id="{57EB7C32-8009-436B-84B6-85AFF269DC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13" t="12617" r="16013" b="7010"/>
          <a:stretch/>
        </p:blipFill>
        <p:spPr bwMode="auto">
          <a:xfrm>
            <a:off x="8107474" y="2795627"/>
            <a:ext cx="538715" cy="609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 descr="\documentclass{article}&#10;\usepackage{amsmath,amsfonts,amssymb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b\in\{0,1\}$ }&#10;\end{document}" title="IguanaTex Bitmap Display">
            <a:extLst>
              <a:ext uri="{FF2B5EF4-FFF2-40B4-BE49-F238E27FC236}">
                <a16:creationId xmlns:a16="http://schemas.microsoft.com/office/drawing/2014/main" id="{B0A89CEA-61D6-4AC3-94A3-F24F4B11A5D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6874686" y="3023081"/>
            <a:ext cx="1057919" cy="265920"/>
          </a:xfrm>
          <a:prstGeom prst="rect">
            <a:avLst/>
          </a:prstGeom>
        </p:spPr>
      </p:pic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410D3148-4A91-4860-9C75-D8D91E2023A8}"/>
              </a:ext>
            </a:extLst>
          </p:cNvPr>
          <p:cNvCxnSpPr/>
          <p:nvPr/>
        </p:nvCxnSpPr>
        <p:spPr bwMode="auto">
          <a:xfrm flipH="1" flipV="1">
            <a:off x="2844144" y="3701721"/>
            <a:ext cx="3292737" cy="10129"/>
          </a:xfrm>
          <a:prstGeom prst="straightConnector1">
            <a:avLst/>
          </a:prstGeom>
          <a:solidFill>
            <a:srgbClr val="FFFFFF"/>
          </a:solidFill>
          <a:ln w="12700" cap="flat" cmpd="sng" algn="ctr">
            <a:solidFill>
              <a:srgbClr val="5D6A6E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35" name="Picture 34" descr="\documentclass{article}&#10;\usepackage{amsmath,amsfonts,amssymb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b$ }&#10;\end{document}" title="IguanaTex Bitmap Display">
            <a:extLst>
              <a:ext uri="{FF2B5EF4-FFF2-40B4-BE49-F238E27FC236}">
                <a16:creationId xmlns:a16="http://schemas.microsoft.com/office/drawing/2014/main" id="{EBB7CF5A-733F-4E72-90BF-3C30A94AF427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4419601" y="3473121"/>
            <a:ext cx="70911" cy="134250"/>
          </a:xfrm>
          <a:prstGeom prst="rect">
            <a:avLst/>
          </a:prstGeom>
        </p:spPr>
      </p:pic>
      <p:pic>
        <p:nvPicPr>
          <p:cNvPr id="41" name="Picture 40" descr="\documentclass{article}&#10;\usepackage{amsmath,amsfonts,amssymb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b=0$: $Q' = \tilde{Q}$ }&#10;\end{document}" title="IguanaTex Bitmap Display">
            <a:extLst>
              <a:ext uri="{FF2B5EF4-FFF2-40B4-BE49-F238E27FC236}">
                <a16:creationId xmlns:a16="http://schemas.microsoft.com/office/drawing/2014/main" id="{2BFD6332-C200-4648-BA9B-347637A2707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1447801" y="3946860"/>
            <a:ext cx="1590719" cy="296640"/>
          </a:xfrm>
          <a:prstGeom prst="rect">
            <a:avLst/>
          </a:prstGeom>
        </p:spPr>
      </p:pic>
      <p:pic>
        <p:nvPicPr>
          <p:cNvPr id="43" name="Picture 42" descr="\documentclass{article}&#10;\usepackage{amsmath,amsfonts,amssymb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b=1$: $Q' = Q^{-1}\tilde{Q}$ }&#10;\end{document}" title="IguanaTex Bitmap Display">
            <a:extLst>
              <a:ext uri="{FF2B5EF4-FFF2-40B4-BE49-F238E27FC236}">
                <a16:creationId xmlns:a16="http://schemas.microsoft.com/office/drawing/2014/main" id="{0062B05E-D8DA-4878-BE7E-F867B6B7F136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30"/>
          <a:stretch>
            <a:fillRect/>
          </a:stretch>
        </p:blipFill>
        <p:spPr>
          <a:xfrm>
            <a:off x="1451146" y="4379667"/>
            <a:ext cx="2086078" cy="296640"/>
          </a:xfrm>
          <a:prstGeom prst="rect">
            <a:avLst/>
          </a:prstGeom>
        </p:spPr>
      </p:pic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F14543ED-0389-47FA-9D68-0989AEF05003}"/>
              </a:ext>
            </a:extLst>
          </p:cNvPr>
          <p:cNvCxnSpPr/>
          <p:nvPr/>
        </p:nvCxnSpPr>
        <p:spPr bwMode="auto">
          <a:xfrm flipV="1">
            <a:off x="4087690" y="4379666"/>
            <a:ext cx="910310" cy="1"/>
          </a:xfrm>
          <a:prstGeom prst="straightConnector1">
            <a:avLst/>
          </a:prstGeom>
          <a:solidFill>
            <a:srgbClr val="FFFFFF"/>
          </a:solidFill>
          <a:ln w="12700" cap="flat" cmpd="sng" algn="ctr">
            <a:solidFill>
              <a:srgbClr val="5D6A6E"/>
            </a:solidFill>
            <a:prstDash val="solid"/>
            <a:miter lim="800000"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47" name="Picture 46" descr="\documentclass{article}&#10;\usepackage{amsmath,amsfonts,amssymb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Q'$ }&#10;\end{document}" title="IguanaTex Bitmap Display">
            <a:extLst>
              <a:ext uri="{FF2B5EF4-FFF2-40B4-BE49-F238E27FC236}">
                <a16:creationId xmlns:a16="http://schemas.microsoft.com/office/drawing/2014/main" id="{E6A1D8A9-72EA-4923-8FDE-F35023B19111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31"/>
          <a:stretch>
            <a:fillRect/>
          </a:stretch>
        </p:blipFill>
        <p:spPr>
          <a:xfrm>
            <a:off x="4440269" y="4109251"/>
            <a:ext cx="181753" cy="181065"/>
          </a:xfrm>
          <a:prstGeom prst="rect">
            <a:avLst/>
          </a:prstGeom>
        </p:spPr>
      </p:pic>
      <p:pic>
        <p:nvPicPr>
          <p:cNvPr id="60" name="Picture 59" descr="\documentclass{article}&#10;\usepackage{amsmath,amsfonts,amssymb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\operatorname{Hash}(\operatorname{SF}(GQ'))=h$? }&#10;\end{document}" title="IguanaTex Bitmap Display">
            <a:extLst>
              <a:ext uri="{FF2B5EF4-FFF2-40B4-BE49-F238E27FC236}">
                <a16:creationId xmlns:a16="http://schemas.microsoft.com/office/drawing/2014/main" id="{C86DB13C-E92A-4216-B6A4-7892E612C83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5249928" y="3958369"/>
            <a:ext cx="2446078" cy="266880"/>
          </a:xfrm>
          <a:prstGeom prst="rect">
            <a:avLst/>
          </a:prstGeom>
        </p:spPr>
      </p:pic>
      <p:pic>
        <p:nvPicPr>
          <p:cNvPr id="62" name="Picture 61" descr="\documentclass{article}&#10;\usepackage{amsmath,amsfonts,amssymb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\operatorname{Hash}(\operatorname{SF}(G'Q'))=h$? }&#10;\end{document}" title="IguanaTex Bitmap Display">
            <a:extLst>
              <a:ext uri="{FF2B5EF4-FFF2-40B4-BE49-F238E27FC236}">
                <a16:creationId xmlns:a16="http://schemas.microsoft.com/office/drawing/2014/main" id="{A5C608E4-606F-40FD-B252-2E44421596FF}"/>
              </a:ext>
            </a:extLst>
          </p:cNvPr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5249928" y="4450894"/>
            <a:ext cx="2519998" cy="266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04221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01D5FE-EF3A-3253-970D-3A0403EA36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7FDEEF0C-4F17-566F-C06E-A6C9A26F9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lang="en-US" altLang="en-US" dirty="0"/>
              <a:t>Difficulty of these problems</a:t>
            </a:r>
          </a:p>
        </p:txBody>
      </p:sp>
      <p:pic>
        <p:nvPicPr>
          <p:cNvPr id="10" name="Picture 9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\[&#10;\begin{array}{c|ccccc}&#10;\text{Problem} &#10;&amp; \mathrm{PEP} &#10;&amp; \mathrm{SPEP}^* &#10;&amp; \mathrm{LEP} &#10;&amp; \mathbb{Z}\text{-}\mathrm{LIP} &#10;&amp; \mathrm{LIP} \\ \hline&#10;\text{Best complexity}&#10;&amp; 2^{n/2+o(n+q)}&#10;&amp; 2^{n/2+o(n+q)}&#10;&amp; 2^{n/2+o(n+q)}&#10;&amp; 2^{n/2+o(n)}&#10;&amp; n^{O(n)}&#10;\end{array}&#10;\]&#10;}&#10;\end{document}" title="IguanaTex Picture Display">
            <a:extLst>
              <a:ext uri="{FF2B5EF4-FFF2-40B4-BE49-F238E27FC236}">
                <a16:creationId xmlns:a16="http://schemas.microsoft.com/office/drawing/2014/main" id="{540FD87F-060F-0FF2-542C-2E1B042DFB5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81000" y="3409950"/>
            <a:ext cx="8247954" cy="599314"/>
          </a:xfrm>
          <a:prstGeom prst="rect">
            <a:avLst/>
          </a:prstGeom>
        </p:spPr>
      </p:pic>
      <p:sp>
        <p:nvSpPr>
          <p:cNvPr id="6" name="Content Placeholder 2 2 1">
            <a:extLst>
              <a:ext uri="{FF2B5EF4-FFF2-40B4-BE49-F238E27FC236}">
                <a16:creationId xmlns:a16="http://schemas.microsoft.com/office/drawing/2014/main" id="{6A7C2D54-10D8-78B1-6FF7-E0D1A3004352}"/>
              </a:ext>
            </a:extLst>
          </p:cNvPr>
          <p:cNvSpPr txBox="1">
            <a:spLocks/>
          </p:cNvSpPr>
          <p:nvPr/>
        </p:nvSpPr>
        <p:spPr bwMode="auto">
          <a:xfrm>
            <a:off x="592186" y="1352551"/>
            <a:ext cx="6799214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542925" indent="-200025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25513" indent="-239713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04925" indent="-276225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647825" indent="-276225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 err="1"/>
              <a:t>Petrank</a:t>
            </a:r>
            <a:r>
              <a:rPr lang="en-US" b="1" dirty="0"/>
              <a:t>-Roth 97</a:t>
            </a:r>
            <a:r>
              <a:rPr lang="en-US" dirty="0"/>
              <a:t>: all unlikely to be NP-complete</a:t>
            </a:r>
          </a:p>
        </p:txBody>
      </p:sp>
      <p:pic>
        <p:nvPicPr>
          <p:cNvPr id="13" name="Picture 12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\textbf{Definition:} $\mathbb{Z}-\mathrm{LIP}$ is LIP with $L = \mathbb{Z}^n$}&#10;\end{document}" title="IguanaTex Picture Display">
            <a:extLst>
              <a:ext uri="{FF2B5EF4-FFF2-40B4-BE49-F238E27FC236}">
                <a16:creationId xmlns:a16="http://schemas.microsoft.com/office/drawing/2014/main" id="{1A67D9E8-6B7C-EBE7-990C-8B05013A499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28650" y="2180888"/>
            <a:ext cx="4523519" cy="19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0129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5DD04-6102-1562-C736-917BFB881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1CCDB70F-0EEF-B4D0-5DDF-280A767BB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lang="en-US" altLang="en-US" dirty="0"/>
              <a:t>Known reductions between problems</a:t>
            </a:r>
          </a:p>
        </p:txBody>
      </p:sp>
      <p:pic>
        <p:nvPicPr>
          <p:cNvPr id="3" name="Picture 2" descr="\documentclass{article}&#10;\usepackage{amsmath,amssymb}&#10;\usepackage{tikz}&#10;\usetikzlibrary{arrows.meta}&#10;%\usetikzlibrary{arrows.meta,positioning}&#10;\begin{document}&#10;\begin{tikzpicture}[&#10;    x=1cm,&#10;    y=1cm,&#10;    &gt;=Latex,&#10;    font=\large&#10;]&#10;&#10;%--------------------------------------------------&#10;% Nodes&#10;%--------------------------------------------------&#10;\node (GI)   at (0,0)       {GI};&#10;\node (LCE)  at (3.4,0)     {LCE};&#10;\node (UCE)  at (6.7,0)     {UCE};&#10;\node (PCE)  at (9.8,1.45)  {PCE};&#10;\node (SPEP) at (9.8,-1.00) {SPEP};&#10;\node (LIP)  at (13.2,-0.05){LIP};&#10;&#10;%--------------------------------------------------&#10;% Red dashed box&#10;%--------------------------------------------------&#10;\draw[red,dashed,very thick]&#10;  (2.45,-1.65) rectangle (10.75,2.2);&#10;&#10;\node[text=red] at (3.15,-1.05) {$q=2$};&#10;&#10;%--------------------------------------------------&#10;% Arrows&#10;%--------------------------------------------------&#10;&#10;% GI -&gt; LCE&#10;\draw[-&gt;] (GI.east) -- (LCE.west);&#10;&#10;% LCE &lt;-&gt; UCE&#10;\draw[&lt;-&gt;] (LCE.east) -- (UCE.west);&#10;&#10;% UCE -&gt; PCE&#10;\draw[-&gt;] (UCE.east) -- (PCE.west);&#10;&#10;% UCE -&gt; SPEP&#10;\draw[-&gt;] (UCE.east) -- (SPEP.west);&#10;&#10;% SPEP -&gt; PCE&#10;\draw[-&gt;] (SPEP.north) -- (PCE.south);&#10;&#10;% GI -&gt; SPEP&#10;\draw[-&gt;] (GI.east) -- (SPEP.west);&#10;&#10;% SPEP -&gt; LIP&#10;\draw[-&gt;] (SPEP.east) -- (LIP.west);&#10;&#10;% PCE -&gt; LCE&#10;\draw[-&gt;] (PCE.west) -- (LCE.east);&#10;&#10;\end{tikzpicture}&#10;&#10;\end{document}" title="IguanaTex Picture Display">
            <a:extLst>
              <a:ext uri="{FF2B5EF4-FFF2-40B4-BE49-F238E27FC236}">
                <a16:creationId xmlns:a16="http://schemas.microsoft.com/office/drawing/2014/main" id="{958E4A8E-9774-0346-9DAD-964C4B1D915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38200" y="1733550"/>
            <a:ext cx="7361630" cy="10922039"/>
          </a:xfrm>
          <a:prstGeom prst="rect">
            <a:avLst/>
          </a:prstGeom>
        </p:spPr>
      </p:pic>
      <p:sp>
        <p:nvSpPr>
          <p:cNvPr id="11" name="Content Placeholder 2 2 1">
            <a:extLst>
              <a:ext uri="{FF2B5EF4-FFF2-40B4-BE49-F238E27FC236}">
                <a16:creationId xmlns:a16="http://schemas.microsoft.com/office/drawing/2014/main" id="{A7723708-DD3D-D2A3-5567-B2B1FA6CE322}"/>
              </a:ext>
            </a:extLst>
          </p:cNvPr>
          <p:cNvSpPr txBox="1">
            <a:spLocks/>
          </p:cNvSpPr>
          <p:nvPr/>
        </p:nvSpPr>
        <p:spPr bwMode="auto">
          <a:xfrm>
            <a:off x="838200" y="4400550"/>
            <a:ext cx="2971800" cy="380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542925" indent="-200025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25513" indent="-239713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04925" indent="-276225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647825" indent="-276225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GI: Graph Isomorphism</a:t>
            </a:r>
          </a:p>
        </p:txBody>
      </p:sp>
      <p:sp>
        <p:nvSpPr>
          <p:cNvPr id="5" name="Content Placeholder 2 2 1">
            <a:extLst>
              <a:ext uri="{FF2B5EF4-FFF2-40B4-BE49-F238E27FC236}">
                <a16:creationId xmlns:a16="http://schemas.microsoft.com/office/drawing/2014/main" id="{2037A2CD-21C3-768D-28F4-CCB7BBEC5F1E}"/>
              </a:ext>
            </a:extLst>
          </p:cNvPr>
          <p:cNvSpPr txBox="1">
            <a:spLocks/>
          </p:cNvSpPr>
          <p:nvPr/>
        </p:nvSpPr>
        <p:spPr bwMode="auto">
          <a:xfrm>
            <a:off x="4724400" y="4400550"/>
            <a:ext cx="2971800" cy="380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1pPr>
            <a:lvl2pPr marL="542925" indent="-200025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2pPr>
            <a:lvl3pPr marL="925513" indent="-239713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3pPr>
            <a:lvl4pPr marL="1304925" indent="-276225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4pPr>
            <a:lvl5pPr marL="1647825" indent="-276225" algn="l" defTabSz="685800" rtl="0" eaLnBrk="0" fontAlgn="base" hangingPunct="0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rgbClr val="466069"/>
                </a:solidFill>
                <a:latin typeface="+mn-lt"/>
                <a:ea typeface="+mn-ea"/>
                <a:cs typeface="+mn-cs"/>
                <a:sym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BW25 and CSV25</a:t>
            </a:r>
          </a:p>
        </p:txBody>
      </p:sp>
    </p:spTree>
    <p:extLst>
      <p:ext uri="{BB962C8B-B14F-4D97-AF65-F5344CB8AC3E}">
        <p14:creationId xmlns:p14="http://schemas.microsoft.com/office/powerpoint/2010/main" val="3884124200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EDC13B18-DB39-407B-9E81-EE74E78D8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/>
            <a:r>
              <a:rPr lang="en-US" altLang="en-US" dirty="0"/>
              <a:t>Construction A lattice</a:t>
            </a:r>
          </a:p>
        </p:txBody>
      </p:sp>
      <p:pic>
        <p:nvPicPr>
          <p:cNvPr id="3" name="Picture 2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\(&#10;    \Lambda_C&#10;    =&#10;    \left\{&#10;        x\in\mathbb Z^n :&#10;        x \bmod p \in C&#10;    \right\}&#10;    \)&#10;}&#10;\end{document}" title="IguanaTex Picture Display">
            <a:extLst>
              <a:ext uri="{FF2B5EF4-FFF2-40B4-BE49-F238E27FC236}">
                <a16:creationId xmlns:a16="http://schemas.microsoft.com/office/drawing/2014/main" id="{E310A5CE-B3C0-937A-7689-6B67700D17D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82018" y="1316679"/>
            <a:ext cx="3452160" cy="265920"/>
          </a:xfrm>
          <a:prstGeom prst="rect">
            <a:avLst/>
          </a:prstGeom>
        </p:spPr>
      </p:pic>
      <p:pic>
        <p:nvPicPr>
          <p:cNvPr id="18" name="Picture 17" descr="\documentclass{article}&#10;\usepackage{amsmath,amssymb}&#10;\usepackage{xcolor}&#10;\usepackage{tikz}&#10;\usetikzlibrary{arrows.meta}&#10;%\usetikzlibrary{arrows.meta,positioning}&#10;\begin{document}&#10;\begin{tikzpicture}[&#10;    x=1cm,&#10;    y=1cm,&#10;    font=\small,&#10;    &gt;=stealth&#10;]&#10;&#10;% -------------------------------------------------&#10;% Colors&#10;% -------------------------------------------------&#10;\definecolor{titleblue}{RGB}{20,60,125}&#10;\definecolor{boxblue}{RGB}{35,85,175}&#10;\definecolor{codegreen}{RGB}{45,145,55}&#10;\definecolor{captiongreen}{RGB}{35,115,45}&#10;\definecolor{nongray}{RGB}{205,205,205}&#10;&#10;% =================================================&#10;% PANEL TITLE&#10;% =================================================&#10;&#10;&#10;&#10;% Title -- explicitly placed closer to &quot;1.&quot;&#10;\node[&#10;    anchor=west,&#10;    font=\Large\bfseries,&#10;    text=titleblue&#10;] at (-0.15,5.25)&#10;{&#10;    The code \(C\subseteq\mathbb F_3^2\)&#10;};&#10;&#10;% =================================================&#10;% COORDINATE PICTURE&#10;% =================================================&#10;&#10;\begin{scope}[shift={(0.30,1.75)}]&#10;&#10;% Main square&#10;\draw[thin]&#10;    (-0.45,-0.45) rectangle (2.55,2.55);&#10;&#10;% Internal dotted grid&#10;\draw[gray!65,densely dotted]&#10;    (0.5,-0.45) -- (0.5,2.55);&#10;&#10;\draw[gray!65,densely dotted]&#10;    (1.5,-0.45) -- (1.5,2.55);&#10;&#10;\draw[gray!65,densely dotted]&#10;    (-0.45,0.5) -- (2.55,0.5);&#10;&#10;\draw[gray!65,densely dotted]&#10;    (-0.45,1.5) -- (2.55,1.5);&#10;&#10;% -------------------------------------------------&#10;% Axes&#10;% -------------------------------------------------&#10;&#10;% x-axis&#10;\draw[-&gt;,thick]&#10;    (-0.45,-0.45) -- (3.05,-0.45);&#10;&#10;\node[&#10;    anchor=west&#10;] at (3.12,-0.45)&#10;{&#10;    \(x_1\)&#10;};&#10;&#10;% y-axis -- slightly shorter than before&#10;\draw[-&gt;,thick]&#10;    (-0.45,-0.45) -- (-0.45,2.88);&#10;&#10;% x_2 manually positioned lower&#10;\node[&#10;    anchor=south east&#10;] at (-0.50,2.82)&#10;{&#10;    \(x_2\)&#10;};&#10;&#10;% -------------------------------------------------&#10;% Coordinate labels&#10;% -------------------------------------------------&#10;&#10;% x-axis labels&#10;\node[below=5pt] at (0,-0.45) {\(0\)};&#10;\node[below=5pt] at (1,-0.45) {\(1\)};&#10;\node[below=5pt] at (2,-0.45) {\(2\)};&#10;&#10;% y-axis labels&#10;\node[left=7pt] at (-0.45,0) {\(0\)};&#10;\node[left=7pt] at (-0.45,1) {\(1\)};&#10;\node[left=7pt] at (-0.45,2) {\(2\)};&#10;&#10;% =================================================&#10;% POINTS NOT IN C&#10;% =================================================&#10;&#10;\foreach \x/\y in {&#10;    0/1,&#10;    0/2,&#10;    1/0,&#10;    1/2,&#10;    2/0,&#10;    2/1&#10;}{&#10;    \fill[nongray] (\x,\y) circle (0.11);&#10;    \draw[gray]    (\x,\y) circle (0.11);&#10;}&#10;&#10;% =================================================&#10;% POINTS IN C&#10;% C = {(0,0),(1,1),(2,2)}&#10;% =================================================&#10;&#10;\foreach \x/\y in {&#10;    0/0,&#10;    1/1,&#10;    2/2&#10;}{&#10;    \fill[codegreen] (\x,\y) circle (0.115);&#10;    \draw[green!40!black] (\x,\y) circle (0.115);&#10;}&#10;&#10;\end{scope}&#10;&#10;% =================================================&#10;% CAPTION&#10;% =================================================&#10;&#10;\node[&#10;    text=captiongreen,&#10;    font=\normalsize&#10;] at (1.55,0.55)&#10;{&#10;    A nontrivial code block in \(\mathbb F_3^2\).&#10;};&#10;&#10;% =================================================&#10;% LEGEND&#10;% =================================================&#10;&#10;% Green point&#10;\fill[codegreen]&#10;    (0.35,-0.15) circle (0.11);&#10;&#10;\draw[green!40!black]&#10;    (0.35,-0.15) circle (0.11);&#10;&#10;\node[&#10;    anchor=west,&#10;    font=\normalsize&#10;] at (0.70,-0.15)&#10;{&#10;    points in \(C\)&#10;};&#10;&#10;% Gray point&#10;\fill[nongray]&#10;    (0.35,-0.75) circle (0.11);&#10;&#10;\draw[gray]&#10;    (0.35,-0.75) circle (0.11);&#10;&#10;\node[&#10;    anchor=west,&#10;    font=\normalsize&#10;] at (0.70,-0.75)&#10;{&#10;    points not in \(C\)&#10;};&#10;&#10;% =================================================&#10;% OUTER BORDER&#10;% =================================================&#10;&#10;\draw[&#10;    boxblue,&#10;    very thick,&#10;    rounded corners=5pt&#10;]&#10;(-1.0,-1.25) rectangle (4.45,5.70);&#10;&#10;\end{tikzpicture}&#10;\end{document}" title="IguanaTex Picture Display">
            <a:extLst>
              <a:ext uri="{FF2B5EF4-FFF2-40B4-BE49-F238E27FC236}">
                <a16:creationId xmlns:a16="http://schemas.microsoft.com/office/drawing/2014/main" id="{5106E484-7578-1EDA-FE01-3B507357E30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3364524" y="1755043"/>
            <a:ext cx="1972759" cy="7179644"/>
          </a:xfrm>
          <a:prstGeom prst="rect">
            <a:avLst/>
          </a:prstGeom>
        </p:spPr>
      </p:pic>
      <p:pic>
        <p:nvPicPr>
          <p:cNvPr id="24" name="Picture 23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\textbf{Example:}\quad&#10;    \(p=3,\; n=2\) and\\&#10;    \(C=\{(0,0),(1,1),(2,2)\}\subseteq\mathbb F_3^2.\)&#10;}&#10;\end{document}" title="IguanaTex Picture Display">
            <a:extLst>
              <a:ext uri="{FF2B5EF4-FFF2-40B4-BE49-F238E27FC236}">
                <a16:creationId xmlns:a16="http://schemas.microsoft.com/office/drawing/2014/main" id="{0B1D9630-94EC-7E4E-7B70-26E0D48F287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25382" y="2266056"/>
            <a:ext cx="2508343" cy="415543"/>
          </a:xfrm>
          <a:prstGeom prst="rect">
            <a:avLst/>
          </a:prstGeom>
        </p:spPr>
      </p:pic>
      <p:pic>
        <p:nvPicPr>
          <p:cNvPr id="22" name="Picture 21" descr="\documentclass{article}&#10;\usepackage{amsmath,amssymb}&#10;\usepackage{xcolor}&#10;\usepackage{tikz}&#10;\usetikzlibrary{arrows.meta}&#10;%\usetikzlibrary{arrows.meta,positioning}&#10;\begin{document}&#10;\begin{tikzpicture}[&#10;    x=0.58cm,&#10;    y=0.58cm,&#10;    font=\small,&#10;    &gt;=stealth&#10;]&#10;&#10;% =================================================&#10;% COLORS&#10;% =================================================&#10;&#10;\definecolor{titleblue}{RGB}{20,60,125}&#10;\definecolor{boxblue}{RGB}{35,85,175}&#10;\definecolor{codegreen}{RGB}{0,135,30}&#10;\definecolor{captiongreen}{RGB}{25,115,45}&#10;\definecolor{nongray}{RGB}{200,200,200}&#10;\definecolor{basispurple}{RGB}{115,25,180}&#10;&#10;% =================================================&#10;% PANEL TITLE&#10;% =================================================&#10;&#10;\node[&#10;    anchor=west,&#10;    font=\Large\bfseries,&#10;    text=titleblue&#10;] at (-7.1,8.0)&#10;{&#10;    The lattice \(\Lambda_C\)&#10;};&#10;&#10;% =================================================&#10;% PERIODIC 3 x 3 BLOCKS&#10;% =================================================&#10;&#10;% Vertical boundaries&#10;\foreach \x in {-6,-3,0,3,6}&#10;{&#10;    \draw[&#10;        gray!75,&#10;        dashed&#10;    ]&#10;    (\x,-6.5) -- (\x,6.5);&#10;}&#10;&#10;% Horizontal boundaries&#10;\foreach \y in {-6,-3,0,3,6}&#10;{&#10;    \draw[&#10;        gray!75,&#10;        dashed&#10;    ]&#10;    (-6.5,\y) -- (6.5,\y);&#10;}&#10;&#10;% =================================================&#10;% INTEGER POINTS&#10;% =================================================&#10;&#10;\foreach \x in {-6,...,6}&#10;{&#10;    \foreach \y in {-6,...,6}&#10;    {&#10;        % Green precisely when x-y is divisible by 3&#10;        \pgfmathtruncatemacro{\r}{mod(\x-\y,3)}&#10;&#10;        \ifnum\r=0&#10;&#10;            \fill[codegreen]&#10;                (\x,\y) circle (0.11);&#10;&#10;            \draw[green!40!black]&#10;                (\x,\y) circle (0.11);&#10;&#10;        \else&#10;&#10;            \fill[nongray]&#10;                (\x,\y) circle (0.085);&#10;&#10;            \draw[gray]&#10;                (\x,\y) circle (0.085);&#10;&#10;        \fi&#10;    }&#10;}&#10;&#10;% =================================================&#10;% AXES&#10;% =================================================&#10;&#10;% x-axis&#10;\draw[&#10;    -&gt;,&#10;    thick&#10;]&#10;(-6.7,0) -- (7.1,0);&#10;&#10;\node at (7.35,-0.35) {\(x_1\)};&#10;&#10;% y-axis&#10;\draw[&#10;    -&gt;,&#10;    thick&#10;]&#10;(0,-6.7) -- (0,7.1);&#10;&#10;\node at (-0.40,7.25) {\(x_2\)};&#10;&#10;% =================================================&#10;% AXIS LABELS&#10;% =================================================&#10;&#10;% x-axis&#10;\node[below] at (-6,0) {\(-6\)};&#10;\node[below] at (-3,0) {\(-3\)};&#10;\node[below] at ( 3,0) {\(3\)};&#10;\node[below] at ( 6,0) {\(6\)};&#10;&#10;% y-axis&#10;\node[left] at (0,-6) {\(-6\)};&#10;\node[left] at (0,-3) {\(-3\)};&#10;\node[left] at (0, 3) {\(3\)};&#10;\node[left] at (0, 6) {\(6\)};&#10;&#10;% Origin&#10;\node[below left] at (0,0) {\(0\)};&#10;&#10;% =================================================&#10;% PERIOD VECTORS&#10;% =================================================&#10;&#10;% Horizontal vector (3,0)&#10;\draw[&#10;    -&gt;,&#10;    basispurple,&#10;    very thick&#10;]&#10;(0,0) -- (3,0);&#10;&#10;\node[&#10;    text=basispurple,&#10;    below=3pt&#10;] at (2.25,0)&#10;{&#10;    \((3,0)\)&#10;};&#10;&#10;% Vertical vector (0,3)&#10;\draw[&#10;    -&gt;,&#10;    basispurple,&#10;    very thick&#10;]&#10;(0,0) -- (0,3);&#10;&#10;\node[&#10;    text=basispurple,&#10;    right=3pt&#10;] at (0,2.45)&#10;{&#10;    \((0,3)\)&#10;};&#10;&#10;% =================================================&#10;% CAPTION&#10;% =================================================&#10;&#10;\node[&#10;    text=captiongreen,&#10;    font=\normalsize&#10;] at (0,-7.6)&#10;{&#10;    Each \(3\times3\) block is congruent mod \(3\) to the code block.&#10;};&#10;&#10;% =================================================&#10;% OUTER BORDER&#10;% =================================================&#10;&#10;\draw[&#10;    boxblue,&#10;    very thick,&#10;    rounded corners=5pt&#10;]&#10;(-7.4,-8.15) rectangle (7.7,8.45);&#10;&#10;\end{tikzpicture}&#10;\end{document}" title="IguanaTex Picture Display">
            <a:extLst>
              <a:ext uri="{FF2B5EF4-FFF2-40B4-BE49-F238E27FC236}">
                <a16:creationId xmlns:a16="http://schemas.microsoft.com/office/drawing/2014/main" id="{C21F836C-9EEF-7FFE-72B5-BC3C2681D40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5638800" y="819150"/>
            <a:ext cx="3100880" cy="7162206"/>
          </a:xfrm>
          <a:prstGeom prst="rect">
            <a:avLst/>
          </a:prstGeom>
        </p:spPr>
      </p:pic>
      <p:pic>
        <p:nvPicPr>
          <p:cNvPr id="36" name="Picture 35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\[&#10;=&#10;3\mathbb Z^2&#10;\;\cup\;&#10;\bigl((1,1)+3\mathbb Z^2\bigr)&#10;\;\cup\;&#10;\bigl((2,2)+3\mathbb Z^2\bigr).&#10;\]&#10;}&#10;\end{document}" title="IguanaTex Picture Display">
            <a:extLst>
              <a:ext uri="{FF2B5EF4-FFF2-40B4-BE49-F238E27FC236}">
                <a16:creationId xmlns:a16="http://schemas.microsoft.com/office/drawing/2014/main" id="{F71A9A80-DE59-C084-11CD-A4D84DB3DEB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066800" y="4460890"/>
            <a:ext cx="4807679" cy="326400"/>
          </a:xfrm>
          <a:prstGeom prst="rect">
            <a:avLst/>
          </a:prstGeom>
        </p:spPr>
      </p:pic>
      <p:pic>
        <p:nvPicPr>
          <p:cNvPr id="34" name="Picture 33" descr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\[&#10;\Lambda_C&#10;=&#10;\bigcup_{c\in C}\left(c+3\mathbb Z^2\right)&#10;\]&#10;}&#10;\end{document}" title="IguanaTex Picture Display">
            <a:extLst>
              <a:ext uri="{FF2B5EF4-FFF2-40B4-BE49-F238E27FC236}">
                <a16:creationId xmlns:a16="http://schemas.microsoft.com/office/drawing/2014/main" id="{4B9802ED-507B-EC98-3385-914CAD5032EA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582018" y="3680831"/>
            <a:ext cx="2229120" cy="58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96256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12039.93"/>
  <p:tag name="ORIGINALWIDTH" val=" 6472.653"/>
  <p:tag name="OUTPUTTYPE" val="PNG"/>
  <p:tag name="IGUANATEXVERSION" val="162"/>
  <p:tag name="LATEXADDIN" val="\documentclass{article}&#10;\usepackage{amsmath}&#10;\usepackage{tikz}&#10;&#10;\begin{document}&#10;&#10;\begin{tikzpicture}[scale=0.85,&gt;=stealth]&#10;&#10;% Parameters&#10;\def\ang{32}&#10;&#10;% LEFT LATTICE&#10;\begin{scope}[shift={(-4,0)}]&#10;&#10;    \foreach \i in {-2,...,2}{&#10;        \foreach \j in {-2,...,2}{&#10;            \coordinate (P\i\j) at ({\i+0.35*\j},{0.9*\j});&#10;            \fill[blue!70!black] (P\i\j) circle (1.8pt);&#10;        }&#10;    }&#10;&#10;    \draw[-&gt;,very thick,red]&#10;        (0,0) -- (1,0)&#10;        node[midway,below] {$b_1$};&#10;&#10;    \draw[-&gt;,very thick,orange!85!black]&#10;        (0,0) -- (0.35,0.9)&#10;        node[midway,left] {$b_2$};&#10;&#10;    \node[font=\Large] at (0,-2.8) {$\Lambda_1$};&#10;&#10;\end{scope}&#10;&#10;% RIGHT LATTICE&#10;\begin{scope}[shift={(4,0)},rotate=\ang]&#10;&#10;    \foreach \i in {-2,...,2}{&#10;        \foreach \j in {-2,...,2}{&#10;            \coordinate (Q\i\j) at ({\i+0.35*\j},{0.9*\j});&#10;            \fill[blue!70!black] (Q\i\j) circle (1.8pt);&#10;        }&#10;    }&#10;&#10;    \draw[-&gt;,very thick,red]&#10;        (0,0) -- (1,0);&#10;&#10;    \draw[-&gt;,very thick,orange!85!black]&#10;        (0,0) -- (0.35,0.9);&#10;&#10;\end{scope}&#10;&#10;\node[font=\Large] at (4,-2.8) {$\Lambda_2$};&#10;&#10;% central arrow&#10;\draw[-&gt;,ultra thick]&#10;    (-1.4,0) -- (1.4,0)&#10;    node[midway,above=4pt,font=\Large] {$O\,?$};&#10;&#10;% Problem statement&#10;\node[font=\large] at (0,-3.8)&#10;    {$\text{Find }O\in O(n)\text{ such that }O(\Lambda_1)=\Lambda_2.$};&#10;&#10;\end{tikzpicture}&#10;&#10;\end{document}"/>
  <p:tag name="IGUANATEXSIZE" val="21"/>
  <p:tag name="IGUANATEXCURSOR" val="1368"/>
  <p:tag name="TRANSPARENCY" val="True"/>
  <p:tag name="CHOOSECOLOR" val="False"/>
  <p:tag name="COLORHEX" val="000000"/>
  <p:tag name="LATEXENGINEID" val="1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91.48859"/>
  <p:tag name="ORIGINALWIDTH" val=" 110.2362"/>
  <p:tag name="OUTPUTTYPE" val="PNG"/>
  <p:tag name="IGUANATEXVERSION" val="162"/>
  <p:tag name="LATEXADDIN" val="\documentclass{article}&#10;\usepackage{amsmath,amsfonts,amssymb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\sigma$ }&#10;\end{document}"/>
  <p:tag name="IGUANATEXSIZE" val="21"/>
  <p:tag name="IGUANATEXCURSOR" val="444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655.9"/>
  <p:tag name="LATEXFORMWRAP" val="True"/>
  <p:tag name="BITMAPVECTOR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207.724"/>
  <p:tag name="ORIGINALWIDTH" val=" 1813.273"/>
  <p:tag name="OUTPUTTYPE" val="PNG"/>
  <p:tag name="IGUANATEXVERSION" val="162"/>
  <p:tag name="LATEXADDIN" val="\documentclass{article}&#10;\usepackage{amsmath,amsfonts,amssymb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Check $\|t-\sigma\|_P &lt; \rho$ }&#10;\end{document}"/>
  <p:tag name="IGUANATEXSIZE" val="21"/>
  <p:tag name="IGUANATEXCURSOR" val="465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655.9"/>
  <p:tag name="LATEXFORMWRAP" val="True"/>
  <p:tag name="BITMAPVECTOR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187.4765"/>
  <p:tag name="ORIGINALWIDTH" val=" 952.3809"/>
  <p:tag name="OUTPUTTYPE" val="PNG"/>
  <p:tag name="IGUANATEXVERSION" val="162"/>
  <p:tag name="LATEXADDIN" val="\documentclass{article}&#10;\usepackage{amsmath,amsfonts,amssymb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$\sigma=U^{-1}\sigma'$$ }&#10;\end{document}"/>
  <p:tag name="IGUANATEXSIZE" val="21"/>
  <p:tag name="IGUANATEXCURSOR" val="459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655.9"/>
  <p:tag name="LATEXFORMWRAP" val="True"/>
  <p:tag name="BITMAPVECTOR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251.2186"/>
  <p:tag name="ORIGINALWIDTH" val=" 1493.813"/>
  <p:tag name="OUTPUTTYPE" val="PNG"/>
  <p:tag name="IGUANATEXVERSION" val="162"/>
  <p:tag name="LATEXADDIN" val="\documentclass{article}&#10;\usepackage{amsmath,amsfonts,amssymb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\[&#10;       \sigma'&#10;       \gets&#10;       D_{S,\rho/\sqrt n,\,Ut}&#10;    \] }&#10;\end{document}"/>
  <p:tag name="IGUANATEXSIZE" val="21"/>
  <p:tag name="IGUANATEXCURSOR" val="505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655.9"/>
  <p:tag name="LATEXFORMWRAP" val="True"/>
  <p:tag name="BITMAPVECTOR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207.724"/>
  <p:tag name="ORIGINALWIDTH" val=" 976.3779"/>
  <p:tag name="OUTPUTTYPE" val="PNG"/>
  <p:tag name="IGUANATEXVERSION" val="162"/>
  <p:tag name="LATEXADDIN" val="\documentclass{article}&#10;\usepackage{amsmath,amsfonts,amssymb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U\in\mathrm{GL}(\mathbb{Z})$}&#10;\end{document}"/>
  <p:tag name="IGUANATEXSIZE" val="21"/>
  <p:tag name="IGUANATEXCURSOR" val="466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655.9"/>
  <p:tag name="LATEXFORMWRAP" val="True"/>
  <p:tag name="BITMAPVECTOR" val="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207.724"/>
  <p:tag name="ORIGINALWIDTH" val=" 859.3926"/>
  <p:tag name="OUTPUTTYPE" val="PNG"/>
  <p:tag name="IGUANATEXVERSION" val="162"/>
  <p:tag name="LATEXADDIN" val="\documentclass{article}&#10;\usepackage{amsmath,amsfonts,amssymb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t = H(m)$ }&#10;\end{document}"/>
  <p:tag name="IGUANATEXSIZE" val="21"/>
  <p:tag name="IGUANATEXCURSOR" val="446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655.9"/>
  <p:tag name="LATEXFORMWRAP" val="True"/>
  <p:tag name="BITMAPVECTOR" val="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11977.67"/>
  <p:tag name="ORIGINALWIDTH" val=" 3370.97"/>
  <p:tag name="OUTPUTTYPE" val="PNG"/>
  <p:tag name="IGUANATEXVERSION" val="162"/>
  <p:tag name="LATEXADDIN" val="\documentclass{article}&#10;\usepackage{amsmath,amssymb}&#10;\usepackage{tikz}&#10;%\usetikzlibrary{arrows.meta,positioning}&#10;\begin{document}&#10;\begin{tikzpicture}[&#10;    x=1cm,y=1cm,&#10;    font=\small,&#10;    colbox/.style={&#10;        draw,&#10;        rounded corners=2pt,&#10;        minimum width=0.78cm,&#10;        minimum height=3.55cm,&#10;        inner sep=2pt,&#10;        align=center&#10;    }&#10;]&#10;&#10;% -------------------------------------------------&#10;% Colors&#10;% -------------------------------------------------&#10;\definecolor{titleblue}{RGB}{40,90,180}&#10;\definecolor{cA}{RGB}{245,224,224}&#10;\definecolor{cB}{RGB}{226,233,247}&#10;\definecolor{cC}{RGB}{225,236,221}&#10;\definecolor{cD}{RGB}{241,233,211}&#10;\definecolor{cE}{RGB}{235,228,239}&#10;&#10;% -------------------------------------------------&#10;% Title&#10;% -------------------------------------------------&#10;\node[font=\Large\bfseries] at (2.4,5.1)&#10;    {\textcolor{titleblue}{Code} \(C\subseteq \mathbb{F}_q^n\)};&#10;&#10;% -------------------------------------------------&#10;% Coordinate labels&#10;% -------------------------------------------------&#10;\node at (0.0,4.15) {\(1\)};&#10;\node at (1.0,4.15) {\(2\)};&#10;\node at (2.0,4.15) {\(3\)};&#10;\node at (3.0,4.15) {\(4\)};&#10;\node at (4.0,4.15) {\(5\)};&#10;&#10;% -------------------------------------------------&#10;% Row labels&#10;% -------------------------------------------------&#10;\node[anchor=east] at (-0.55,2.85) {\(c^{(1)}\)};&#10;\node[anchor=east] at (-0.55,1.95) {\(c^{(2)}\)};&#10;\node[anchor=east] at (-0.55,1.05) {\(c^{(3)}\)};&#10;\node[anchor=east] at (-0.55,0.20) {\(\vdots\)};&#10;\node[anchor=east] at (-0.55,-0.70) {\(c^{(M)}\)};&#10;&#10;% -------------------------------------------------&#10;% Columns&#10;% -------------------------------------------------&#10;\node[colbox,fill=cA] at (0.0,1.55)&#10;{&#10;    \vspace{2mm}&#10;    \(0\)\\[6pt]&#10;    \(1\)\\[6pt]&#10;    \(1\)\\[6pt]&#10;    \(\vdots\)\\[6pt]&#10;    \(a_1\)&#10;};&#10;&#10;\node[colbox,fill=cB] at (1.0,1.55)&#10;{&#10;    \vspace{2mm}&#10;    \(1\)\\[6pt]&#10;    \(0\)\\[6pt]&#10;    \(1\)\\[6pt]&#10;    \(\vdots\)\\[6pt]&#10;    \(a_2\)&#10;};&#10;&#10;\node[colbox,fill=cC] at (2.0,1.55)&#10;{&#10;    \vspace{2mm}&#10;    \(1\)\\[6pt]&#10;    \(1\)\\[6pt]&#10;    \(0\)\\[6pt]&#10;    \(\vdots\)\\[6pt]&#10;    \(a_3\)&#10;};&#10;&#10;\node[colbox,fill=cD] at (3.0,1.55)&#10;{&#10;    \vspace{2mm}&#10;    \(0\)\\[6pt]&#10;    \(1\)\\[6pt]&#10;    \(0\)\\[6pt]&#10;    \(\vdots\)\\[6pt]&#10;    \(a_4\)&#10;};&#10;&#10;\node[colbox,fill=cE] at (4.0,1.55)&#10;{&#10;    \vspace{2mm}&#10;    \(1\)\\[6pt]&#10;    \(0\)\\[6pt]&#10;    \(0\)\\[6pt]&#10;    \(\vdots\)\\[6pt]&#10;    \(a_5\)&#10;};&#10;&#10;% -------------------------------------------------&#10;% Bottom explanatory box&#10;% -------------------------------------------------&#10;\node[&#10;    draw=titleblue,&#10;    rounded corners=4pt,&#10;    text=titleblue,&#10;    align=center,&#10;    minimum width=4.8cm,&#10;    minimum height=1.0cm&#10;] at (2.0,-2.0)&#10;{&#10;    Codewords of \(C\)\\&#10;    written by coordinates&#10;};&#10;&#10;\end{tikzpicture}&#10;&#10;\end{document}"/>
  <p:tag name="IGUANATEXSIZE" val="21"/>
  <p:tag name="IGUANATEXCURSOR" val="2758"/>
  <p:tag name="TRANSPARENCY" val="True"/>
  <p:tag name="CHOOSECOLOR" val="False"/>
  <p:tag name="COLORHEX" val="000000"/>
  <p:tag name="LATEXENGINEID" val="1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11975.42"/>
  <p:tag name="ORIGINALWIDTH" val=" 3920.797"/>
  <p:tag name="OUTPUTTYPE" val="PNG"/>
  <p:tag name="IGUANATEXVERSION" val="162"/>
  <p:tag name="LATEXADDIN" val="\documentclass{article}&#10;\usepackage{amsmath,amssymb}&#10;\usepackage{tikz}&#10;%\usetikzlibrary{arrows.meta,positioning}&#10;\begin{document}&#10;\begin{tikzpicture}[&#10;    x=1cm,y=1cm,&#10;    font=\small,&#10;    colbox/.style={&#10;        draw,&#10;        rounded corners=2pt,&#10;        minimum width=0.78cm,&#10;        minimum height=3.55cm,&#10;        inner sep=2pt,&#10;        align=center&#10;    }&#10;]&#10;&#10;% -------------------------------------------------&#10;% Colors&#10;% -------------------------------------------------&#10;\definecolor{titlepurple}{RGB}{95,55,150}&#10;\definecolor{cA}{RGB}{245,224,224} % red-ish&#10;\definecolor{cB}{RGB}{226,233,247} % blue-ish&#10;\definecolor{cC}{RGB}{225,236,221} % green-ish&#10;\definecolor{cD}{RGB}{241,233,211} % beige-ish&#10;\definecolor{cE}{RGB}{235,228,239} % purple-ish&#10;&#10;% -------------------------------------------------&#10;% Title&#10;% -------------------------------------------------&#10;\node[font=\Large\bfseries] at (2.4,5.1)&#10;    {\textcolor{titlepurple}{Equivalent code} \(C' = C^\pi\)};&#10;&#10;% -------------------------------------------------&#10;% Coordinate labels&#10;% -------------------------------------------------&#10;\node at (0.0,4.15) {\(1\)};&#10;\node at (1.0,4.15) {\(2\)};&#10;\node at (2.0,4.15) {\(3\)};&#10;\node at (3.0,4.15) {\(4\)};&#10;\node at (4.0,4.15) {\(5\)};&#10;&#10;% -------------------------------------------------&#10;% Row labels&#10;% -------------------------------------------------&#10;\node[anchor=east] at (-0.55,2.85) {\(c^{(1)}\)};&#10;\node[anchor=east] at (-0.55,1.95) {\(c^{(2)}\)};&#10;\node[anchor=east] at (-0.55,1.05) {\(c^{(3)}\)};&#10;\node[anchor=east] at (-0.55,0.20) {\(\vdots\)};&#10;\node[anchor=east] at (-0.55,-0.70) {\(c^{(M)}\)};&#10;&#10;% -------------------------------------------------&#10;% Columns in permuted order: 3,5,1,4,2&#10;% -------------------------------------------------&#10;\node[colbox,fill=cC] at (0.0,1.55)&#10;{&#10;    \vspace{2mm}&#10;    \(1\)\\[6pt]&#10;    \(1\)\\[6pt]&#10;    \(0\)\\[6pt]&#10;    \(\vdots\)\\[6pt]&#10;    \(a_3\)&#10;};&#10;&#10;\node[colbox,fill=cE] at (1.0,1.55)&#10;{&#10;    \vspace{2mm}&#10;    \(1\)\\[6pt]&#10;    \(0\)\\[6pt]&#10;    \(0\)\\[6pt]&#10;    \(\vdots\)\\[6pt]&#10;    \(a_5\)&#10;};&#10;&#10;\node[colbox,fill=cA] at (2.0,1.55)&#10;{&#10;    \vspace{2mm}&#10;    \(0\)\\[6pt]&#10;    \(1\)\\[6pt]&#10;    \(1\)\\[6pt]&#10;    \(\vdots\)\\[6pt]&#10;    \(a_1\)&#10;};&#10;&#10;\node[colbox,fill=cD] at (3.0,1.55)&#10;{&#10;    \vspace{2mm}&#10;    \(0\)\\[6pt]&#10;    \(1\)\\[6pt]&#10;    \(0\)\\[6pt]&#10;    \(\vdots\)\\[6pt]&#10;    \(a_4\)&#10;};&#10;&#10;\node[colbox,fill=cB] at (4.0,1.55)&#10;{&#10;    \vspace{2mm}&#10;    \(1\)\\[6pt]&#10;    \(0\)\\[6pt]&#10;    \(1\)\\[6pt]&#10;    \(\vdots\)\\[6pt]&#10;    \(a_2\)&#10;};&#10;&#10;% -------------------------------------------------&#10;% Bottom explanatory box&#10;% -------------------------------------------------&#10;\node[&#10;    draw=titlepurple,&#10;    rounded corners=4pt,&#10;    text=titlepurple,&#10;    align=center,&#10;    minimum width=5.2cm,&#10;    minimum height=1.0cm&#10;] at (2.0,-2.0)&#10;{&#10;    Same code, with coordinates\\&#10;    reordered by \(\pi\)&#10;};&#10;&#10;\end{tikzpicture}&#10;&#10;\end{document}"/>
  <p:tag name="IGUANATEXSIZE" val="21"/>
  <p:tag name="IGUANATEXCURSOR" val="2856"/>
  <p:tag name="TRANSPARENCY" val="True"/>
  <p:tag name="CHOOSECOLOR" val="False"/>
  <p:tag name="COLORHEX" val="000000"/>
  <p:tag name="LATEXENGINEID" val="1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11974.67"/>
  <p:tag name="ORIGINALWIDTH" val=" 4801.42"/>
  <p:tag name="OUTPUTTYPE" val="PNG"/>
  <p:tag name="IGUANATEXVERSION" val="162"/>
  <p:tag name="LATEXADDIN" val="\documentclass{article}&#10;\usepackage{amsmath,amssymb}&#10;\usepackage{tikz}&#10;%\usetikzlibrary{arrows.meta,positioning}&#10;\begin{document}&#10;\begin{tikzpicture}[&#10;    x=1cm,y=1cm,&#10;    font=\small,&#10;    &gt;=stealth,&#10;    ibox/.style={&#10;        draw,&#10;        rounded corners=2pt,&#10;        minimum width=0.72cm,&#10;        minimum height=0.62cm,&#10;        align=center&#10;    }&#10;]&#10;&#10;% -------------------------------------------------&#10;% Colors&#10;% -------------------------------------------------&#10;\definecolor{darkgreen}{RGB}{45,115,50}&#10;\definecolor{softgreen}{RGB}{225,236,221}&#10;\definecolor{softpurple}{RGB}{235,228,239}&#10;\definecolor{softred}{RGB}{245,224,224}&#10;\definecolor{softyellow}{RGB}{241,233,211}&#10;\definecolor{softblue}{RGB}{226,233,247}&#10;&#10;% -------------------------------------------------&#10;% Large permutation arrow&#10;% -------------------------------------------------&#10;\draw[&#10;    -&gt;,&#10;    darkgreen,&#10;    line width=2.0pt&#10;]&#10;(0,4.0) -- (7.2,4.0);&#10;&#10;\node[&#10;    text=darkgreen,&#10;    font=\LARGE&#10;] at (3.6,4.35) {\(\pi\)};&#10;&#10;% -------------------------------------------------&#10;% Explanation&#10;% -------------------------------------------------&#10;\node[&#10;    align=center,&#10;    font=\large&#10;] at (3.6,3.0)&#10;{&#10;    The \(j\)-th coordinate of \(C'\)\\[1.5mm]&#10;    is the \(\pi(j)\)-th coordinate of \(C\).&#10;};&#10;&#10;% -------------------------------------------------&#10;% Original coordinate positions&#10;% -------------------------------------------------&#10;\node at (-0.35,1.85) {\small original:};&#10;&#10;\node[ibox,fill=softred]    (o1) at (0.8,1.85) {\(1\)};&#10;\node[ibox,fill=softblue]   (o2) at (2.2,1.85) {\(2\)};&#10;\node[ibox,fill=softgreen]  (o3) at (3.6,1.85) {\(3\)};&#10;\node[ibox,fill=softyellow] (o4) at (5.0,1.85) {\(4\)};&#10;\node[ibox,fill=softpurple] (o5) at (6.4,1.85) {\(5\)};&#10;&#10;% -------------------------------------------------&#10;% New coordinate positions&#10;% -------------------------------------------------&#10;\node at (-0.35,0) {\small new:};&#10;&#10;% new positions 1,2,3,4,5 contain old coordinates 3,5,1,4,2&#10;\node[ibox,fill=softgreen]  (n1) at (0.8,0) {\(3\)};&#10;\node[ibox,fill=softpurple] (n2) at (2.2,0) {\(5\)};&#10;\node[ibox,fill=softred]    (n3) at (3.6,0) {\(1\)};&#10;\node[ibox,fill=softyellow] (n4) at (5.0,0) {\(4\)};&#10;\node[ibox,fill=softblue]   (n5) at (6.4,0) {\(2\)};&#10;&#10;% New-position labels&#10;\node[font=\scriptsize] at (0.8,-0.60) {position \(1\)};&#10;\node[font=\scriptsize] at (2.2,-0.60) {position \(2\)};&#10;\node[font=\scriptsize] at (3.6,-0.60) {position \(3\)};&#10;\node[font=\scriptsize] at (5.0,-0.60) {position \(4\)};&#10;\node[font=\scriptsize] at (6.4,-0.60) {position \(5\)};&#10;&#10;% -------------------------------------------------&#10;% Correct mappings&#10;% old 1 -&gt; new 3&#10;% old 2 -&gt; new 5&#10;% old 3 -&gt; new 1&#10;% old 4 -&gt; new 4&#10;% old 5 -&gt; new 2&#10;% -------------------------------------------------&#10;&#10;\draw[-&gt;,thick,red!70!black]&#10;    (o1.south) .. controls (0.8,0.95) and (3.6,0.95) .. (n3.north);&#10;&#10;\draw[-&gt;,thick,blue!70!black]&#10;    (o2.south) .. controls (2.2,0.75) and (6.4,0.75) .. (n5.north);&#10;&#10;\draw[-&gt;,thick,darkgreen]&#10;    (o3.south) .. controls (3.6,1.15) and (0.8,1.15) .. (n1.north);&#10;&#10;\draw[-&gt;,thick,yellow!60!black]&#10;    (o4.south) -- (n4.north);&#10;&#10;\draw[-&gt;,thick,purple!75!black]&#10;    (o5.south) .. controls (6.4,1.35) and (2.2,1.35) .. (n2.north);&#10;&#10;\end{tikzpicture}&#10;&#10;\end{document}"/>
  <p:tag name="IGUANATEXSIZE" val="21"/>
  <p:tag name="IGUANATEXCURSOR" val="3223"/>
  <p:tag name="TRANSPARENCY" val="True"/>
  <p:tag name="CHOOSECOLOR" val="False"/>
  <p:tag name="COLORHEX" val="000000"/>
  <p:tag name="LATEXENGINEID" val="1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199.475"/>
  <p:tag name="ORIGINALWIDTH" val=" 2114.736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$C'=C^{\pi} \Leftrightarrow G'=SGP_\pi$$&#10;}&#10;&#10;\end{document}"/>
  <p:tag name="IGUANATEXSIZE" val="21"/>
  <p:tag name="IGUANATEXCURSOR" val="468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176.9779"/>
  <p:tag name="ORIGINALWIDTH" val=" 1091.864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B_2 = O B_1 U$&#10;}&#10;\end{document}"/>
  <p:tag name="IGUANATEXSIZE" val="21"/>
  <p:tag name="IGUANATEXCURSOR" val="443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1244.844"/>
  <p:tag name="ORIGINALWIDTH" val=" 2302.212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\[&#10;P_\pi =&#10;\begin{pmatrix}&#10;0 &amp; 0 &amp; 1 &amp; 0 &amp; 0\\&#10;0 &amp; 0 &amp; 0 &amp; 0 &amp; 1\\&#10;1 &amp; 0 &amp; 0 &amp; 0 &amp; 0\\&#10;0 &amp; 0 &amp; 0 &amp; 1 &amp; 0\\&#10;0 &amp; 1 &amp; 0 &amp; 0 &amp; 0&#10;\end{pmatrix}.&#10;\]&#10;}&#10;&#10;\end{document}"/>
  <p:tag name="IGUANATEXSIZE" val="21"/>
  <p:tag name="IGUANATEXCURSOR" val="429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215.2231"/>
  <p:tag name="ORIGINALWIDTH" val=" 1136.108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\[&#10;S\in\mathrm{GL}_k(\mathbb{F}_q)&#10;\]&#10;}&#10;&#10;\end{document}"/>
  <p:tag name="IGUANATEXSIZE" val="21"/>
  <p:tag name="IGUANATEXCURSOR" val="463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208.4739"/>
  <p:tag name="ORIGINALWIDTH" val=" 2866.892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G'  = S G P D$ with $D = \text{diag}(\pm 1)$&#10;}&#10;\end{document}"/>
  <p:tag name="IGUANATEXSIZE" val="21"/>
  <p:tag name="IGUANATEXCURSOR" val="473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137.9828"/>
  <p:tag name="ORIGINALWIDTH" val=" 236.9704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\pm 1$&#10;}&#10;\end{document}"/>
  <p:tag name="IGUANATEXSIZE" val="21"/>
  <p:tag name="IGUANATEXCURSOR" val="435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193.4758"/>
  <p:tag name="ORIGINALWIDTH" val=" 482.9396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\lambda\neq 0$&#10;}&#10;\end{document}"/>
  <p:tag name="IGUANATEXSIZE" val="21"/>
  <p:tag name="IGUANATEXCURSOR" val="443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236.2205"/>
  <p:tag name="ORIGINALWIDTH" val=" 2824.147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G'  = S G P D$ with $D = \text{diag}(\mathbb{F}_q^*)$&#10;}&#10;\end{document}"/>
  <p:tag name="IGUANATEXSIZE" val="21"/>
  <p:tag name="IGUANATEXCURSOR" val="481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198.7251"/>
  <p:tag name="ORIGINALWIDTH" val="6385.452"/>
  <p:tag name="LATEXADDIN" val="\documentclass{article}&#10;\usepackage{amsmath,amsfonts,amssymb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LESS is a signature scheme relying on the following ZK proof protocol}&#10;\end{document}"/>
  <p:tag name="IGUANATEXSIZE" val="21"/>
  <p:tag name="IGUANATEXCURSOR" val="506"/>
  <p:tag name="TRANSPARENCY" val="True"/>
  <p:tag name="FILENAME" val=""/>
  <p:tag name="LATEXENGINEID" val="0"/>
  <p:tag name="TEMPFOLDER" val="C:\Users\USF_Maths\Documents\temp\"/>
  <p:tag name="LATEXFORMHEIGHT" val="312"/>
  <p:tag name="LATEXFORMWIDTH" val="655.9"/>
  <p:tag name="LATEXFORMWRAP" val="True"/>
  <p:tag name="BITMAPVECTOR" val="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207.724"/>
  <p:tag name="ORIGINALWIDTH" val="2126.734"/>
  <p:tag name="LATEXADDIN" val="\documentclass{article}&#10;\usepackage{amsmath,amsfonts,amssymb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S\in\operatorname{GL}_k(q)$, $Q\in M_n(q)$ }&#10;\end{document}"/>
  <p:tag name="IGUANATEXSIZE" val="21"/>
  <p:tag name="IGUANATEXCURSOR" val="480"/>
  <p:tag name="TRANSPARENCY" val="True"/>
  <p:tag name="FILENAME" val=""/>
  <p:tag name="LATEXENGINEID" val="0"/>
  <p:tag name="TEMPFOLDER" val="C:\Users\USF_Maths\Documents\temp\"/>
  <p:tag name="LATEXFORMHEIGHT" val="312"/>
  <p:tag name="LATEXFORMWIDTH" val="655.9"/>
  <p:tag name="LATEXFORMWRAP" val="True"/>
  <p:tag name="BITMAPVECTOR" val="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197.2254"/>
  <p:tag name="ORIGINALWIDTH" val="944.8819"/>
  <p:tag name="LATEXADDIN" val="\documentclass{article}&#10;\usepackage{amsmath,amsfonts,amssymb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G'=SGQ$ }&#10;\end{document}"/>
  <p:tag name="IGUANATEXSIZE" val="21"/>
  <p:tag name="IGUANATEXCURSOR" val="444"/>
  <p:tag name="TRANSPARENCY" val="True"/>
  <p:tag name="FILENAME" val=""/>
  <p:tag name="LATEXENGINEID" val="0"/>
  <p:tag name="TEMPFOLDER" val="C:\Users\USF_Maths\Documents\temp\"/>
  <p:tag name="LATEXFORMHEIGHT" val="312"/>
  <p:tag name="LATEXFORMWIDTH" val="655.9"/>
  <p:tag name="LATEXFORMWRAP" val="True"/>
  <p:tag name="BITMAPVECTOR" val="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155.9805"/>
  <p:tag name="ORIGINALWIDTH" val="903.637"/>
  <p:tag name="LATEXADDIN" val="\documentclass{article}&#10;\usepackage{amsmath,amsfonts,amssymb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\textbf{Public:} $G$}&#10;\end{document}"/>
  <p:tag name="IGUANATEXSIZE" val="21"/>
  <p:tag name="IGUANATEXCURSOR" val="457"/>
  <p:tag name="TRANSPARENCY" val="True"/>
  <p:tag name="FILENAME" val=""/>
  <p:tag name="LATEXENGINEID" val="0"/>
  <p:tag name="TEMPFOLDER" val="C:\Users\USF_Maths\Documents\temp\"/>
  <p:tag name="LATEXFORMHEIGHT" val="312"/>
  <p:tag name="LATEXFORMWIDTH" val="655.9"/>
  <p:tag name="LATEXFORMWRAP" val="True"/>
  <p:tag name="BITMAPVECTOR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456.6929"/>
  <p:tag name="ORIGINALWIDTH" val=" 1093.363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O \in O(n)$,\\&#10;\noindent $U \in \mathrm{GL}_n(\mathbb{Z})$}&#10;\end{document}"/>
  <p:tag name="IGUANATEXSIZE" val="21"/>
  <p:tag name="IGUANATEXCURSOR" val="454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242.9696"/>
  <p:tag name="ORIGINALWIDTH" val="962.8796"/>
  <p:tag name="LATEXADDIN" val="\documentclass{article}&#10;\usepackage{amsmath,amsfonts,amssymb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\tilde{Q}\in M_n(q)$ }&#10;\end{document}"/>
  <p:tag name="IGUANATEXSIZE" val="21"/>
  <p:tag name="IGUANATEXCURSOR" val="457"/>
  <p:tag name="TRANSPARENCY" val="True"/>
  <p:tag name="FILENAME" val=""/>
  <p:tag name="LATEXENGINEID" val="0"/>
  <p:tag name="TEMPFOLDER" val="C:\Users\USF_Maths\Documents\temp\"/>
  <p:tag name="LATEXFORMHEIGHT" val="312"/>
  <p:tag name="LATEXFORMWIDTH" val="655.9"/>
  <p:tag name="LATEXFORMWRAP" val="True"/>
  <p:tag name="BITMAPVECTOR" val="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372.7034"/>
  <p:tag name="ORIGINALWIDTH" val="1826.022"/>
  <p:tag name="LATEXADDIN" val="\documentclass{article}&#10;\usepackage{amsmath,amsfonts,amssymb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h= \operatorname{Hash}\left( \operatorname{SF}(G\tilde{Q})\right)$ }&#10;\end{document}"/>
  <p:tag name="IGUANATEXSIZE" val="21"/>
  <p:tag name="IGUANATEXCURSOR" val="503"/>
  <p:tag name="TRANSPARENCY" val="True"/>
  <p:tag name="FILENAME" val=""/>
  <p:tag name="LATEXENGINEID" val="0"/>
  <p:tag name="TEMPFOLDER" val="C:\Users\USF_Maths\Documents\temp\"/>
  <p:tag name="LATEXFORMHEIGHT" val="312"/>
  <p:tag name="LATEXFORMWIDTH" val="655.9"/>
  <p:tag name="LATEXFORMWRAP" val="True"/>
  <p:tag name="BITMAPVECTOR" val="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207.724"/>
  <p:tag name="ORIGINALWIDTH" val="826.3967"/>
  <p:tag name="LATEXADDIN" val="\documentclass{article}&#10;\usepackage{amsmath,amsfonts,amssymb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b\in\{0,1\}$ }&#10;\end{document}"/>
  <p:tag name="IGUANATEXSIZE" val="21"/>
  <p:tag name="IGUANATEXCURSOR" val="449"/>
  <p:tag name="TRANSPARENCY" val="True"/>
  <p:tag name="FILENAME" val=""/>
  <p:tag name="LATEXENGINEID" val="0"/>
  <p:tag name="TEMPFOLDER" val="C:\Users\USF_Maths\Documents\temp\"/>
  <p:tag name="LATEXFORMHEIGHT" val="312"/>
  <p:tag name="LATEXFORMWIDTH" val="655.9"/>
  <p:tag name="LATEXFORMWRAP" val="True"/>
  <p:tag name="BITMAPVECTOR" val="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146.2317"/>
  <p:tag name="ORIGINALWIDTH" val="77.24032"/>
  <p:tag name="LATEXADDIN" val="\documentclass{article}&#10;\usepackage{amsmath,amsfonts,amssymb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b$ }&#10;\end{document}"/>
  <p:tag name="IGUANATEXSIZE" val="21"/>
  <p:tag name="IGUANATEXCURSOR" val="439"/>
  <p:tag name="TRANSPARENCY" val="True"/>
  <p:tag name="FILENAME" val=""/>
  <p:tag name="LATEXENGINEID" val="0"/>
  <p:tag name="TEMPFOLDER" val="C:\Users\USF_Maths\Documents\temp\"/>
  <p:tag name="LATEXFORMHEIGHT" val="312"/>
  <p:tag name="LATEXFORMWIDTH" val="655.9"/>
  <p:tag name="LATEXFORMWRAP" val="True"/>
  <p:tag name="BITMAPVECTOR" val="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231.721"/>
  <p:tag name="ORIGINALWIDTH" val="1242.595"/>
  <p:tag name="LATEXADDIN" val="\documentclass{article}&#10;\usepackage{amsmath,amsfonts,amssymb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b=0$: $Q' = \tilde{Q}$ }&#10;\end{document}"/>
  <p:tag name="IGUANATEXSIZE" val="21"/>
  <p:tag name="IGUANATEXCURSOR" val="447"/>
  <p:tag name="TRANSPARENCY" val="True"/>
  <p:tag name="FILENAME" val=""/>
  <p:tag name="LATEXENGINEID" val="0"/>
  <p:tag name="TEMPFOLDER" val="C:\Users\USF_Maths\Documents\temp\"/>
  <p:tag name="LATEXFORMHEIGHT" val="312"/>
  <p:tag name="LATEXFORMWIDTH" val="655.9"/>
  <p:tag name="LATEXFORMWRAP" val="True"/>
  <p:tag name="BITMAPVECTOR" val="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231.721"/>
  <p:tag name="ORIGINALWIDTH" val="1629.546"/>
  <p:tag name="LATEXADDIN" val="\documentclass{article}&#10;\usepackage{amsmath,amsfonts,amssymb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b=1$: $Q' = Q^{-1}\tilde{Q}$ }&#10;\end{document}"/>
  <p:tag name="IGUANATEXSIZE" val="21"/>
  <p:tag name="IGUANATEXCURSOR" val="456"/>
  <p:tag name="TRANSPARENCY" val="True"/>
  <p:tag name="FILENAME" val=""/>
  <p:tag name="LATEXENGINEID" val="0"/>
  <p:tag name="TEMPFOLDER" val="C:\Users\USF_Maths\Documents\temp\"/>
  <p:tag name="LATEXFORMHEIGHT" val="312"/>
  <p:tag name="LATEXFORMWIDTH" val="655.9"/>
  <p:tag name="LATEXFORMWRAP" val="True"/>
  <p:tag name="BITMAPVECTOR" val="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197.2254"/>
  <p:tag name="ORIGINALWIDTH" val="197.9753"/>
  <p:tag name="LATEXADDIN" val="\documentclass{article}&#10;\usepackage{amsmath,amsfonts,amssymb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Q'$ }&#10;\end{document}"/>
  <p:tag name="IGUANATEXSIZE" val="21"/>
  <p:tag name="IGUANATEXCURSOR" val="440"/>
  <p:tag name="TRANSPARENCY" val="True"/>
  <p:tag name="FILENAME" val=""/>
  <p:tag name="LATEXENGINEID" val="0"/>
  <p:tag name="TEMPFOLDER" val="C:\Users\USF_Maths\Documents\temp\"/>
  <p:tag name="LATEXFORMHEIGHT" val="312"/>
  <p:tag name="LATEXFORMWIDTH" val="655.9"/>
  <p:tag name="LATEXFORMWRAP" val="True"/>
  <p:tag name="BITMAPVECTOR" val="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208.4739"/>
  <p:tag name="ORIGINALWIDTH" val="1910.761"/>
  <p:tag name="LATEXADDIN" val="\documentclass{article}&#10;\usepackage{amsmath,amsfonts,amssymb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\operatorname{Hash}(\operatorname{SF}(GQ'))=h$? }&#10;\end{document}"/>
  <p:tag name="IGUANATEXSIZE" val="21"/>
  <p:tag name="IGUANATEXCURSOR" val="481"/>
  <p:tag name="TRANSPARENCY" val="True"/>
  <p:tag name="FILENAME" val=""/>
  <p:tag name="LATEXENGINEID" val="0"/>
  <p:tag name="TEMPFOLDER" val="C:\Users\USF_Maths\Documents\temp\"/>
  <p:tag name="LATEXFORMHEIGHT" val="312"/>
  <p:tag name="LATEXFORMWIDTH" val="655.9"/>
  <p:tag name="LATEXFORMWRAP" val="True"/>
  <p:tag name="BITMAPVECTOR" val="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2000"/>
  <p:tag name="ORIGINALHEIGHT" val="208.4739"/>
  <p:tag name="ORIGINALWIDTH" val="1968.504"/>
  <p:tag name="LATEXADDIN" val="\documentclass{article}&#10;\usepackage{amsmath,amsfonts,amssymb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\operatorname{Hash}(\operatorname{SF}(G'Q'))=h$? }&#10;\end{document}"/>
  <p:tag name="IGUANATEXSIZE" val="21"/>
  <p:tag name="IGUANATEXCURSOR" val="482"/>
  <p:tag name="TRANSPARENCY" val="True"/>
  <p:tag name="FILENAME" val=""/>
  <p:tag name="LATEXENGINEID" val="0"/>
  <p:tag name="TEMPFOLDER" val="C:\Users\USF_Maths\Documents\temp\"/>
  <p:tag name="LATEXFORMHEIGHT" val="312"/>
  <p:tag name="LATEXFORMWIDTH" val="655.9"/>
  <p:tag name="LATEXFORMWRAP" val="True"/>
  <p:tag name="BITMAPVECTOR" val="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517.4354"/>
  <p:tag name="ORIGINALWIDTH" val=" 7121.11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\[&#10;\begin{array}{c|ccccc}&#10;\text{Problem} &#10;&amp; \mathrm{PEP} &#10;&amp; \mathrm{SPEP}^* &#10;&amp; \mathrm{LEP} &#10;&amp; \mathbb{Z}\text{-}\mathrm{LIP} &#10;&amp; \mathrm{LIP} \\ \hline&#10;\text{Best complexity}&#10;&amp; 2^{n/2+o(n+q)}&#10;&amp; 2^{n/2+o(n+q)}&#10;&amp; 2^{n/2+o(n+q)}&#10;&amp; 2^{n/2+o(n)}&#10;&amp; n^{O(n)}&#10;\end{array}&#10;\]&#10;}&#10;\end{document}"/>
  <p:tag name="IGUANATEXSIZE" val="19"/>
  <p:tag name="IGUANATEXCURSOR" val="680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191.2261"/>
  <p:tag name="ORIGINALWIDTH" val=" 2060.742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1. From $B_1,B_2$, find $O$.&#10;}&#10;\end{document}"/>
  <p:tag name="IGUANATEXSIZE" val="21"/>
  <p:tag name="IGUANATEXCURSOR" val="457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155.9805"/>
  <p:tag name="ORIGINALWIDTH" val=" 3533.558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\textbf{Definition:} $\mathbb{Z}-\mathrm{LIP}$ is LIP with $L = \mathbb{Z}^n$}&#10;\end{document}"/>
  <p:tag name="IGUANATEXSIZE" val="21"/>
  <p:tag name="IGUANATEXCURSOR" val="449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12043.68"/>
  <p:tag name="ORIGINALWIDTH" val=" 8117.633"/>
  <p:tag name="OUTPUTTYPE" val="PNG"/>
  <p:tag name="IGUANATEXVERSION" val="162"/>
  <p:tag name="LATEXADDIN" val="\documentclass{article}&#10;\usepackage{amsmath,amssymb}&#10;\usepackage{tikz}&#10;\usetikzlibrary{arrows.meta}&#10;%\usetikzlibrary{arrows.meta,positioning}&#10;\begin{document}&#10;\begin{tikzpicture}[&#10;    x=1cm,&#10;    y=1cm,&#10;    &gt;=Latex,&#10;    font=\large&#10;]&#10;&#10;%--------------------------------------------------&#10;% Nodes&#10;%--------------------------------------------------&#10;\node (GI)   at (0,0)       {GI};&#10;\node (LCE)  at (3.4,0)     {LCE};&#10;\node (UCE)  at (6.7,0)     {UCE};&#10;\node (PCE)  at (9.8,1.45)  {PCE};&#10;\node (SPEP) at (9.8,-1.00) {SPEP};&#10;\node (LIP)  at (13.2,-0.05){LIP};&#10;&#10;%--------------------------------------------------&#10;% Red dashed box&#10;%--------------------------------------------------&#10;\draw[red,dashed,very thick]&#10;  (2.45,-1.65) rectangle (10.75,2.2);&#10;&#10;\node[text=red] at (3.15,-1.05) {$q=2$};&#10;&#10;%--------------------------------------------------&#10;% Arrows&#10;%--------------------------------------------------&#10;&#10;% GI -&gt; LCE&#10;\draw[-&gt;] (GI.east) -- (LCE.west);&#10;&#10;% LCE &lt;-&gt; UCE&#10;\draw[&lt;-&gt;] (LCE.east) -- (UCE.west);&#10;&#10;% UCE -&gt; PCE&#10;\draw[-&gt;] (UCE.east) -- (PCE.west);&#10;&#10;% UCE -&gt; SPEP&#10;\draw[-&gt;] (UCE.east) -- (SPEP.west);&#10;&#10;% SPEP -&gt; PCE&#10;\draw[-&gt;] (SPEP.north) -- (PCE.south);&#10;&#10;% GI -&gt; SPEP&#10;\draw[-&gt;] (GI.east) -- (SPEP.west);&#10;&#10;% SPEP -&gt; LIP&#10;\draw[-&gt;] (SPEP.east) -- (LIP.west);&#10;&#10;% PCE -&gt; LCE&#10;\draw[-&gt;] (PCE.west) -- (LCE.east);&#10;&#10;\end{tikzpicture}&#10;&#10;\end{document}"/>
  <p:tag name="IGUANATEXSIZE" val="21"/>
  <p:tag name="IGUANATEXCURSOR" val="1272"/>
  <p:tag name="TRANSPARENCY" val="True"/>
  <p:tag name="CHOOSECOLOR" val="False"/>
  <p:tag name="COLORHEX" val="000000"/>
  <p:tag name="LATEXENGINEID" val="1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207.724"/>
  <p:tag name="ORIGINALWIDTH" val=" 2696.663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\(&#10;    \Lambda_C&#10;    =&#10;    \left\{&#10;        x\in\mathbb Z^n :&#10;        x \bmod p \in C&#10;    \right\}&#10;    \)&#10;}&#10;\end{document}"/>
  <p:tag name="IGUANATEXSIZE" val="21"/>
  <p:tag name="IGUANATEXCURSOR" val="533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12044.43"/>
  <p:tag name="ORIGINALWIDTH" val=" 3309.462"/>
  <p:tag name="OUTPUTTYPE" val="PNG"/>
  <p:tag name="IGUANATEXVERSION" val="162"/>
  <p:tag name="LATEXADDIN" val="\documentclass{article}&#10;\usepackage{amsmath,amssymb}&#10;\usepackage{xcolor}&#10;\usepackage{tikz}&#10;\usetikzlibrary{arrows.meta}&#10;%\usetikzlibrary{arrows.meta,positioning}&#10;\begin{document}&#10;\begin{tikzpicture}[&#10;    x=1cm,&#10;    y=1cm,&#10;    font=\small,&#10;    &gt;=stealth&#10;]&#10;&#10;% -------------------------------------------------&#10;% Colors&#10;% -------------------------------------------------&#10;\definecolor{titleblue}{RGB}{20,60,125}&#10;\definecolor{boxblue}{RGB}{35,85,175}&#10;\definecolor{codegreen}{RGB}{45,145,55}&#10;\definecolor{captiongreen}{RGB}{35,115,45}&#10;\definecolor{nongray}{RGB}{205,205,205}&#10;&#10;% =================================================&#10;% PANEL TITLE&#10;% =================================================&#10;&#10;&#10;&#10;% Title -- explicitly placed closer to &quot;1.&quot;&#10;\node[&#10;    anchor=west,&#10;    font=\Large\bfseries,&#10;    text=titleblue&#10;] at (-0.15,5.25)&#10;{&#10;    The code \(C\subseteq\mathbb F_3^2\)&#10;};&#10;&#10;% =================================================&#10;% COORDINATE PICTURE&#10;% =================================================&#10;&#10;\begin{scope}[shift={(0.30,1.75)}]&#10;&#10;% Main square&#10;\draw[thin]&#10;    (-0.45,-0.45) rectangle (2.55,2.55);&#10;&#10;% Internal dotted grid&#10;\draw[gray!65,densely dotted]&#10;    (0.5,-0.45) -- (0.5,2.55);&#10;&#10;\draw[gray!65,densely dotted]&#10;    (1.5,-0.45) -- (1.5,2.55);&#10;&#10;\draw[gray!65,densely dotted]&#10;    (-0.45,0.5) -- (2.55,0.5);&#10;&#10;\draw[gray!65,densely dotted]&#10;    (-0.45,1.5) -- (2.55,1.5);&#10;&#10;% -------------------------------------------------&#10;% Axes&#10;% -------------------------------------------------&#10;&#10;% x-axis&#10;\draw[-&gt;,thick]&#10;    (-0.45,-0.45) -- (3.05,-0.45);&#10;&#10;\node[&#10;    anchor=west&#10;] at (3.12,-0.45)&#10;{&#10;    \(x_1\)&#10;};&#10;&#10;% y-axis -- slightly shorter than before&#10;\draw[-&gt;,thick]&#10;    (-0.45,-0.45) -- (-0.45,2.88);&#10;&#10;% x_2 manually positioned lower&#10;\node[&#10;    anchor=south east&#10;] at (-0.50,2.82)&#10;{&#10;    \(x_2\)&#10;};&#10;&#10;% -------------------------------------------------&#10;% Coordinate labels&#10;% -------------------------------------------------&#10;&#10;% x-axis labels&#10;\node[below=5pt] at (0,-0.45) {\(0\)};&#10;\node[below=5pt] at (1,-0.45) {\(1\)};&#10;\node[below=5pt] at (2,-0.45) {\(2\)};&#10;&#10;% y-axis labels&#10;\node[left=7pt] at (-0.45,0) {\(0\)};&#10;\node[left=7pt] at (-0.45,1) {\(1\)};&#10;\node[left=7pt] at (-0.45,2) {\(2\)};&#10;&#10;% =================================================&#10;% POINTS NOT IN C&#10;% =================================================&#10;&#10;\foreach \x/\y in {&#10;    0/1,&#10;    0/2,&#10;    1/0,&#10;    1/2,&#10;    2/0,&#10;    2/1&#10;}{&#10;    \fill[nongray] (\x,\y) circle (0.11);&#10;    \draw[gray]    (\x,\y) circle (0.11);&#10;}&#10;&#10;% =================================================&#10;% POINTS IN C&#10;% C = {(0,0),(1,1),(2,2)}&#10;% =================================================&#10;&#10;\foreach \x/\y in {&#10;    0/0,&#10;    1/1,&#10;    2/2&#10;}{&#10;    \fill[codegreen] (\x,\y) circle (0.115);&#10;    \draw[green!40!black] (\x,\y) circle (0.115);&#10;}&#10;&#10;\end{scope}&#10;&#10;% =================================================&#10;% CAPTION&#10;% =================================================&#10;&#10;\node[&#10;    text=captiongreen,&#10;    font=\normalsize&#10;] at (1.55,0.55)&#10;{&#10;    A nontrivial code block in \(\mathbb F_3^2\).&#10;};&#10;&#10;% =================================================&#10;% LEGEND&#10;% =================================================&#10;&#10;% Green point&#10;\fill[codegreen]&#10;    (0.35,-0.15) circle (0.11);&#10;&#10;\draw[green!40!black]&#10;    (0.35,-0.15) circle (0.11);&#10;&#10;\node[&#10;    anchor=west,&#10;    font=\normalsize&#10;] at (0.70,-0.15)&#10;{&#10;    points in \(C\)&#10;};&#10;&#10;% Gray point&#10;\fill[nongray]&#10;    (0.35,-0.75) circle (0.11);&#10;&#10;\draw[gray]&#10;    (0.35,-0.75) circle (0.11);&#10;&#10;\node[&#10;    anchor=west,&#10;    font=\normalsize&#10;] at (0.70,-0.75)&#10;{&#10;    points not in \(C\)&#10;};&#10;&#10;% =================================================&#10;% OUTER BORDER&#10;% =================================================&#10;&#10;\draw[&#10;    boxblue,&#10;    very thick,&#10;    rounded corners=5pt&#10;]&#10;(-1.0,-1.25) rectangle (4.45,5.70);&#10;&#10;\end{tikzpicture}&#10;\end{document}"/>
  <p:tag name="IGUANATEXSIZE" val="21"/>
  <p:tag name="IGUANATEXCURSOR" val="690"/>
  <p:tag name="TRANSPARENCY" val="True"/>
  <p:tag name="CHOOSECOLOR" val="False"/>
  <p:tag name="COLORHEX" val="000000"/>
  <p:tag name="LATEXENGINEID" val="1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454.4432"/>
  <p:tag name="ORIGINALWIDTH" val=" 2743.157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\textbf{Example:}\quad&#10;    \(p=3,\; n=2\) and\\&#10;    \(C=\{(0,0),(1,1),(2,2)\}\subseteq\mathbb F_3^2.\)&#10;}&#10;\end{document}"/>
  <p:tag name="IGUANATEXSIZE" val="15"/>
  <p:tag name="IGUANATEXCURSOR" val="476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12015.18"/>
  <p:tag name="ORIGINALWIDTH" val=" 5201.976"/>
  <p:tag name="OUTPUTTYPE" val="PNG"/>
  <p:tag name="IGUANATEXVERSION" val="162"/>
  <p:tag name="LATEXADDIN" val="\documentclass{article}&#10;\usepackage{amsmath,amssymb}&#10;\usepackage{xcolor}&#10;\usepackage{tikz}&#10;\usetikzlibrary{arrows.meta}&#10;%\usetikzlibrary{arrows.meta,positioning}&#10;\begin{document}&#10;\begin{tikzpicture}[&#10;    x=0.58cm,&#10;    y=0.58cm,&#10;    font=\small,&#10;    &gt;=stealth&#10;]&#10;&#10;% =================================================&#10;% COLORS&#10;% =================================================&#10;&#10;\definecolor{titleblue}{RGB}{20,60,125}&#10;\definecolor{boxblue}{RGB}{35,85,175}&#10;\definecolor{codegreen}{RGB}{0,135,30}&#10;\definecolor{captiongreen}{RGB}{25,115,45}&#10;\definecolor{nongray}{RGB}{200,200,200}&#10;\definecolor{basispurple}{RGB}{115,25,180}&#10;&#10;% =================================================&#10;% PANEL TITLE&#10;% =================================================&#10;&#10;\node[&#10;    anchor=west,&#10;    font=\Large\bfseries,&#10;    text=titleblue&#10;] at (-7.1,8.0)&#10;{&#10;    The lattice \(\Lambda_C\)&#10;};&#10;&#10;% =================================================&#10;% PERIODIC 3 x 3 BLOCKS&#10;% =================================================&#10;&#10;% Vertical boundaries&#10;\foreach \x in {-6,-3,0,3,6}&#10;{&#10;    \draw[&#10;        gray!75,&#10;        dashed&#10;    ]&#10;    (\x,-6.5) -- (\x,6.5);&#10;}&#10;&#10;% Horizontal boundaries&#10;\foreach \y in {-6,-3,0,3,6}&#10;{&#10;    \draw[&#10;        gray!75,&#10;        dashed&#10;    ]&#10;    (-6.5,\y) -- (6.5,\y);&#10;}&#10;&#10;% =================================================&#10;% INTEGER POINTS&#10;% =================================================&#10;&#10;\foreach \x in {-6,...,6}&#10;{&#10;    \foreach \y in {-6,...,6}&#10;    {&#10;        % Green precisely when x-y is divisible by 3&#10;        \pgfmathtruncatemacro{\r}{mod(\x-\y,3)}&#10;&#10;        \ifnum\r=0&#10;&#10;            \fill[codegreen]&#10;                (\x,\y) circle (0.11);&#10;&#10;            \draw[green!40!black]&#10;                (\x,\y) circle (0.11);&#10;&#10;        \else&#10;&#10;            \fill[nongray]&#10;                (\x,\y) circle (0.085);&#10;&#10;            \draw[gray]&#10;                (\x,\y) circle (0.085);&#10;&#10;        \fi&#10;    }&#10;}&#10;&#10;% =================================================&#10;% AXES&#10;% =================================================&#10;&#10;% x-axis&#10;\draw[&#10;    -&gt;,&#10;    thick&#10;]&#10;(-6.7,0) -- (7.1,0);&#10;&#10;\node at (7.35,-0.35) {\(x_1\)};&#10;&#10;% y-axis&#10;\draw[&#10;    -&gt;,&#10;    thick&#10;]&#10;(0,-6.7) -- (0,7.1);&#10;&#10;\node at (-0.40,7.25) {\(x_2\)};&#10;&#10;% =================================================&#10;% AXIS LABELS&#10;% =================================================&#10;&#10;% x-axis&#10;\node[below] at (-6,0) {\(-6\)};&#10;\node[below] at (-3,0) {\(-3\)};&#10;\node[below] at ( 3,0) {\(3\)};&#10;\node[below] at ( 6,0) {\(6\)};&#10;&#10;% y-axis&#10;\node[left] at (0,-6) {\(-6\)};&#10;\node[left] at (0,-3) {\(-3\)};&#10;\node[left] at (0, 3) {\(3\)};&#10;\node[left] at (0, 6) {\(6\)};&#10;&#10;% Origin&#10;\node[below left] at (0,0) {\(0\)};&#10;&#10;% =================================================&#10;% PERIOD VECTORS&#10;% =================================================&#10;&#10;% Horizontal vector (3,0)&#10;\draw[&#10;    -&gt;,&#10;    basispurple,&#10;    very thick&#10;]&#10;(0,0) -- (3,0);&#10;&#10;\node[&#10;    text=basispurple,&#10;    below=3pt&#10;] at (2.25,0)&#10;{&#10;    \((3,0)\)&#10;};&#10;&#10;% Vertical vector (0,3)&#10;\draw[&#10;    -&gt;,&#10;    basispurple,&#10;    very thick&#10;]&#10;(0,0) -- (0,3);&#10;&#10;\node[&#10;    text=basispurple,&#10;    right=3pt&#10;] at (0,2.45)&#10;{&#10;    \((0,3)\)&#10;};&#10;&#10;% =================================================&#10;% CAPTION&#10;% =================================================&#10;&#10;\node[&#10;    text=captiongreen,&#10;    font=\normalsize&#10;] at (0,-7.6)&#10;{&#10;    Each \(3\times3\) block is congruent mod \(3\) to the code block.&#10;};&#10;&#10;% =================================================&#10;% OUTER BORDER&#10;% =================================================&#10;&#10;\draw[&#10;    boxblue,&#10;    very thick,&#10;    rounded corners=5pt&#10;]&#10;(-7.4,-8.15) rectangle (7.7,8.45);&#10;&#10;\end{tikzpicture}&#10;\end{document}"/>
  <p:tag name="IGUANATEXSIZE" val="21"/>
  <p:tag name="IGUANATEXCURSOR" val="3576"/>
  <p:tag name="TRANSPARENCY" val="True"/>
  <p:tag name="CHOOSECOLOR" val="False"/>
  <p:tag name="COLORHEX" val="000000"/>
  <p:tag name="LATEXENGINEID" val="1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254.9681"/>
  <p:tag name="ORIGINALWIDTH" val=" 3755.531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\[&#10;=&#10;3\mathbb Z^2&#10;\;\cup\;&#10;\bigl((1,1)+3\mathbb Z^2\bigr)&#10;\;\cup\;&#10;\bigl((2,2)+3\mathbb Z^2\bigr).&#10;\]&#10;}&#10;\end{document}"/>
  <p:tag name="IGUANATEXSIZE" val="21"/>
  <p:tag name="IGUANATEXCURSOR" val="431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455.943"/>
  <p:tag name="ORIGINALWIDTH" val=" 1741.282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\[&#10;\Lambda_C&#10;=&#10;\bigcup_{c\in C}\left(c+3\mathbb Z^2\right)&#10;\]&#10;}&#10;\end{document}"/>
  <p:tag name="IGUANATEXSIZE" val="21"/>
  <p:tag name="IGUANATEXCURSOR" val="487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207.724"/>
  <p:tag name="ORIGINALWIDTH" val=" 2872.891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$&#10;O\in O(n)\text{ such that }O(\Lambda_1)=\Lambda_2&#10;$$&#10;}&#10;\end{document}"/>
  <p:tag name="IGUANATEXSIZE" val="21"/>
  <p:tag name="IGUANATEXCURSOR" val="481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248.219"/>
  <p:tag name="ORIGINALWIDTH" val=" 3526.809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\[&#10;\Lambda_i \;=\; O_i\bigl(C + p\mathbb{Z}^n\bigr) \subset \mathbb{R}^n,&#10;\qquad i=1,2,&#10;\]&#10;}&#10;&#10;\end{document}"/>
  <p:tag name="IGUANATEXSIZE" val="21"/>
  <p:tag name="IGUANATEXCURSOR" val="519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229.4713"/>
  <p:tag name="ORIGINALWIDTH" val=" 2006.749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2. From $B_iB_i^T$, find $U$.&#10;}&#10;\end{document}"/>
  <p:tag name="IGUANATEXSIZE" val="21"/>
  <p:tag name="IGUANATEXCURSOR" val="430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208.4739"/>
  <p:tag name="ORIGINALWIDTH" val=" 1010.874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$&#10;2^{O(n)} \ll n^n&#10;$$&#10;}&#10;\end{document}"/>
  <p:tag name="IGUANATEXSIZE" val="21"/>
  <p:tag name="IGUANATEXCURSOR" val="439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12044.43"/>
  <p:tag name="ORIGINALWIDTH" val=" 8629.954"/>
  <p:tag name="OUTPUTTYPE" val="PNG"/>
  <p:tag name="IGUANATEXVERSION" val="162"/>
  <p:tag name="LATEXADDIN" val="\documentclass{article}&#10;\usepackage{amsmath,amssymb}&#10;\usepackage{xcolor}&#10;\usepackage{tikz}&#10;\usetikzlibrary{arrows.meta}&#10;%\usetikzlibrary{arrows.meta,positioning}&#10;\begin{document}&#10;\begin{tikzpicture}[&#10;    x=1cm,&#10;    y=1cm,&#10;    &gt;=Latex,&#10;    font=\small,&#10;    latticebox/.style={&#10;        draw,&#10;        very thick,&#10;        rounded corners=4pt,&#10;        minimum width=4.5cm,&#10;        minimum height=1.0cm,&#10;        align=center,&#10;        fill=blue!5&#10;    },&#10;    hullbox/.style={&#10;        draw,&#10;        thick,&#10;        rounded corners=4pt,&#10;        minimum width=4.7cm,&#10;        minimum height=1.35cm,&#10;        align=center,&#10;        fill=green!5&#10;    },&#10;    zbox/.style={&#10;        draw,&#10;        very thick,&#10;        rounded corners=4pt,&#10;        minimum width=4.3cm,&#10;        minimum height=1.15cm,&#10;        align=center,&#10;        fill=orange!10&#10;    },&#10;    codebox/.style={&#10;        draw,&#10;        very thick,&#10;        rounded corners=4pt,&#10;        minimum width=4.3cm,&#10;        minimum height=1.15cm,&#10;        align=center,&#10;        fill=green!8&#10;    }&#10;]&#10;&#10;% =================================================&#10;% COLORS&#10;% =================================================&#10;&#10;\definecolor{latticeblue}{RGB}{35,85,175}&#10;\definecolor{hullgreen}{RGB}{35,125,70}&#10;\definecolor{zorange}{RGB}{190,105,20}&#10;\definecolor{speppurple}{RGB}{105,55,155}&#10;\definecolor{outputblue}{RGB}{20,60,125}&#10;&#10;% =================================================&#10;% INPUT LATTICES&#10;% =================================================&#10;&#10;\node[&#10;    latticebox,&#10;    draw=latticeblue&#10;] (L1) at (-4.8,4.3)&#10;{&#10;    \textbf{\color{latticeblue}Input lattice}\\[1mm]&#10;    \(\Lambda_1=O_1(C+p\mathbb Z^n)\)&#10;};&#10;&#10;\node[&#10;    latticebox,&#10;    draw=latticeblue&#10;] (L2) at (4.8,4.3)&#10;{&#10;    \textbf{\color{latticeblue}Input lattice}\\[1mm]&#10;    \(\Lambda_2=O_2(C+p\mathbb Z^n)\)&#10;};&#10;&#10;% =================================================&#10;% P-HULL / LENGTH-p VECTORS&#10;% =================================================&#10;&#10;\node[&#10;    hullbox,&#10;    draw=hullgreen&#10;] (H1) at (-4.8,2.45)&#10;{&#10;    \textbf{\color{hullgreen}Reveal the coordinate lattice}\\[1mm]&#10; %   Compute \(H_p(\Lambda_1)\)\\&#10;    enumerate vectors with \(\|x\|=p\)\\[-1mm]&#10;    \(\rightsquigarrow\) candidate \(O_1(p\mathbb Z^n)\)&#10;};&#10;&#10;\node[&#10;    hullbox,&#10;    draw=hullgreen&#10;] (H2) at (4.8,2.45)&#10;{&#10;    \textbf{\color{hullgreen}Reveal the coordinate lattice}\\[1mm]&#10;  %  Compute \(H_p(\Lambda_2)\)\\&#10;    enumerate vectors with \(\|x\|=p\)\\[-1mm]&#10;    \(\rightsquigarrow\) candidate \(O_2(p\mathbb Z^n)\)&#10;};&#10;&#10;% =================================================&#10;% Z-LIP&#10;% =================================================&#10;&#10;\node[&#10;    zbox,&#10;    draw=zorange&#10;] (Z1) at (-4.8,0.45)&#10;{&#10;    {\Large\bfseries\color{zorange}$\mathbb{Z}$-LIP}\\[1mm]&#10;    recover&#10;    $%$\[&#10;       O_1' = O_1\sigma_1&#10;    $%\]&#10;};&#10;&#10;\node[&#10;    zbox,&#10;    draw=zorange&#10;] (Z2) at (4.8,0.45)&#10;{&#10;    {\Large\bfseries\color{zorange}$\mathbb{Z}$-LIP}\\[1mm]&#10;    recover&#10;    $%$\[&#10;       O_2' = O_2\sigma_2&#10;    $%\]&#10;};&#10;&#10;% =================================================&#10;% EXPOSED CODES&#10;% =================================================&#10;&#10;\node[&#10;    codebox,&#10;    draw=hullgreen&#10;] (C1) at (-4.8,-1.70)&#10;{&#10;    \textbf{\color{hullgreen}Expose the code}\\[1mm]&#10;    $%$\[&#10;    C_1&#10;      =&#10;    (O_1'^{-1}\Lambda_1)\bmod p&#10;      =&#10;    \sigma_1^{-1}(C)&#10;    $%\]&#10;};&#10;&#10;\node[&#10;    codebox,&#10;    draw=hullgreen&#10;] (C2) at (4.8,-1.70)&#10;{&#10;    \textbf{\color{hullgreen}Expose the code}\\[1mm]&#10;   $% \[&#10;    C_2&#10;      =&#10;    (O_2'^{-1}\Lambda_2)\bmod p&#10;      =&#10;    \sigma_2^{-1}(C)&#10;    $%\]&#10;};&#10;&#10;% =================================================&#10;% VERTICAL ARROWS&#10;% =================================================&#10;&#10;\draw[-&gt;,very thick,latticeblue]&#10;    (L1.south) -- (H1.north);&#10;&#10;\draw[-&gt;,very thick,latticeblue]&#10;    (L2.south) -- (H2.north);&#10;&#10;\draw[-&gt;,very thick,zorange]&#10;    (H1.south) -- (Z1.north);&#10;&#10;\draw[-&gt;,very thick,zorange]&#10;    (H2.south) -- (Z2.north);&#10;&#10;\draw[-&gt;,very thick,hullgreen]&#10;    (Z1.south) -- (C1.north);&#10;&#10;\draw[-&gt;,very thick,hullgreen]&#10;    (Z2.south) -- (C2.north);&#10;&#10;% =================================================&#10;% SPEP&#10;% =================================================&#10;&#10;\draw[&#10;    -&gt;,&#10;    very thick,&#10;    speppurple&#10;]&#10;(C1.east) -- (C2.west)&#10;node[&#10;    midway,&#10;    above=5pt,&#10;    text=speppurple,&#10;    font=\large\bfseries,&#10;    fill=white,&#10;    inner sep=3pt&#10;]&#10;{&#10;    SPEP&#10;}&#10;node[&#10;    midway,&#10;    below=5pt,&#10;    text=speppurple,&#10;    fill=white,&#10;    inner sep=2pt&#10;]&#10;{&#10;    find \(\sigma\) with \(\sigma(C_1)=C_2\)&#10;};&#10;&#10;% =================================================&#10;% FINAL COMPOSITION&#10;% =================================================&#10;&#10;\draw[&#10;    -&gt;,&#10;    very thick,&#10;    outputblue&#10;]&#10;(0,-2.35) -- (0,-3.35);&#10;&#10;\node[&#10;    draw=outputblue,&#10;    very thick,&#10;    rounded corners=5pt,&#10;    fill=blue!4,&#10;    align=center,&#10;    minimum width=6.0cm,&#10;    minimum height=1.25cm&#10;] at (0,-4.05)&#10;{&#10;    \textbf{\color{outputblue}Compose the recovered maps}\\[2mm]&#10;    \(\displaystyle&#10;       \varphi&#10;       =&#10;       O_2'\circ\sigma\circ O_1'^{-1}&#10;    \)&#10;    \qquad&#10;    \(\varphi(\Lambda_1)=\Lambda_2\)&#10;};&#10;&#10;\end{tikzpicture}&#10;\end{document}"/>
  <p:tag name="IGUANATEXSIZE" val="20"/>
  <p:tag name="IGUANATEXCURSOR" val="2683"/>
  <p:tag name="TRANSPARENCY" val="True"/>
  <p:tag name="CHOOSECOLOR" val="False"/>
  <p:tag name="COLORHEX" val="000000"/>
  <p:tag name="LATEXENGINEID" val="1"/>
  <p:tag name="TEMPFOLDER" val="C:\Users\biasse\AppData\Local\Temp\IguanaTex\"/>
  <p:tag name="LATEXFORMHEIGHT" val=" 320"/>
  <p:tag name="LATEXFORMWIDTH" val=" 385"/>
  <p:tag name="LATEXFORMWRAP" val="True"/>
  <p:tag name="BITMAPVECTOR" val="0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207.724"/>
  <p:tag name="ORIGINALWIDTH" val=" 1177.353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\sigma_i\in\mathrm{Aut}(\mathbb{Z}^n)$&#10;}&#10;\end{document}"/>
  <p:tag name="IGUANATEXSIZE" val="15"/>
  <p:tag name="IGUANATEXCURSOR" val="471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207.724"/>
  <p:tag name="ORIGINALWIDTH" val=" 3719.535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\textbf{Definition $s$-hull of $\Lambda$:} $H_s(\Lambda):= \Lambda \cap s \Lambda^*$ }&#10;\end{document}"/>
  <p:tag name="IGUANATEXSIZE" val="21"/>
  <p:tag name="IGUANATEXCURSOR" val="447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207.724"/>
  <p:tag name="ORIGINALWIDTH" val=" 2779.902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If $O_1(p\mathbb{Z}^n),O_2(p\mathbb{Z}^n)$ are known}&#10;\end{document}"/>
  <p:tag name="IGUANATEXSIZE" val="21"/>
  <p:tag name="IGUANATEXCURSOR" val="457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155.9805"/>
  <p:tag name="ORIGINALWIDTH" val=" 3171.354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1 call to $\mathrm{SPEP}$ and 2 calls to $\mathbb{Z}$-$\mathrm{LIP}$} &#10;\end{document}"/>
  <p:tag name="IGUANATEXSIZE" val="21"/>
  <p:tag name="IGUANATEXCURSOR" val="497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215.2231"/>
  <p:tag name="ORIGINALWIDTH" val=" 2133.483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\[&#10;H_p(\Lambda(C)) \;=\; \Lambda(\mathcal H(C)),&#10;\] }&#10;\end{document}"/>
  <p:tag name="IGUANATEXSIZE" val="21"/>
  <p:tag name="IGUANATEXCURSOR" val="480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238.4702"/>
  <p:tag name="ORIGINALWIDTH" val=" 1450.319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\[&#10;\mathcal H(C) = C \cap C^\perp&#10;\] }&#10;\end{document}"/>
  <p:tag name="IGUANATEXSIZE" val="21"/>
  <p:tag name="IGUANATEXCURSOR" val="462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248.219"/>
  <p:tag name="ORIGINALWIDTH" val=" 3704.537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\[&#10;H_p(\Lambda_i)&#10;\;=\;&#10;\Lambda_i \cap p\Lambda_i^*&#10;\;=\;&#10;O_i\bigl(\mathcal H(C) + p\mathbb{Z}^n\bigr)\] }&#10;\end{document}"/>
  <p:tag name="IGUANATEXSIZE" val="21"/>
  <p:tag name="IGUANATEXCURSOR" val="531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215.2231"/>
  <p:tag name="ORIGINALWIDTH" val=" 3444.319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When $\mathcal{H}(C)=\{0\}$, $H_p(\Lambda_i)=O_i(p\mathbb{Z}^n)$}&#10;\end{document}"/>
  <p:tag name="IGUANATEXSIZE" val="21"/>
  <p:tag name="IGUANATEXCURSOR" val="493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196.4754"/>
  <p:tag name="ORIGINALWIDTH" val=" 5678.291"/>
  <p:tag name="OUTPUTTYPE" val="PNG"/>
  <p:tag name="IGUANATEXVERSION" val="162"/>
  <p:tag name="LATEXADDIN" val="\documentclass{article}&#10;\usepackage{amsmath,amsfonts,amssymb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LIP can serve as a hardness assumption for digital signatures.}&#10;\end{document}"/>
  <p:tag name="IGUANATEXSIZE" val="21"/>
  <p:tag name="IGUANATEXCURSOR" val="499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655.9"/>
  <p:tag name="LATEXFORMWRAP" val="True"/>
  <p:tag name="BITMAPVECTOR" val="0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207.724"/>
  <p:tag name="ORIGINALWIDTH" val=" 5982.752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\textbf{This work:} show that sampling vectors of length  $p$ yields $O_i(p\mathbb{Z}^n)$ }&#10;\end{document}"/>
  <p:tag name="IGUANATEXSIZE" val="21"/>
  <p:tag name="IGUANATEXCURSOR" val="518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155.9805"/>
  <p:tag name="ORIGINALWIDTH" val=" 1183.352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\textbf{We showed:} }&#10;\end{document}"/>
  <p:tag name="IGUANATEXSIZE" val="21"/>
  <p:tag name="IGUANATEXCURSOR" val="448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215.2231"/>
  <p:tag name="ORIGINALWIDTH" val=" 3964.754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\textbf{Crucial step:} asymptotic value of $\mathbb{E}[N_p(C)]$}&#10;\end{document}"/>
  <p:tag name="IGUANATEXSIZE" val="21"/>
  <p:tag name="IGUANATEXCURSOR" val="483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212.9734"/>
  <p:tag name="ORIGINALWIDTH" val=" 2010.499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Focus on coefficent $p^2$} &#10;\end{document}"/>
  <p:tag name="IGUANATEXSIZE" val="21"/>
  <p:tag name="IGUANATEXCURSOR" val="443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617.9227"/>
  <p:tag name="ORIGINALWIDTH" val=" 3805.774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newcommand{\vecx}{\ensuremath{\mathbf{x}}}&#10;\renewcommand{\familydefault}{\sfdefault}&#10;\definecolor{usf}{RGB}{70,96,105}&#10;&#10;\def\C{\mathbb{C}}&#10;\def\Z{\mathbb{Z}}&#10;&#10;\begin{document}&#10;\noindent\textcolor{usf}{&#10;    \[&#10;      \Theta_{\mathcal{L}}(q) := &#10;\sum_{\vecx\in\mathcal{L}} q^{\|\vecx\|^2}&#10;      = \sum_{(c_1,\ldots,c_n) \in C} \prod_{i=1}^{n} \theta_{c_i}(q) .&#10;    \] }&#10;\end{document}"/>
  <p:tag name="IGUANATEXSIZE" val="21"/>
  <p:tag name="IGUANATEXCURSOR" val="539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576.6779"/>
  <p:tag name="ORIGINALWIDTH" val=" 2687.664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\[&#10; \mathbb{E}[\Theta_{\mathcal{L}}(q)]&#10;        = \sum_{\ell=0}^{\infty} \mathbb{E} [N_\ell(C)] \cdot q^{\ell^2} .\] }&#10;\end{document}"/>
  <p:tag name="IGUANATEXSIZE" val="21"/>
  <p:tag name="IGUANATEXCURSOR" val="464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155.9805"/>
  <p:tag name="ORIGINALWIDTH" val=" 872.1409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Main tool:}&#10;\end{document}"/>
  <p:tag name="IGUANATEXSIZE" val="21"/>
  <p:tag name="IGUANATEXCURSOR" val="439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476.9404"/>
  <p:tag name="ORIGINALWIDTH" val=" 1870.266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\[&#10;        \theta_a(q) &#10;        := \sum_{z \in \mathbb{Z}} q^{(\overline{a} + pz)^2} .&#10;    \] }&#10;\end{document}"/>
  <p:tag name="IGUANATEXSIZE" val="21"/>
  <p:tag name="IGUANATEXCURSOR" val="486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295.4631"/>
  <p:tag name="ORIGINALWIDTH" val=" 4414.698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\[&#10;2n\leq  \mathbb{E}[N_p(C)]&#10;\leq 2n + c_{n,k,p}p^{1-n} &#10;\left( 2n(p-1)\right)^{p^2+1}&#10;\] }&#10;\end{document}"/>
  <p:tag name="IGUANATEXSIZE" val="21"/>
  <p:tag name="IGUANATEXCURSOR" val="519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11976.17"/>
  <p:tag name="ORIGINALWIDTH" val=" 9578.087"/>
  <p:tag name="OUTPUTTYPE" val="PNG"/>
  <p:tag name="IGUANATEXVERSION" val="162"/>
  <p:tag name="LATEXADDIN" val="\documentclass{article}&#10;\usepackage{amsmath,amssymb}&#10;\usepackage{xcolor}&#10;\usepackage{tikz}&#10;\usetikzlibrary{arrows.meta}&#10;%\usetikzlibrary{arrows.meta,positioning}&#10;\begin{document}&#10;\begin{tikzpicture}[&#10;  x=1cm,&#10;  y=1cm,&#10;  &gt;=Latex,&#10;  font=\small&#10;]&#10;&#10;% -------------------------------------------------&#10;% Colors&#10;% -------------------------------------------------&#10;\definecolor{desiredgreen}{RGB}{28,135,70}&#10;\definecolor{extrared}{RGB}{205,55,45}&#10;\definecolor{spheregray}{RGB}{130,135,145}&#10;\definecolor{titleblue}{RGB}{20,60,125}&#10;&#10;% -------------------------------------------------&#10;% Title&#10;% -------------------------------------------------&#10;\node[&#10;    font=\Large\bfseries,&#10;    text=titleblue&#10;] at (0,5.25)&#10;{&#10;    Vectors of norm \(p=3\):&#10;    mostly the expected coordinate directions&#10;};&#10;&#10;% -------------------------------------------------&#10;% 3D picture&#10;% -------------------------------------------------&#10;\begin{scope}[&#10;  shift={(0,0.45)},&#10;  x={(1cm,0cm)},&#10;  y={(-0.55cm,0.35cm)},&#10;  z={(0cm,0.9cm)}&#10;]&#10;&#10;% Sphere of radius 3&#10;\draw[&#10;    spheregray!65,&#10;    thin,&#10;    opacity=.75&#10;]&#10;plot[&#10;    domain=0:360,&#10;    samples=120,&#10;    variable=\t&#10;]&#10;({3*cos(\t)},{3*sin(\t)},0);&#10;&#10;\draw[&#10;    spheregray!65,&#10;    thin,&#10;    opacity=.75&#10;]&#10;plot[&#10;    domain=0:360,&#10;    samples=120,&#10;    variable=\t&#10;]&#10;({3*cos(\t)},0,{3*sin(\t)});&#10;&#10;\draw[&#10;    spheregray!65,&#10;    thin,&#10;    opacity=.75&#10;]&#10;plot[&#10;    domain=0:360,&#10;    samples=120,&#10;    variable=\t&#10;]&#10;(0,{3*cos(\t)},{3*sin(\t)});&#10;&#10;% -------------------------------------------------&#10;% Expected vectors: ±3e_1, ±3e_2, ±3e_3&#10;% -------------------------------------------------&#10;\draw[&lt;-&gt;,very thick,desiredgreen]&#10;    (-3,0,0) -- (3,0,0);&#10;&#10;\draw[&lt;-&gt;,very thick,desiredgreen]&#10;    (0,-3,0) -- (0,3,0);&#10;&#10;\draw[&lt;-&gt;,very thick,desiredgreen]&#10;    (0,0,-3) -- (0,0,3);&#10;&#10;\foreach \X/\Y/\Z in {&#10;    3/0/0,&#10;    -3/0/0,&#10;    0/3/0,&#10;    0/-3/0,&#10;    0/0/3,&#10;    0/0/-3&#10;}{&#10;    \fill[desiredgreen]&#10;        (\X,\Y,\Z) circle (3pt);&#10;}&#10;&#10;% -------------------------------------------------&#10;% One exceptional antipodal pair ±w&#10;% -------------------------------------------------&#10;\draw[&lt;-&gt;,ultra thick,extrared]&#10;    (-2,-2,-1) -- (2,2,1);&#10;&#10;\fill[extrared]&#10;    (2,2,1) circle (3.5pt);&#10;&#10;\fill[extrared]&#10;    (-2,-2,-1) circle (3.5pt);&#10;&#10;% Origin&#10;\fill[black]&#10;    (0,0,0) circle (2.2pt);&#10;&#10;% -------------------------------------------------&#10;% Labels&#10;% -------------------------------------------------&#10;\node[&#10;    text=desiredgreen,&#10;    anchor=west&#10;] at (3,0,0)&#10;{&#10;    \(\pm 3e_1\)&#10;};&#10;&#10;\node[&#10;    text=desiredgreen,&#10;    anchor=south east&#10;] at (0,3,0)&#10;{&#10;    \(\pm 3e_2\)&#10;};&#10;&#10;\node[&#10;    text=desiredgreen,&#10;    anchor=south&#10;] at (0,0,3)&#10;{&#10;    \(\pm 3e_3\)&#10;};&#10;&#10;\node[&#10;    text=extrared,&#10;    anchor=south west&#10;] at (2,2,1)&#10;{&#10;    \(\pm w\)&#10;};&#10;&#10;\node[&#10;    text=extrared,&#10;    anchor=north east&#10;] at (2,2,1)&#10;{&#10;    \(\lVert w\rVert_2=3\)&#10;};&#10;&#10;\end{scope}&#10;&#10;% -------------------------------------------------&#10;% Legend: ordinary 2D coordinates, centered below&#10;% -------------------------------------------------&#10;\node[&#10;    align=left,&#10;    fill=white,&#10;    rounded corners=3pt,&#10;    draw=gray!35,&#10;    inner sep=7pt,&#10;    text width=8.8cm&#10;] at (0,-3.65)&#10;{&#10;    \textcolor{desiredgreen}{\rule{13pt}{2.5pt}}&#10;    \quad&#10;    \(3\) expected antipodal pairs&#10;    \(=6\) vectors in \(3\mathbb Z^3\)&#10;    \\[2mm]&#10;    \textcolor{extrared}{\rule{13pt}{2.5pt}}&#10;    \quad&#10;    \(1\) exceptional antipodal pair&#10;    \(=2\) vectors outside \(3\mathbb Z^3\)&#10;};&#10;&#10;% -------------------------------------------------&#10;% Bottom explanation&#10;% -------------------------------------------------&#10;\node[&#10;    align=center,&#10;    text=titleblue,&#10;    font=\normalsize&#10;] at (0,-5.05)&#10;{&#10;    Each diameter represents a pair \(\{v,-v\}\).&#10;    Applying \(O_i\) rigidly rotates&#10;    \\&#10;    the entire picture, replacing&#10;    \(\pm 3e_j\) by \(O_i(\pm 3e_j)\).&#10;};&#10;&#10;\end{tikzpicture}&#10;\end{document}"/>
  <p:tag name="IGUANATEXSIZE" val="21"/>
  <p:tag name="IGUANATEXCURSOR" val="3816"/>
  <p:tag name="TRANSPARENCY" val="True"/>
  <p:tag name="CHOOSECOLOR" val="False"/>
  <p:tag name="COLORHEX" val="000000"/>
  <p:tag name="LATEXENGINEID" val="1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155.9805"/>
  <p:tag name="ORIGINALWIDTH" val=" 1890.514"/>
  <p:tag name="OUTPUTTYPE" val="PNG"/>
  <p:tag name="IGUANATEXVERSION" val="162"/>
  <p:tag name="LATEXADDIN" val="\documentclass{article}&#10;\usepackage{amsmath,amsfonts,amssymb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Remarkable lattice $S$ }&#10;\end{document}"/>
  <p:tag name="IGUANATEXSIZE" val="21"/>
  <p:tag name="IGUANATEXCURSOR" val="459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655.9"/>
  <p:tag name="LATEXFORMWRAP" val="True"/>
  <p:tag name="BITMAPVECTOR" val="0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11976.17"/>
  <p:tag name="ORIGINALWIDTH" val=" 9578.087"/>
  <p:tag name="OUTPUTTYPE" val="PNG"/>
  <p:tag name="IGUANATEXVERSION" val="162"/>
  <p:tag name="LATEXADDIN" val="\documentclass{article}&#10;\usepackage{amsmath,amssymb}&#10;\usepackage{xcolor}&#10;\usepackage{tikz}&#10;\usetikzlibrary{arrows.meta}&#10;%\usetikzlibrary{arrows.meta,positioning}&#10;\begin{document}&#10;\begin{tikzpicture}[&#10;  x=1cm,&#10;  y=1cm,&#10;  &gt;=Latex,&#10;  font=\small&#10;]&#10;&#10;% -------------------------------------------------&#10;% Colors&#10;% -------------------------------------------------&#10;\definecolor{desiredgreen}{RGB}{28,135,70}&#10;\definecolor{extrared}{RGB}{205,55,45}&#10;\definecolor{spheregray}{RGB}{130,135,145}&#10;\definecolor{titleblue}{RGB}{20,60,125}&#10;&#10;% -------------------------------------------------&#10;% Title&#10;% -------------------------------------------------&#10;\node[&#10;    font=\Large\bfseries,&#10;    text=titleblue&#10;] at (0,5.25)&#10;{&#10;    Vectors of norm \(p=3\):&#10;    mostly the expected coordinate directions&#10;};&#10;&#10;% -------------------------------------------------&#10;% 3D picture&#10;% -------------------------------------------------&#10;\begin{scope}[&#10;  shift={(0,0.45)},&#10;  x={(1cm,0cm)},&#10;  y={(-0.55cm,0.35cm)},&#10;  z={(0cm,0.9cm)}&#10;]&#10;&#10;% Sphere of radius 3&#10;\draw[&#10;    spheregray!65,&#10;    thin,&#10;    opacity=.75&#10;]&#10;plot[&#10;    domain=0:360,&#10;    samples=120,&#10;    variable=\t&#10;]&#10;({3*cos(\t)},{3*sin(\t)},0);&#10;&#10;\draw[&#10;    spheregray!65,&#10;    thin,&#10;    opacity=.75&#10;]&#10;plot[&#10;    domain=0:360,&#10;    samples=120,&#10;    variable=\t&#10;]&#10;({3*cos(\t)},0,{3*sin(\t)});&#10;&#10;\draw[&#10;    spheregray!65,&#10;    thin,&#10;    opacity=.75&#10;]&#10;plot[&#10;    domain=0:360,&#10;    samples=120,&#10;    variable=\t&#10;]&#10;(0,{3*cos(\t)},{3*sin(\t)});&#10;&#10;% -------------------------------------------------&#10;% Expected vectors: ±3e_1, ±3e_2, ±3e_3&#10;% -------------------------------------------------&#10;\draw[&lt;-&gt;,very thick,desiredgreen]&#10;    (-3,0,0) -- (3,0,0);&#10;&#10;\draw[&lt;-&gt;,very thick,desiredgreen]&#10;    (0,-3,0) -- (0,3,0);&#10;&#10;\draw[&lt;-&gt;,very thick,desiredgreen]&#10;    (0,0,-3) -- (0,0,3);&#10;&#10;\foreach \X/\Y/\Z in {&#10;    3/0/0,&#10;    -3/0/0,&#10;    0/3/0,&#10;    0/-3/0,&#10;    0/0/3,&#10;    0/0/-3&#10;}{&#10;    \fill[desiredgreen]&#10;        (\X,\Y,\Z) circle (3pt);&#10;}&#10;&#10;% -------------------------------------------------&#10;% One exceptional antipodal pair ±w&#10;% -------------------------------------------------&#10;\draw[&lt;-&gt;,ultra thick,extrared]&#10;    (-2,-2,-1) -- (2,2,1);&#10;&#10;\fill[extrared]&#10;    (2,2,1) circle (3.5pt);&#10;&#10;\fill[extrared]&#10;    (-2,-2,-1) circle (3.5pt);&#10;&#10;% Origin&#10;\fill[black]&#10;    (0,0,0) circle (2.2pt);&#10;&#10;% -------------------------------------------------&#10;% Labels&#10;% -------------------------------------------------&#10;\node[&#10;    text=desiredgreen,&#10;    anchor=west&#10;] at (3,0,0)&#10;{&#10;    \(\pm 3e_1\)&#10;};&#10;&#10;\node[&#10;    text=desiredgreen,&#10;    anchor=south east&#10;] at (0,3,0)&#10;{&#10;    \(\pm 3e_2\)&#10;};&#10;&#10;\node[&#10;    text=desiredgreen,&#10;    anchor=south&#10;] at (0,0,3)&#10;{&#10;    \(\pm 3e_3\)&#10;};&#10;&#10;\node[&#10;    text=extrared,&#10;    anchor=south west&#10;] at (2,2,1)&#10;{&#10;    \(\pm w\)&#10;};&#10;&#10;\node[&#10;    text=extrared,&#10;    anchor=north east&#10;] at (2,2,1)&#10;{&#10;    \(\lVert w\rVert_2=3\)&#10;};&#10;&#10;\end{scope}&#10;&#10;% -------------------------------------------------&#10;% Legend: ordinary 2D coordinates, centered below&#10;% -------------------------------------------------&#10;\node[&#10;    align=left,&#10;    fill=white,&#10;    rounded corners=3pt,&#10;    draw=gray!35,&#10;    inner sep=7pt,&#10;    text width=8.8cm&#10;] at (0,-3.65)&#10;{&#10;    \textcolor{desiredgreen}{\rule{13pt}{2.5pt}}&#10;    \quad&#10;    \(3\) expected antipodal pairs&#10;    \(=6\) vectors in \(3\mathbb Z^3\)&#10;    \\[2mm]&#10;    \textcolor{extrared}{\rule{13pt}{2.5pt}}&#10;    \quad&#10;    \(1\) exceptional antipodal pair&#10;    \(=2\) vectors outside \(3\mathbb Z^3\)&#10;};&#10;&#10;% -------------------------------------------------&#10;% Bottom explanation&#10;% -------------------------------------------------&#10;\node[&#10;    align=center,&#10;    text=titleblue,&#10;    font=\normalsize&#10;] at (0,-5.05)&#10;{&#10;    Each diameter represents a pair \(\{v,-v\}\).&#10;    Applying \(O_i\) rigidly rotates&#10;    \\&#10;    the entire picture, replacing&#10;    \(\pm 3e_j\) by \(O_i(\pm 3e_j)\).&#10;};&#10;&#10;\end{tikzpicture}&#10;\end{document}"/>
  <p:tag name="IGUANATEXSIZE" val="21"/>
  <p:tag name="IGUANATEXCURSOR" val="3816"/>
  <p:tag name="TRANSPARENCY" val="True"/>
  <p:tag name="CHOOSECOLOR" val="False"/>
  <p:tag name="COLORHEX" val="000000"/>
  <p:tag name="LATEXENGINEID" val="1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464.9419"/>
  <p:tag name="ORIGINALWIDTH" val=" 6182.228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 Each diameter represents a pair \(\{v,-v\}\).&#10;    Applying \(O_i\) rigidly rotates&#10;    \\&#10;    the entire picture, replacing&#10;    \(\pm 3e_j\) by \(O_i(\pm 3e_j)\). }&#10;\end{document}"/>
  <p:tag name="IGUANATEXSIZE" val="15"/>
  <p:tag name="IGUANATEXCURSOR" val="592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584.9269"/>
  <p:tag name="ORIGINALWIDTH" val=" 3514.061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newcommand{\vecx}{\ensuremath{\mathbf{x}}}&#10;\newcommand{\vecy}{\ensuremath{\mathbf{y}}}&#10;\renewcommand{\familydefault}{\sfdefault}&#10;\definecolor{usf}{RGB}{70,96,105}&#10;&#10;\def\C{\mathbb{C}}&#10;\def\Z{\mathbb{Z}}&#10;&#10;\begin{document}&#10;\noindent\textcolor{usf}{&#10;\[&#10;\Pr[\vecx] \;=\; \frac{e^{-\pi \|\vecx\|^2/\sigma^2}}{\sum_{\vecy\in\Lambda} e^{-\pi \|\vecy\|^2/\sigma^2}}&#10;\quad\text{for } \vecx\in\Lambda.&#10;\]&#10;}&#10;\end{document}"/>
  <p:tag name="IGUANATEXSIZE" val="21"/>
  <p:tag name="IGUANATEXCURSOR" val="357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199.475"/>
  <p:tag name="ORIGINALWIDTH" val=" 1756.281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 \textbf{ADDRS sampling:} }&#10;\end{document}"/>
  <p:tag name="IGUANATEXSIZE" val="21"/>
  <p:tag name="IGUANATEXCURSOR" val="454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229.4713"/>
  <p:tag name="ORIGINALWIDTH" val=" 3276.341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 We get $2^{n/2}$ samples in time $2^{n+o(n)}$}&#10;\end{document}"/>
  <p:tag name="IGUANATEXSIZE" val="21"/>
  <p:tag name="IGUANATEXCURSOR" val="446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199.475"/>
  <p:tag name="ORIGINALWIDTH" val=" 5123.359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 \textbf{Coupon collector}: average number of samples needed}&#10;\end{document}"/>
  <p:tag name="IGUANATEXSIZE" val="21"/>
  <p:tag name="IGUANATEXCURSOR" val="454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186.7267"/>
  <p:tag name="ORIGINALWIDTH" val=" 917.1354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  $\sim N\log N$}&#10;\end{document}"/>
  <p:tag name="IGUANATEXSIZE" val="21"/>
  <p:tag name="IGUANATEXCURSOR" val="430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236.2205"/>
  <p:tag name="ORIGINALWIDTH" val=" 5986.501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 \textbf{We showed}: if $p\in O(n^{1/2-\varepsilon})$, and $\sigma=cp/\sqrt{n}$, $C$ uniform random}&#10;\end{document}"/>
  <p:tag name="IGUANATEXSIZE" val="21"/>
  <p:tag name="IGUANATEXCURSOR" val="507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372.7034"/>
  <p:tag name="ORIGINALWIDTH" val=" 2608.924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 $$&#10;    \mathbb{E}_C[T(C)]\in \tilde{O}\left( 2^{\left(\log_2(e)\frac{\pi}{c^2}\right) n}\right)&#10;    $$}&#10;\end{document}"/>
  <p:tag name="IGUANATEXSIZE" val="21"/>
  <p:tag name="IGUANATEXCURSOR" val="447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196.4754"/>
  <p:tag name="ORIGINALWIDTH" val=" 3012.374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W.H.P we get few extra $p$-vectors}&#10;\end{document}"/>
  <p:tag name="IGUANATEXSIZE" val="21"/>
  <p:tag name="IGUANATEXCURSOR" val="463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178.4777"/>
  <p:tag name="ORIGINALWIDTH" val=" 1013.123"/>
  <p:tag name="OUTPUTTYPE" val="PNG"/>
  <p:tag name="IGUANATEXVERSION" val="162"/>
  <p:tag name="LATEXADDIN" val="\documentclass{article}&#10;\usepackage{amsmath,amsfonts,amssymb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P = USU^T$ }&#10;\end{document}"/>
  <p:tag name="IGUANATEXSIZE" val="21"/>
  <p:tag name="IGUANATEXCURSOR" val="442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655.9"/>
  <p:tag name="LATEXFORMWRAP" val="True"/>
  <p:tag name="BITMAPVECTOR" val="0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215.2231"/>
  <p:tag name="ORIGINALWIDTH" val=" 2656.168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    $$&#10;    \mathrm{Pr}\left[N_p(C) &gt; (2+\delta)n\right] = o(1). &#10;    $$}&#10;\end{document}"/>
  <p:tag name="IGUANATEXSIZE" val="21"/>
  <p:tag name="IGUANATEXCURSOR" val="484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196.4754"/>
  <p:tag name="ORIGINALWIDTH" val=" 5184.852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Brute-force approach: we try all combination of $n$ vectors}&#10;\end{document}"/>
  <p:tag name="IGUANATEXSIZE" val="21"/>
  <p:tag name="IGUANATEXCURSOR" val="488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143.2321"/>
  <p:tag name="ORIGINALWIDTH" val=" 419.1976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cost:}&#10;\end{document}"/>
  <p:tag name="IGUANATEXSIZE" val="21"/>
  <p:tag name="IGUANATEXCURSOR" val="434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497.1879"/>
  <p:tag name="ORIGINALWIDTH" val=" 1709.786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$\binom{(2+\delta)n}{n}\in 2^{O(n)}$$}&#10;\end{document}"/>
  <p:tag name="IGUANATEXSIZE" val="21"/>
  <p:tag name="IGUANATEXCURSOR" val="466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249.7188"/>
  <p:tag name="ORIGINALWIDTH" val=" 4577.428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\textbf{Main Theorem}: if $p&lt;n^{1/2-\varepsilon}$ and $c&gt;\sqrt{2\log_2(e)\pi}$}&#10;\end{document}"/>
  <p:tag name="IGUANATEXSIZE" val="21"/>
  <p:tag name="IGUANATEXCURSOR" val="507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188.9764"/>
  <p:tag name="ORIGINALWIDTH" val=" 995.8755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Cost: $2^{O(n)}$}&#10;\end{document}"/>
  <p:tag name="IGUANATEXSIZE" val="21"/>
  <p:tag name="IGUANATEXCURSOR" val="445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207.724"/>
  <p:tag name="ORIGINALWIDTH" val=" 2609.674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Success probability: $1+o(1)$}&#10;\end{document}"/>
  <p:tag name="IGUANATEXSIZE" val="21"/>
  <p:tag name="IGUANATEXCURSOR" val="457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251.9685"/>
  <p:tag name="ORIGINALWIDTH" val=" 2950.131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 If $p&gt;n^{\frac{1}{2}-\varepsilon}$, $\mathrm{Pr}(\mathcal{H}(C)=\{0\})\sim 1$}&#10;\end{document}"/>
  <p:tag name="IGUANATEXSIZE" val="21"/>
  <p:tag name="IGUANATEXCURSOR" val="432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196.4754"/>
  <p:tag name="ORIGINALWIDTH" val=" 5687.289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 Possible improvement: account for the geometry of $n$-tuples of&#10;}&#10;\end{document}"/>
  <p:tag name="IGUANATEXSIZE" val="21"/>
  <p:tag name="IGUANATEXCURSOR" val="493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240.7199"/>
  <p:tag name="ORIGINALWIDTH" val=" 2992.876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 \textbf{About the restriction $p&lt;n^{\frac{1}{2}-\varepsilon}$:}}&#10;\end{document}"/>
  <p:tag name="IGUANATEXSIZE" val="21"/>
  <p:tag name="IGUANATEXCURSOR" val="477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207.724"/>
  <p:tag name="ORIGINALWIDTH" val=" 859.3926"/>
  <p:tag name="OUTPUTTYPE" val="PNG"/>
  <p:tag name="IGUANATEXVERSION" val="162"/>
  <p:tag name="LATEXADDIN" val="\documentclass{article}&#10;\usepackage{amsmath,amsfonts,amssymb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$t = H(m)$ }&#10;\end{document}"/>
  <p:tag name="IGUANATEXSIZE" val="21"/>
  <p:tag name="IGUANATEXCURSOR" val="446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655.9"/>
  <p:tag name="LATEXFORMWRAP" val="True"/>
  <p:tag name="BITMAPVECTOR" val="0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198.7251"/>
  <p:tag name="ORIGINALWIDTH" val=" 5317.585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 This means the original method of Ducas-Gibbons applies}&#10;\end{document}"/>
  <p:tag name="IGUANATEXSIZE" val="21"/>
  <p:tag name="IGUANATEXCURSOR" val="485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196.4754"/>
  <p:tag name="ORIGINALWIDTH" val=" 4171.729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 \textbf{Real limitation:} success probability is over $C$}&#10;\end{document}"/>
  <p:tag name="IGUANATEXSIZE" val="21"/>
  <p:tag name="IGUANATEXCURSOR" val="487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196.4754"/>
  <p:tag name="ORIGINALWIDTH" val=" 5741.283"/>
  <p:tag name="OUTPUTTYPE" val="PNG"/>
  <p:tag name="IGUANATEXVERSION" val="162"/>
  <p:tag name="LATEXADDIN" val="\documentclass{article}&#10;\usepackage{amsmath,amsfonts}&#10;\usepackage[dvipsnames]{xcolor}&#10;\usepackage{helvet}&#10;\pagestyle{empty}&#10;\newcommand{\bra}[1]{\langle#1|}&#10;\newcommand{\ket}[1]{|#1\rangle}&#10;\newcommand{\braket}[2]{\langle#1|#2\rangle}&#10;\newcommand{\vect}[1]{\textbf{#1}}&#10;\renewcommand{\familydefault}{\sfdefault}&#10;\definecolor{usf}{RGB}{70,96,105}&#10;&#10;\def\C{\mathbb{C}}&#10;\def\Z{\mathbb{Z}}&#10;&#10;\begin{document}&#10;\noindent\textcolor{usf}{&#10; $p$-vectors we collect. They must be orthogonal (highly unusual)&#10;}&#10;\end{document}"/>
  <p:tag name="IGUANATEXSIZE" val="21"/>
  <p:tag name="IGUANATEXCURSOR" val="430"/>
  <p:tag name="TRANSPARENCY" val="True"/>
  <p:tag name="CHOOSECOLOR" val="False"/>
  <p:tag name="COLORHEX" val="000000"/>
  <p:tag name="LATEXENGINEID" val="0"/>
  <p:tag name="TEMPFOLDER" val="C:\Users\biasse\AppData\Local\Temp\IguanaTex\"/>
  <p:tag name="LATEXFORMHEIGHT" val=" 312"/>
  <p:tag name="LATEXFORMWIDTH" val=" 384"/>
  <p:tag name="LATEXFORMWRAP" val="True"/>
  <p:tag name="BITMAPVECTOR" val="0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UTPUTDPI" val=" 2000"/>
  <p:tag name="ORIGINALHEIGHT" val=" 12044.43"/>
  <p:tag name="ORIGINALWIDTH" val=" 9621.593"/>
  <p:tag name="OUTPUTTYPE" val="PNG"/>
  <p:tag name="IGUANATEXVERSION" val="162"/>
  <p:tag name="LATEXADDIN" val="\documentclass{article}&#10;\usepackage{amsmath,amssymb}&#10;\usepackage{tikz}&#10;\usetikzlibrary{arrows.meta,positioning,fit}&#10;\begin{document}&#10;\begin{tikzpicture}[&#10;    &gt;=Latex,&#10;    font=\small,&#10;    innerbox/.style={&#10;        draw,&#10;        thick,&#10;        rounded corners=3pt,&#10;        text width=4.7cm,&#10;        align=left,&#10;        inner sep=7pt&#10;    },&#10;    partybox/.style={&#10;        draw,&#10;        very thick,&#10;        rounded corners=5pt,&#10;        inner sep=4mm&#10;    },&#10;    flow/.style={&#10;        -&gt;,&#10;        very thick&#10;    }&#10;]&#10;&#10;% =================================================&#10;% COLORS&#10;% =================================================&#10;&#10;\definecolor{signerblue}{RGB}{55,100,180}&#10;\definecolor{verifierpurple}{RGB}{105,65,155}&#10;\definecolor{signgreen}{RGB}{55,130,75}&#10;&#10;&#10;% =================================================&#10;% SIGNER&#10;% =================================================&#10;&#10;\node[&#10;    innerbox,&#10;    draw=signerblue,&#10;    fill=signerblue!5&#10;] (secret) at (0,0) {&#10;    {\large\bfseries\color{signerblue}Secret key}\\[2mm]&#10;&#10;    Remarkable lattice / form \(S\)\\[2mm]&#10;&#10;    Secret isomorphism&#10;    \[&#10;        U\in\mathrm{GL}_n(\mathbb Z)&#10;    \]&#10;};&#10;&#10;\node[&#10;    innerbox,&#10;    draw=signgreen,&#10;    fill=signgreen!5,&#10;    below=5mm of secret&#10;] (signing) {&#10;    {\large\bfseries\color{signgreen}Sign \(m\)}\\[2mm]&#10;&#10;    Compute&#10;    \[&#10;       t\gets H(m)&#10;    \]&#10;&#10;    Sample&#10;    \[&#10;       \sigma'&#10;       \gets&#10;       D_{S,\rho/\sqrt n,\,Ut}&#10;    \]&#10;&#10;    Compute&#10;    \[&#10;       \sigma=U^{-1}\sigma'&#10;    \]&#10;};&#10;&#10;\node[&#10;    font=\LARGE\bfseries,&#10;    text=signerblue,&#10;    above=3mm of secret&#10;] (signertitle) {Signer};&#10;&#10;&#10;% =================================================&#10;% VERIFIER&#10;% =================================================&#10;&#10;\node[&#10;    innerbox,&#10;    draw=verifierpurple,&#10;    fill=verifierpurple!5,&#10;    right=5cm of secret&#10;] (public) {&#10;    {\large\bfseries\color{verifierpurple}Public key}\\[2mm]&#10;&#10;    Hidden equivalent form&#10;    \[&#10;       P=U^{t} S U&#10;    \]&#10;&#10;    Only \(P\) is public.&#10;};&#10;&#10;\node[&#10;    innerbox,&#10;    draw=verifierpurple,&#10;    fill=verifierpurple!4,&#10;    below=5mm of public&#10;] (verify) {&#10;    {\large\bfseries\color{verifierpurple}Verify}\\[2mm]&#10;&#10;    Compute&#10;    \[&#10;       t\gets H(m)&#10;    \]&#10;&#10;    Check&#10;    \[&#10;       \sigma\in\mathbb Z^n&#10;    \]&#10;&#10;    and&#10;    \[&#10;       \|t-\sigma\|_P\leq\rho&#10;    \]&#10;&#10;    \medskip&#10;    \hfill{\bfseries Accept / Reject}\hfill\mbox{}&#10;};&#10;&#10;&#10;% Verifier title&#10;\node[&#10;    font=\LARGE\bfseries,&#10;    text=verifierpurple,&#10;    above=3mm of public&#10;] (verifiertitle) {Verifier};&#10;&#10;&#10;% =================================================&#10;% OUTER BOXES&#10;%&#10;% IMPORTANT:&#10;% These have NO fill, so they cannot cover the&#10;% previously drawn contents. No background layer&#10;% is required.&#10;% =================================================&#10;&#10;\node[&#10;    partybox,&#10;    draw=signerblue,&#10;    fill=none,&#10;    fit=(signertitle)(secret)(signing)&#10;] (signerbox) {};&#10;&#10;\node[&#10;    partybox,&#10;    draw=verifierpurple,&#10;    fill=none,&#10;    fit=(verifiertitle)(public)(verify)&#10;] (verifierbox) {};&#10;&#10;&#10;% =================================================&#10;% COMMUNICATION&#10;% =================================================&#10;&#10;% Public-key publication&#10;\draw[&#10;    flow,&#10;    dashed,&#10;    signerblue&#10;]&#10;(secret.east)&#10;--&#10;(public.west)&#10;node[&#10;    midway,&#10;    above=3mm,&#10;    align=center,&#10;    text=signerblue&#10;] {&#10;    public key\\&#10;    \(P=U^{t} S U\)&#10;};&#10;&#10;&#10;% Signature transmission&#10;\draw[&#10;    flow,&#10;    signerblue&#10;]&#10;(signing.east)&#10;--&#10;(verify.west)&#10;node[&#10;    midway,&#10;    above=3mm,&#10;    font=\large,&#10;    text=signerblue&#10;] {&#10;    \(m,\sigma\)&#10;};&#10;&#10;\end{tikzpicture}&#10;&#10;\end{document}"/>
  <p:tag name="IGUANATEXSIZE" val="21"/>
  <p:tag name="IGUANATEXCURSOR" val="3529"/>
  <p:tag name="TRANSPARENCY" val="True"/>
  <p:tag name="CHOOSECOLOR" val="False"/>
  <p:tag name="COLORHEX" val="000000"/>
  <p:tag name="LATEXENGINEID" val="1"/>
  <p:tag name="TEMPFOLDER" val="C:\Users\biasse\AppData\Local\Temp\IguanaTex\"/>
  <p:tag name="LATEXFORMHEIGHT" val=" 312"/>
  <p:tag name="LATEXFORMWIDTH" val=" 727.65"/>
  <p:tag name="LATEXFORMWRAP" val="True"/>
  <p:tag name="BITMAPVECTOR" val="0"/>
</p:tagLst>
</file>

<file path=ppt/theme/theme1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FFFFFF"/>
      </a:accent3>
      <a:accent4>
        <a:srgbClr val="000000"/>
      </a:accent4>
      <a:accent5>
        <a:srgbClr val="B0BCDE"/>
      </a:accent5>
      <a:accent6>
        <a:srgbClr val="D7712B"/>
      </a:accent6>
      <a:hlink>
        <a:srgbClr val="0000FF"/>
      </a:hlink>
      <a:folHlink>
        <a:srgbClr val="FF00FF"/>
      </a:folHlink>
    </a:clrScheme>
    <a:fontScheme name="Office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5720" tIns="45720" rIns="4572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6858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3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anose="020B0604020202020204" pitchFamily="34" charset="0"/>
            <a:cs typeface="Arial" panose="020B0604020202020204" pitchFamily="34" charset="0"/>
            <a:sym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5720" tIns="45720" rIns="4572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6858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3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anose="020B0604020202020204" pitchFamily="34" charset="0"/>
            <a:cs typeface="Arial" panose="020B0604020202020204" pitchFamily="34" charset="0"/>
            <a:sym typeface="Arial" panose="020B0604020202020204" pitchFamily="34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 - End Slide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FFFFFF"/>
      </a:accent3>
      <a:accent4>
        <a:srgbClr val="000000"/>
      </a:accent4>
      <a:accent5>
        <a:srgbClr val="B0BCDE"/>
      </a:accent5>
      <a:accent6>
        <a:srgbClr val="D7712B"/>
      </a:accent6>
      <a:hlink>
        <a:srgbClr val="0000FF"/>
      </a:hlink>
      <a:folHlink>
        <a:srgbClr val="FF00FF"/>
      </a:folHlink>
    </a:clrScheme>
    <a:fontScheme name="Office Theme - End Slid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5720" tIns="45720" rIns="4572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6858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3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anose="020B0604020202020204" pitchFamily="34" charset="0"/>
            <a:cs typeface="Arial" panose="020B0604020202020204" pitchFamily="34" charset="0"/>
            <a:sym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5720" tIns="45720" rIns="4572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6858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3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anose="020B0604020202020204" pitchFamily="34" charset="0"/>
            <a:cs typeface="Arial" panose="020B0604020202020204" pitchFamily="34" charset="0"/>
            <a:sym typeface="Arial" panose="020B0604020202020204" pitchFamily="34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 - Title Slide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FFFFFF"/>
      </a:accent3>
      <a:accent4>
        <a:srgbClr val="000000"/>
      </a:accent4>
      <a:accent5>
        <a:srgbClr val="B0BCDE"/>
      </a:accent5>
      <a:accent6>
        <a:srgbClr val="D7712B"/>
      </a:accent6>
      <a:hlink>
        <a:srgbClr val="0000FF"/>
      </a:hlink>
      <a:folHlink>
        <a:srgbClr val="FF00FF"/>
      </a:folHlink>
    </a:clrScheme>
    <a:fontScheme name="Office Theme - Title Slid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5720" tIns="45720" rIns="4572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6858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3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anose="020B0604020202020204" pitchFamily="34" charset="0"/>
            <a:cs typeface="Arial" panose="020B0604020202020204" pitchFamily="34" charset="0"/>
            <a:sym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5720" tIns="45720" rIns="4572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6858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3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anose="020B0604020202020204" pitchFamily="34" charset="0"/>
            <a:cs typeface="Arial" panose="020B0604020202020204" pitchFamily="34" charset="0"/>
            <a:sym typeface="Arial" panose="020B0604020202020204" pitchFamily="34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FFFFFF"/>
      </a:accent3>
      <a:accent4>
        <a:srgbClr val="000000"/>
      </a:accent4>
      <a:accent5>
        <a:srgbClr val="B0BCDE"/>
      </a:accent5>
      <a:accent6>
        <a:srgbClr val="D7712B"/>
      </a:accent6>
      <a:hlink>
        <a:srgbClr val="0000FF"/>
      </a:hlink>
      <a:folHlink>
        <a:srgbClr val="FF00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749</TotalTime>
  <Words>159</Words>
  <Application>Microsoft Office PowerPoint</Application>
  <PresentationFormat>On-screen Show (16:9)</PresentationFormat>
  <Paragraphs>34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Office Theme</vt:lpstr>
      <vt:lpstr>Office Theme - End Slide</vt:lpstr>
      <vt:lpstr>Office Theme - Title Slide</vt:lpstr>
      <vt:lpstr>On the Hull Attacks against Construction A Lattices</vt:lpstr>
      <vt:lpstr>The Lattice Isomorphism Problem</vt:lpstr>
      <vt:lpstr>Digital signature with LIP (DvW22)</vt:lpstr>
      <vt:lpstr>Permutation code equivalence</vt:lpstr>
      <vt:lpstr>Generalizing permutation equivalence</vt:lpstr>
      <vt:lpstr>The LESS signature scheme (BMPS20)</vt:lpstr>
      <vt:lpstr>Difficulty of these problems</vt:lpstr>
      <vt:lpstr>Known reductions between problems</vt:lpstr>
      <vt:lpstr>Construction A lattice</vt:lpstr>
      <vt:lpstr>Main result of the paper</vt:lpstr>
      <vt:lpstr>Algorithm</vt:lpstr>
      <vt:lpstr>Main challenge</vt:lpstr>
      <vt:lpstr>The expected number of p-length vectors</vt:lpstr>
      <vt:lpstr>Example: vectors of norm p=3</vt:lpstr>
      <vt:lpstr>Collecting vectors of length p</vt:lpstr>
      <vt:lpstr>Overall time</vt:lpstr>
      <vt:lpstr>Conclusion</vt:lpstr>
      <vt:lpstr>PowerPoint Presentation</vt:lpstr>
      <vt:lpstr>Digital signature with LIP (DvW22)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Quantum Algorithms</dc:title>
  <cp:lastModifiedBy>Jean-Francois Biasse</cp:lastModifiedBy>
  <cp:revision>251</cp:revision>
  <dcterms:modified xsi:type="dcterms:W3CDTF">2026-08-26T02:30:30Z</dcterms:modified>
</cp:coreProperties>
</file>