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6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74" r:id="rId1"/>
  </p:sldMasterIdLst>
  <p:notesMasterIdLst>
    <p:notesMasterId r:id="rId33"/>
  </p:notesMasterIdLst>
  <p:sldIdLst>
    <p:sldId id="1143" r:id="rId2"/>
    <p:sldId id="1393" r:id="rId3"/>
    <p:sldId id="1491" r:id="rId4"/>
    <p:sldId id="1486" r:id="rId5"/>
    <p:sldId id="1443" r:id="rId6"/>
    <p:sldId id="338" r:id="rId7"/>
    <p:sldId id="1487" r:id="rId8"/>
    <p:sldId id="363" r:id="rId9"/>
    <p:sldId id="1475" r:id="rId10"/>
    <p:sldId id="1488" r:id="rId11"/>
    <p:sldId id="1479" r:id="rId12"/>
    <p:sldId id="1493" r:id="rId13"/>
    <p:sldId id="1481" r:id="rId14"/>
    <p:sldId id="1482" r:id="rId15"/>
    <p:sldId id="311" r:id="rId16"/>
    <p:sldId id="1431" r:id="rId17"/>
    <p:sldId id="1494" r:id="rId18"/>
    <p:sldId id="1397" r:id="rId19"/>
    <p:sldId id="1415" r:id="rId20"/>
    <p:sldId id="1484" r:id="rId21"/>
    <p:sldId id="1444" r:id="rId22"/>
    <p:sldId id="1490" r:id="rId23"/>
    <p:sldId id="1492" r:id="rId24"/>
    <p:sldId id="1438" r:id="rId25"/>
    <p:sldId id="1458" r:id="rId26"/>
    <p:sldId id="1480" r:id="rId27"/>
    <p:sldId id="1434" r:id="rId28"/>
    <p:sldId id="1435" r:id="rId29"/>
    <p:sldId id="1436" r:id="rId30"/>
    <p:sldId id="1447" r:id="rId31"/>
    <p:sldId id="142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1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9F3"/>
    <a:srgbClr val="F4F4FE"/>
    <a:srgbClr val="A4A3A4"/>
    <a:srgbClr val="154F90"/>
    <a:srgbClr val="7FA168"/>
    <a:srgbClr val="4472C4"/>
    <a:srgbClr val="70AD47"/>
    <a:srgbClr val="19518E"/>
    <a:srgbClr val="81D6A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5" autoAdjust="0"/>
    <p:restoredTop sz="94013" autoAdjust="0"/>
  </p:normalViewPr>
  <p:slideViewPr>
    <p:cSldViewPr snapToObjects="1">
      <p:cViewPr varScale="1">
        <p:scale>
          <a:sx n="82" d="100"/>
          <a:sy n="82" d="100"/>
        </p:scale>
        <p:origin x="48" y="238"/>
      </p:cViewPr>
      <p:guideLst>
        <p:guide orient="horz" pos="2160"/>
        <p:guide pos="51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99" d="100"/>
        <a:sy n="99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/>
              <a:t>Operations per second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decap.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07E-4CEA-8CD0-EFEAF0666F37}"/>
                </c:ext>
              </c:extLst>
            </c:dLbl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180</c:v>
                </c:pt>
                <c:pt idx="1">
                  <c:v>779</c:v>
                </c:pt>
                <c:pt idx="2">
                  <c:v>7813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7E-4CEA-8CD0-EFEAF0666F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encap.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07E-4CEA-8CD0-EFEAF0666F37}"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763</c:v>
                </c:pt>
                <c:pt idx="1">
                  <c:v>1644</c:v>
                </c:pt>
                <c:pt idx="2">
                  <c:v>12195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07E-4CEA-8CD0-EFEAF0666F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keygen.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07E-4CEA-8CD0-EFEAF0666F37}"/>
                </c:ext>
              </c:extLst>
            </c:dLbl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1786</c:v>
                </c:pt>
                <c:pt idx="1">
                  <c:v>3700</c:v>
                </c:pt>
                <c:pt idx="2">
                  <c:v>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07E-4CEA-8CD0-EFEAF0666F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7338944"/>
        <c:axId val="517339424"/>
        <c:axId val="527832512"/>
      </c:bar3DChart>
      <c:catAx>
        <c:axId val="5173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  <c:auto val="1"/>
        <c:lblAlgn val="ctr"/>
        <c:lblOffset val="100"/>
        <c:noMultiLvlLbl val="0"/>
      </c:catAx>
      <c:valAx>
        <c:axId val="5173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8944"/>
        <c:crosses val="autoZero"/>
        <c:crossBetween val="between"/>
      </c:valAx>
      <c:serAx>
        <c:axId val="52783251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 dirty="0"/>
              <a:t>Time </a:t>
            </a:r>
            <a:r>
              <a:rPr lang="en-US" baseline="0" dirty="0"/>
              <a:t>– Area Product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 x Area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A04-4CF0-BF34-E166CA2A689F}"/>
                </c:ext>
              </c:extLst>
            </c:dLbl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W=128</c:v>
                </c:pt>
                <c:pt idx="1">
                  <c:v>W=256</c:v>
                </c:pt>
                <c:pt idx="2">
                  <c:v>W=512</c:v>
                </c:pt>
                <c:pt idx="3">
                  <c:v>W=1024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2763</c:v>
                </c:pt>
                <c:pt idx="1">
                  <c:v>2139</c:v>
                </c:pt>
                <c:pt idx="2">
                  <c:v>1997</c:v>
                </c:pt>
                <c:pt idx="3">
                  <c:v>2354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F5-4858-B8BF-0CCA1C71F7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7338944"/>
        <c:axId val="517339424"/>
        <c:axId val="527832512"/>
      </c:bar3DChart>
      <c:catAx>
        <c:axId val="5173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  <c:auto val="1"/>
        <c:lblAlgn val="ctr"/>
        <c:lblOffset val="100"/>
        <c:noMultiLvlLbl val="0"/>
      </c:catAx>
      <c:valAx>
        <c:axId val="5173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8944"/>
        <c:crosses val="autoZero"/>
        <c:crossBetween val="between"/>
      </c:valAx>
      <c:serAx>
        <c:axId val="52783251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/>
              <a:t>Operations per second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decap.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671-4931-BF52-7F0F23BDA18D}"/>
                </c:ext>
              </c:extLst>
            </c:dLbl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W=128</c:v>
                </c:pt>
                <c:pt idx="1">
                  <c:v>W=256</c:v>
                </c:pt>
                <c:pt idx="2">
                  <c:v>W=512</c:v>
                </c:pt>
                <c:pt idx="3">
                  <c:v>W=1024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5354.8387096774195</c:v>
                </c:pt>
                <c:pt idx="1">
                  <c:v>7904.7619047619046</c:v>
                </c:pt>
                <c:pt idx="2">
                  <c:v>10125</c:v>
                </c:pt>
                <c:pt idx="3">
                  <c:v>12384.615384615385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B0-4827-BE68-457818771C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encap.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671-4931-BF52-7F0F23BDA18D}"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W=128</c:v>
                </c:pt>
                <c:pt idx="1">
                  <c:v>W=256</c:v>
                </c:pt>
                <c:pt idx="2">
                  <c:v>W=512</c:v>
                </c:pt>
                <c:pt idx="3">
                  <c:v>W=1024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10375</c:v>
                </c:pt>
                <c:pt idx="1">
                  <c:v>15090.90909090909</c:v>
                </c:pt>
                <c:pt idx="2">
                  <c:v>20250</c:v>
                </c:pt>
                <c:pt idx="3">
                  <c:v>23000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B0-4827-BE68-457818771CC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keygen.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671-4931-BF52-7F0F23BDA18D}"/>
                </c:ext>
              </c:extLst>
            </c:dLbl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W=128</c:v>
                </c:pt>
                <c:pt idx="1">
                  <c:v>W=256</c:v>
                </c:pt>
                <c:pt idx="2">
                  <c:v>W=512</c:v>
                </c:pt>
                <c:pt idx="3">
                  <c:v>W=1024</c:v>
                </c:pt>
              </c:strCache>
            </c:strRef>
          </c:cat>
          <c:val>
            <c:numRef>
              <c:f>Sheet1!$D$2:$D$5</c:f>
              <c:numCache>
                <c:formatCode>0</c:formatCode>
                <c:ptCount val="4"/>
                <c:pt idx="0">
                  <c:v>13833.333333333334</c:v>
                </c:pt>
                <c:pt idx="1">
                  <c:v>23714.285714285714</c:v>
                </c:pt>
                <c:pt idx="2">
                  <c:v>32400</c:v>
                </c:pt>
                <c:pt idx="3">
                  <c:v>40250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B0-4827-BE68-457818771C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7338944"/>
        <c:axId val="517339424"/>
        <c:axId val="527832512"/>
      </c:bar3DChart>
      <c:catAx>
        <c:axId val="5173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  <c:auto val="1"/>
        <c:lblAlgn val="ctr"/>
        <c:lblOffset val="100"/>
        <c:noMultiLvlLbl val="0"/>
      </c:catAx>
      <c:valAx>
        <c:axId val="5173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8944"/>
        <c:crosses val="autoZero"/>
        <c:crossBetween val="between"/>
      </c:valAx>
      <c:serAx>
        <c:axId val="52783251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 dirty="0"/>
              <a:t>Time </a:t>
            </a:r>
            <a:r>
              <a:rPr lang="en-US" baseline="0" dirty="0"/>
              <a:t>– Area Product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 x Area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A04-4CF0-BF34-E166CA2A689F}"/>
                </c:ext>
              </c:extLst>
            </c:dLbl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  <c:pt idx="3">
                  <c:v>Our      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17736</c:v>
                </c:pt>
                <c:pt idx="1">
                  <c:v>14474</c:v>
                </c:pt>
                <c:pt idx="2">
                  <c:v>3105</c:v>
                </c:pt>
                <c:pt idx="3">
                  <c:v>2354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F5-4858-B8BF-0CCA1C71F7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7338944"/>
        <c:axId val="517339424"/>
        <c:axId val="527832512"/>
      </c:bar3DChart>
      <c:catAx>
        <c:axId val="5173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  <c:auto val="1"/>
        <c:lblAlgn val="ctr"/>
        <c:lblOffset val="100"/>
        <c:noMultiLvlLbl val="0"/>
      </c:catAx>
      <c:valAx>
        <c:axId val="5173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8944"/>
        <c:crosses val="autoZero"/>
        <c:crossBetween val="between"/>
      </c:valAx>
      <c:serAx>
        <c:axId val="52783251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/>
              <a:t>Operations per second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decap.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671-4931-BF52-7F0F23BDA18D}"/>
                </c:ext>
              </c:extLst>
            </c:dLbl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  <c:pt idx="3">
                  <c:v>Our         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180</c:v>
                </c:pt>
                <c:pt idx="1">
                  <c:v>779</c:v>
                </c:pt>
                <c:pt idx="2">
                  <c:v>7813</c:v>
                </c:pt>
                <c:pt idx="3">
                  <c:v>12385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B0-4827-BE68-457818771C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encap.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671-4931-BF52-7F0F23BDA18D}"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  <c:pt idx="3">
                  <c:v>Our         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763</c:v>
                </c:pt>
                <c:pt idx="1">
                  <c:v>1644</c:v>
                </c:pt>
                <c:pt idx="2">
                  <c:v>12195</c:v>
                </c:pt>
                <c:pt idx="3">
                  <c:v>23000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B0-4827-BE68-457818771CC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keygen.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671-4931-BF52-7F0F23BDA18D}"/>
                </c:ext>
              </c:extLst>
            </c:dLbl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  <c:pt idx="3">
                  <c:v>Our          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1786</c:v>
                </c:pt>
                <c:pt idx="1">
                  <c:v>3700</c:v>
                </c:pt>
                <c:pt idx="2">
                  <c:v>33333</c:v>
                </c:pt>
                <c:pt idx="3">
                  <c:v>40250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B0-4827-BE68-457818771C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7338944"/>
        <c:axId val="517339424"/>
        <c:axId val="527832512"/>
      </c:bar3DChart>
      <c:catAx>
        <c:axId val="5173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  <c:auto val="1"/>
        <c:lblAlgn val="ctr"/>
        <c:lblOffset val="100"/>
        <c:noMultiLvlLbl val="0"/>
      </c:catAx>
      <c:valAx>
        <c:axId val="5173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8944"/>
        <c:crosses val="autoZero"/>
        <c:crossBetween val="between"/>
      </c:valAx>
      <c:serAx>
        <c:axId val="52783251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pPr>
            <a:r>
              <a:rPr lang="en-US" sz="1400" dirty="0"/>
              <a:t>Time comparison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168645585968423"/>
          <c:y val="0.16963848640459159"/>
          <c:w val="0.76921301503978656"/>
          <c:h val="0.5145126784503626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BC - begin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791044776119402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DF2-4E72-A51A-13BFEFDF0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anose="020B0609020204030204" pitchFamily="49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FAFFT Mult. [RLC+25]</c:v>
                </c:pt>
                <c:pt idx="1">
                  <c:v>Sparse Mult. (our)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 formatCode="#,##0">
                  <c:v>109940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E2-47BA-AD87-A15AB0F13F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FF Encode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7910447761194029"/>
                  <c:y val="2.32220574194321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onsolas" panose="020B0609020204030204" pitchFamily="49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DF2-4E72-A51A-13BFEFDF0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anose="020B0609020204030204" pitchFamily="49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FAFFT Mult. [RLC+25]</c:v>
                </c:pt>
                <c:pt idx="1">
                  <c:v>Sparse Mult. (our)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 formatCode="#,##0">
                  <c:v>553766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E2-47BA-AD87-A15AB0F13F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FFT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8656716417910438"/>
                  <c:y val="3.0962743225909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F2-4E72-A51A-13BFEFDF0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anose="020B0609020204030204" pitchFamily="49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FAFFT Mult. [RLC+25]</c:v>
                </c:pt>
                <c:pt idx="1">
                  <c:v>Sparse Mult. (our)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 formatCode="#,##0">
                  <c:v>11520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E2-47BA-AD87-A15AB0F13FB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Multiplication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9154228855721392"/>
                  <c:y val="-2.3222057419432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DF2-4E72-A51A-13BFEFDF00AF}"/>
                </c:ext>
              </c:extLst>
            </c:dLbl>
            <c:dLbl>
              <c:idx val="1"/>
              <c:layout>
                <c:manualLayout>
                  <c:x val="3.9800995024875531E-2"/>
                  <c:y val="-9.6758572580967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DF2-4E72-A51A-13BFEFDF0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anose="020B0609020204030204" pitchFamily="49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FAFFT Mult. [RLC+25]</c:v>
                </c:pt>
                <c:pt idx="1">
                  <c:v>Sparse Mult. (our)</c:v>
                </c:pt>
              </c:strCache>
            </c:strRef>
          </c:cat>
          <c:val>
            <c:numRef>
              <c:f>Sheet1!$E$2:$E$3</c:f>
              <c:numCache>
                <c:formatCode>#,##0</c:formatCode>
                <c:ptCount val="2"/>
                <c:pt idx="0">
                  <c:v>1102</c:v>
                </c:pt>
                <c:pt idx="1">
                  <c:v>36698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E2-47BA-AD87-A15AB0F13FB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IFFT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9154228855721392"/>
                  <c:y val="-8.1277200968012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DF2-4E72-A51A-13BFEFDF0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anose="020B0609020204030204" pitchFamily="49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FAFFT Mult. [RLC+25]</c:v>
                </c:pt>
                <c:pt idx="1">
                  <c:v>Sparse Mult. (our)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 formatCode="#,##0">
                  <c:v>5760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FE2-47BA-AD87-A15AB0F13FB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FFT Decode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7910447761194029"/>
                  <c:y val="-6.1925486451819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F2-4E72-A51A-13BFEFDF0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anose="020B0609020204030204" pitchFamily="49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FAFFT Mult. [RLC+25]</c:v>
                </c:pt>
                <c:pt idx="1">
                  <c:v>Sparse Mult. (our)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 formatCode="#,##0">
                  <c:v>764880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FE2-47BA-AD87-A15AB0F13FB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BC - end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8656716417910438"/>
                  <c:y val="-4.2573771935625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F2-4E72-A51A-13BFEFDF0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anose="020B0609020204030204" pitchFamily="49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FAFFT Mult. [RLC+25]</c:v>
                </c:pt>
                <c:pt idx="1">
                  <c:v>Sparse Mult. (our)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 formatCode="#,##0">
                  <c:v>98576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FE2-47BA-AD87-A15AB0F13FB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7910447761194029"/>
                  <c:y val="-6.5795829355057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F2-4E72-A51A-13BFEFDF00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nsolas" panose="020B0609020204030204" pitchFamily="49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FAFFT Mult. [RLC+25]</c:v>
                </c:pt>
                <c:pt idx="1">
                  <c:v>Sparse Mult. (our)</c:v>
                </c:pt>
              </c:strCache>
            </c:strRef>
          </c:cat>
          <c:val>
            <c:numRef>
              <c:f>Sheet1!$I$2:$I$3</c:f>
              <c:numCache>
                <c:formatCode>General</c:formatCode>
                <c:ptCount val="2"/>
                <c:pt idx="0" formatCode="#,##0">
                  <c:v>332353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FE2-47BA-AD87-A15AB0F13F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11883615"/>
        <c:axId val="1611885055"/>
        <c:axId val="0"/>
      </c:bar3DChart>
      <c:catAx>
        <c:axId val="1611883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pPr>
            <a:endParaRPr lang="en-US"/>
          </a:p>
        </c:txPr>
        <c:crossAx val="1611885055"/>
        <c:crosses val="autoZero"/>
        <c:auto val="1"/>
        <c:lblAlgn val="ctr"/>
        <c:lblOffset val="100"/>
        <c:noMultiLvlLbl val="0"/>
      </c:catAx>
      <c:valAx>
        <c:axId val="1611885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onsolas" panose="020B0609020204030204" pitchFamily="49" charset="0"/>
                    <a:ea typeface="+mn-ea"/>
                    <a:cs typeface="+mn-cs"/>
                  </a:defRPr>
                </a:pPr>
                <a:r>
                  <a:rPr lang="en-US" dirty="0"/>
                  <a:t>Clock Cycles</a:t>
                </a:r>
              </a:p>
            </c:rich>
          </c:tx>
          <c:layout>
            <c:manualLayout>
              <c:xMode val="edge"/>
              <c:yMode val="edge"/>
              <c:x val="1.9748305715516903E-2"/>
              <c:y val="0.304977840001243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anose="020B0609020204030204" pitchFamily="49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pPr>
            <a:endParaRPr lang="en-US"/>
          </a:p>
        </c:txPr>
        <c:crossAx val="16118836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onsolas" panose="020B0609020204030204" pitchFamily="49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/>
              <a:t>Operations per second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decap.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6C9-4EDB-9465-B578E8A3FF51}"/>
                </c:ext>
              </c:extLst>
            </c:dLbl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180</c:v>
                </c:pt>
                <c:pt idx="1">
                  <c:v>779</c:v>
                </c:pt>
                <c:pt idx="2">
                  <c:v>7813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C9-4EDB-9465-B578E8A3FF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encap.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96C9-4EDB-9465-B578E8A3FF51}"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763</c:v>
                </c:pt>
                <c:pt idx="1">
                  <c:v>1644</c:v>
                </c:pt>
                <c:pt idx="2">
                  <c:v>12195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C9-4EDB-9465-B578E8A3FF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keygen.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96C9-4EDB-9465-B578E8A3FF51}"/>
                </c:ext>
              </c:extLst>
            </c:dLbl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1786</c:v>
                </c:pt>
                <c:pt idx="1">
                  <c:v>3700</c:v>
                </c:pt>
                <c:pt idx="2">
                  <c:v>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C9-4EDB-9465-B578E8A3FF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7338944"/>
        <c:axId val="517339424"/>
        <c:axId val="527832512"/>
      </c:bar3DChart>
      <c:catAx>
        <c:axId val="5173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  <c:auto val="1"/>
        <c:lblAlgn val="ctr"/>
        <c:lblOffset val="100"/>
        <c:noMultiLvlLbl val="0"/>
      </c:catAx>
      <c:valAx>
        <c:axId val="5173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8944"/>
        <c:crosses val="autoZero"/>
        <c:crossBetween val="between"/>
      </c:valAx>
      <c:serAx>
        <c:axId val="52783251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 dirty="0"/>
              <a:t>Time </a:t>
            </a:r>
            <a:r>
              <a:rPr lang="en-US" baseline="0" dirty="0"/>
              <a:t>– Area Product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 x Area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bg2">
                    <a:lumMod val="9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2E7-4A7B-82D9-E349CC0192D4}"/>
                </c:ext>
              </c:extLst>
            </c:dLbl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HW/SW     [WF-IoT'23]</c:v>
                </c:pt>
                <c:pt idx="1">
                  <c:v>HLS        [CBCrypto'23]</c:v>
                </c:pt>
                <c:pt idx="2">
                  <c:v>HW        [HOST'24]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17736</c:v>
                </c:pt>
                <c:pt idx="1">
                  <c:v>14474</c:v>
                </c:pt>
                <c:pt idx="2">
                  <c:v>3105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E7-4A7B-82D9-E349CC0192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7338944"/>
        <c:axId val="517339424"/>
        <c:axId val="527832512"/>
      </c:bar3DChart>
      <c:catAx>
        <c:axId val="51733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  <c:auto val="1"/>
        <c:lblAlgn val="ctr"/>
        <c:lblOffset val="100"/>
        <c:noMultiLvlLbl val="0"/>
      </c:catAx>
      <c:valAx>
        <c:axId val="5173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8944"/>
        <c:crosses val="autoZero"/>
        <c:crossBetween val="between"/>
      </c:valAx>
      <c:serAx>
        <c:axId val="52783251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17339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 dirty="0"/>
              <a:t>Timing comparison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HQC-1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SAC'23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2.4</c:v>
                </c:pt>
                <c:pt idx="1">
                  <c:v>15.96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2C-421F-AD51-12132121CBE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HQC-3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914136438621857E-2"/>
                  <c:y val="-9.5462738713223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2C-421F-AD51-12132121CBE9}"/>
                </c:ext>
              </c:extLst>
            </c:dLbl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SAC'23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3.41</c:v>
                </c:pt>
                <c:pt idx="1">
                  <c:v>36.270000000000003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2C-421F-AD51-12132121CBE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HQC-5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SAC'23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4.71</c:v>
                </c:pt>
                <c:pt idx="1">
                  <c:v>61.12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74-40AC-BE2B-9F4F627512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24994640"/>
        <c:axId val="524996560"/>
        <c:axId val="1730773392"/>
      </c:bar3DChart>
      <c:catAx>
        <c:axId val="52499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6560"/>
        <c:crosses val="autoZero"/>
        <c:auto val="1"/>
        <c:lblAlgn val="ctr"/>
        <c:lblOffset val="100"/>
        <c:noMultiLvlLbl val="0"/>
      </c:catAx>
      <c:valAx>
        <c:axId val="52499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r>
                  <a:rPr lang="en-US" dirty="0"/>
                  <a:t>Time (</a:t>
                </a:r>
                <a:r>
                  <a:rPr lang="en-US" sz="1200" b="0" i="0" u="none" strike="noStrike" baseline="0" dirty="0"/>
                  <a:t>µ</a:t>
                </a:r>
                <a:r>
                  <a:rPr lang="en-US" dirty="0"/>
                  <a:t>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4640"/>
        <c:crosses val="autoZero"/>
        <c:crossBetween val="between"/>
      </c:valAx>
      <c:serAx>
        <c:axId val="173077339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6560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tx1"/>
      </a:solidFill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 sz="120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 dirty="0"/>
              <a:t>Area-Time</a:t>
            </a:r>
            <a:r>
              <a:rPr lang="en-US" baseline="0" dirty="0"/>
              <a:t> Product</a:t>
            </a:r>
            <a:r>
              <a:rPr lang="en-US" dirty="0"/>
              <a:t> comparison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HQC-1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SAC'23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0E-4757-A871-7A976C362F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HQC-3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914136438621857E-2"/>
                  <c:y val="-9.5462738713223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0E-4757-A871-7A976C362FE7}"/>
                </c:ext>
              </c:extLst>
            </c:dLbl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SAC'23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0E-4757-A871-7A976C362FE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HQC-5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SAC'23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7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0E-4757-A871-7A976C362F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24994640"/>
        <c:axId val="524996560"/>
        <c:axId val="1730773392"/>
      </c:bar3DChart>
      <c:catAx>
        <c:axId val="52499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6560"/>
        <c:crosses val="autoZero"/>
        <c:auto val="1"/>
        <c:lblAlgn val="ctr"/>
        <c:lblOffset val="100"/>
        <c:noMultiLvlLbl val="0"/>
      </c:catAx>
      <c:valAx>
        <c:axId val="52499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r>
                  <a:rPr lang="en-US" dirty="0"/>
                  <a:t>ATP (x10</a:t>
                </a:r>
                <a:r>
                  <a:rPr lang="en-US" baseline="30000" dirty="0"/>
                  <a:t>3</a:t>
                </a:r>
                <a:r>
                  <a:rPr lang="en-US" baseline="0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4640"/>
        <c:crosses val="autoZero"/>
        <c:crossBetween val="between"/>
      </c:valAx>
      <c:serAx>
        <c:axId val="173077339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6560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tx1"/>
      </a:solidFill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 sz="120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/>
              <a:t>Complexity of polynomial multiplication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Schoolbook Method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HQC-1</c:v>
                </c:pt>
                <c:pt idx="1">
                  <c:v>HQC-3</c:v>
                </c:pt>
                <c:pt idx="2">
                  <c:v>HQC-5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312</c:v>
                </c:pt>
                <c:pt idx="1">
                  <c:v>1285</c:v>
                </c:pt>
                <c:pt idx="2">
                  <c:v>3322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DA-44C6-8E77-CBDED0A56C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Karatsuba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820512820512867E-2"/>
                  <c:y val="-1.3146625543027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01-45E6-9167-DF86247493AE}"/>
                </c:ext>
              </c:extLst>
            </c:dLbl>
            <c:dLbl>
              <c:idx val="1"/>
              <c:layout>
                <c:manualLayout>
                  <c:x val="1.282051282051282E-2"/>
                  <c:y val="-6.0095758661869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01-45E6-9167-DF86247493AE}"/>
                </c:ext>
              </c:extLst>
            </c:dLbl>
            <c:dLbl>
              <c:idx val="2"/>
              <c:layout>
                <c:manualLayout>
                  <c:x val="1.2820512820512914E-2"/>
                  <c:y val="-3.3399017514469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01-45E6-9167-DF86247493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HQC-1</c:v>
                </c:pt>
                <c:pt idx="1">
                  <c:v>HQC-3</c:v>
                </c:pt>
                <c:pt idx="2">
                  <c:v>HQC-5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>
                  <c:v>5.3</c:v>
                </c:pt>
                <c:pt idx="1">
                  <c:v>16.5</c:v>
                </c:pt>
                <c:pt idx="2">
                  <c:v>35.1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DA-44C6-8E77-CBDED0A56C1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Toom-Cook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1.538461538461529E-2"/>
                  <c:y val="-5.0388375144884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01-45E6-9167-DF86247493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HQC-1</c:v>
                </c:pt>
                <c:pt idx="1">
                  <c:v>HQC-3</c:v>
                </c:pt>
                <c:pt idx="2">
                  <c:v>HQC-5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>
                  <c:v>1.6</c:v>
                </c:pt>
                <c:pt idx="1">
                  <c:v>4.7</c:v>
                </c:pt>
                <c:pt idx="2">
                  <c:v>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DA-44C6-8E77-CBDED0A56C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05598656"/>
        <c:axId val="905599136"/>
        <c:axId val="0"/>
      </c:bar3DChart>
      <c:catAx>
        <c:axId val="9055986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r>
                  <a:rPr lang="en-US"/>
                  <a:t>Parameter Set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905599136"/>
        <c:crosses val="autoZero"/>
        <c:auto val="1"/>
        <c:lblAlgn val="ctr"/>
        <c:lblOffset val="100"/>
        <c:noMultiLvlLbl val="0"/>
      </c:catAx>
      <c:valAx>
        <c:axId val="90559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r>
                  <a:rPr lang="en-US"/>
                  <a:t>MCycles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905598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/>
              <a:t>Complexity of polynomial multiplication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Karatsuba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HQC-1</c:v>
                </c:pt>
                <c:pt idx="1">
                  <c:v>HQC-3</c:v>
                </c:pt>
                <c:pt idx="2">
                  <c:v>HQC-5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5.3</c:v>
                </c:pt>
                <c:pt idx="1">
                  <c:v>16.5</c:v>
                </c:pt>
                <c:pt idx="2">
                  <c:v>35.1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32-4BD5-9016-4041779AF8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Toom-Cook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  <a:sp3d>
              <a:contourClr>
                <a:schemeClr val="tx1">
                  <a:lumMod val="50000"/>
                  <a:lumOff val="50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HQC-1</c:v>
                </c:pt>
                <c:pt idx="1">
                  <c:v>HQC-3</c:v>
                </c:pt>
                <c:pt idx="2">
                  <c:v>HQC-5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>
                  <c:v>1.6</c:v>
                </c:pt>
                <c:pt idx="1">
                  <c:v>4.7</c:v>
                </c:pt>
                <c:pt idx="2">
                  <c:v>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32-4BD5-9016-4041779AF8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Sparse Poly Mult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HQC-1</c:v>
                </c:pt>
                <c:pt idx="1">
                  <c:v>HQC-3</c:v>
                </c:pt>
                <c:pt idx="2">
                  <c:v>HQC-5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>
                  <c:v>1.1000000000000001</c:v>
                </c:pt>
                <c:pt idx="1">
                  <c:v>3.5</c:v>
                </c:pt>
                <c:pt idx="2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32-4BD5-9016-4041779AF8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05598656"/>
        <c:axId val="905599136"/>
        <c:axId val="0"/>
      </c:bar3DChart>
      <c:catAx>
        <c:axId val="9055986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r>
                  <a:rPr lang="en-US"/>
                  <a:t>Parameter Set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905599136"/>
        <c:crosses val="autoZero"/>
        <c:auto val="1"/>
        <c:lblAlgn val="ctr"/>
        <c:lblOffset val="100"/>
        <c:noMultiLvlLbl val="0"/>
      </c:catAx>
      <c:valAx>
        <c:axId val="90559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r>
                  <a:rPr lang="en-US"/>
                  <a:t>MCycles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905598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 dirty="0"/>
              <a:t>Area-Time</a:t>
            </a:r>
            <a:r>
              <a:rPr lang="en-US" baseline="0" dirty="0"/>
              <a:t> product</a:t>
            </a:r>
            <a:r>
              <a:rPr lang="en-US" dirty="0"/>
              <a:t> comparison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W=1024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5108367906690122E-2"/>
                  <c:y val="3.8488843160237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C3-4D04-999E-73E275073C4E}"/>
                </c:ext>
              </c:extLst>
            </c:dLbl>
            <c:dLbl>
              <c:idx val="1"/>
              <c:layout>
                <c:manualLayout>
                  <c:x val="4.1886341627640822E-2"/>
                  <c:y val="1.4433316185088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C3-4D04-999E-73E275073C4E}"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[SAC'23]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56</c:v>
                </c:pt>
                <c:pt idx="1">
                  <c:v>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C3-4D04-999E-73E275073C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W=512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5.0192573153315934E-2"/>
                  <c:y val="4.88687083432144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C3-4D04-999E-73E275073C4E}"/>
                </c:ext>
              </c:extLst>
            </c:dLbl>
            <c:dLbl>
              <c:idx val="1"/>
              <c:layout>
                <c:manualLayout>
                  <c:x val="3.8664315348591528E-2"/>
                  <c:y val="5.773326474035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AC3-4D04-999E-73E275073C4E}"/>
                </c:ext>
              </c:extLst>
            </c:dLbl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[SAC'23]</c:v>
                </c:pt>
              </c:strCache>
            </c:strRef>
          </c:cat>
          <c:val>
            <c:numRef>
              <c:f>Sheet1!$C$2:$C$3</c:f>
              <c:numCache>
                <c:formatCode>0</c:formatCode>
                <c:ptCount val="2"/>
                <c:pt idx="0">
                  <c:v>75</c:v>
                </c:pt>
                <c:pt idx="1">
                  <c:v>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AC3-4D04-999E-73E275073C4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W=256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6.7662551860035183E-2"/>
                  <c:y val="-8.820257998514604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AC3-4D04-999E-73E275073C4E}"/>
                </c:ext>
              </c:extLst>
            </c:dLbl>
            <c:dLbl>
              <c:idx val="1"/>
              <c:layout>
                <c:manualLayout>
                  <c:x val="7.410660441813377E-2"/>
                  <c:y val="-1.4433316185088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C3-4D04-999E-73E275073C4E}"/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[SAC'23]</c:v>
                </c:pt>
              </c:strCache>
            </c:strRef>
          </c:cat>
          <c:val>
            <c:numRef>
              <c:f>Sheet1!$D$2:$D$3</c:f>
              <c:numCache>
                <c:formatCode>0</c:formatCode>
                <c:ptCount val="2"/>
                <c:pt idx="0">
                  <c:v>143</c:v>
                </c:pt>
                <c:pt idx="1">
                  <c:v>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AC3-4D04-999E-73E275073C4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W=128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410660441813377E-2"/>
                  <c:y val="2.4055526975148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AC3-4D04-999E-73E275073C4E}"/>
                </c:ext>
              </c:extLst>
            </c:dLbl>
            <c:dLbl>
              <c:idx val="1"/>
              <c:layout>
                <c:manualLayout>
                  <c:x val="8.0550656976232357E-2"/>
                  <c:y val="3.3677737765207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AC3-4D04-999E-73E275073C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[SAC'23]</c:v>
                </c:pt>
              </c:strCache>
            </c:strRef>
          </c:cat>
          <c:val>
            <c:numRef>
              <c:f>Sheet1!$E$2:$E$3</c:f>
              <c:numCache>
                <c:formatCode>0</c:formatCode>
                <c:ptCount val="2"/>
                <c:pt idx="0">
                  <c:v>269</c:v>
                </c:pt>
                <c:pt idx="1">
                  <c:v>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AC3-4D04-999E-73E275073C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24994640"/>
        <c:axId val="524996560"/>
        <c:axId val="1730773392"/>
      </c:bar3DChart>
      <c:catAx>
        <c:axId val="52499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6560"/>
        <c:crosses val="autoZero"/>
        <c:auto val="1"/>
        <c:lblAlgn val="ctr"/>
        <c:lblOffset val="100"/>
        <c:noMultiLvlLbl val="0"/>
      </c:catAx>
      <c:valAx>
        <c:axId val="52499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r>
                  <a:rPr lang="en-US" dirty="0"/>
                  <a:t>Time (</a:t>
                </a:r>
                <a:r>
                  <a:rPr lang="en-US" dirty="0" err="1"/>
                  <a:t>ms</a:t>
                </a:r>
                <a:r>
                  <a:rPr lang="en-US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4640"/>
        <c:crosses val="autoZero"/>
        <c:crossBetween val="between"/>
      </c:valAx>
      <c:serAx>
        <c:axId val="173077339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6560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tx1"/>
      </a:solidFill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 sz="105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en-US"/>
              <a:t>Timing comparison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W=1024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[SAC'23]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3.7887323943661969E-2</c:v>
                </c:pt>
                <c:pt idx="1">
                  <c:v>5.2600000000000001E-2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52-46C8-9445-1DF7EEAA07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W=512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914136438621857E-2"/>
                  <c:y val="-9.5462738713223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52-46C8-9445-1DF7EEAA075D}"/>
                </c:ext>
              </c:extLst>
            </c:dLbl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[SAC'23]</c:v>
                </c:pt>
              </c:strCache>
            </c:strRef>
          </c:cat>
          <c:val>
            <c:numRef>
              <c:f>Sheet1!$C$2:$C$3</c:f>
              <c:numCache>
                <c:formatCode>0.00</c:formatCode>
                <c:ptCount val="2"/>
                <c:pt idx="0">
                  <c:v>6.6560344827586201E-2</c:v>
                </c:pt>
                <c:pt idx="1">
                  <c:v>8.5217877094972069E-2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52-46C8-9445-1DF7EEAA075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W=256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[SAC'23]</c:v>
                </c:pt>
              </c:strCache>
            </c:strRef>
          </c:cat>
          <c:val>
            <c:numRef>
              <c:f>Sheet1!$D$2:$D$3</c:f>
              <c:numCache>
                <c:formatCode>0.00</c:formatCode>
                <c:ptCount val="2"/>
                <c:pt idx="0">
                  <c:v>0.13432743362831859</c:v>
                </c:pt>
                <c:pt idx="1">
                  <c:v>0.14907920792079207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52-46C8-9445-1DF7EEAA075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W=128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Our</c:v>
                </c:pt>
                <c:pt idx="1">
                  <c:v>[SAC'23]</c:v>
                </c:pt>
              </c:strCache>
            </c:strRef>
          </c:cat>
          <c:val>
            <c:numRef>
              <c:f>Sheet1!$E$2:$E$3</c:f>
              <c:numCache>
                <c:formatCode>0.00</c:formatCode>
                <c:ptCount val="2"/>
                <c:pt idx="0">
                  <c:v>0.27549541284403672</c:v>
                </c:pt>
                <c:pt idx="1">
                  <c:v>0.24275918367346938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52-46C8-9445-1DF7EEAA0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24994640"/>
        <c:axId val="524996560"/>
        <c:axId val="1730773392"/>
      </c:bar3DChart>
      <c:catAx>
        <c:axId val="52499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6560"/>
        <c:crosses val="autoZero"/>
        <c:auto val="1"/>
        <c:lblAlgn val="ctr"/>
        <c:lblOffset val="100"/>
        <c:noMultiLvlLbl val="0"/>
      </c:catAx>
      <c:valAx>
        <c:axId val="52499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r>
                  <a:rPr lang="en-US" dirty="0"/>
                  <a:t>Time (</a:t>
                </a:r>
                <a:r>
                  <a:rPr lang="en-US" dirty="0" err="1"/>
                  <a:t>ms</a:t>
                </a:r>
                <a:r>
                  <a:rPr lang="en-US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4640"/>
        <c:crosses val="autoZero"/>
        <c:crossBetween val="between"/>
      </c:valAx>
      <c:serAx>
        <c:axId val="173077339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524996560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tx1"/>
      </a:solidFill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 sz="1050">
          <a:latin typeface="Roboto" panose="02000000000000000000" pitchFamily="2" charset="0"/>
          <a:ea typeface="Roboto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3B6F6-59BE-B04F-8F75-D4D9D949715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35985-8CB4-954D-8961-41BF2DAFB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54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35985-8CB4-954D-8961-41BF2DAFB6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76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A6E8A-5637-920F-6723-32E73518C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62441-DF8D-ED8F-521E-BE80691E4E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407F37-93F1-F126-7749-935CB75DB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69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52A39-0D2E-FC32-3F3D-8B8994446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EFF42D-F59D-FBC2-D22A-67B62EB06E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1A3C8F-E303-3B10-00DC-2731386D19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905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3AEF4-BDCD-D52F-F3D7-1FB960AC4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3E1BFB-48F1-1623-777B-2D5C2C29D3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9E72AB-EC67-E1D8-75F1-80AC2F4C37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505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78C6D-7687-7278-2F46-E068AF97E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EC021F-1786-516E-F7C6-978E5659B7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DB1CA2-ED11-3FC6-8DA1-323EE04FC4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82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FB211-DC5A-66E1-2D1C-FC143D7E3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A2F573-6DC5-1403-F052-855D0C4A3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9C4224-6803-68DF-D7CA-7D16286B2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703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08398-77E5-A28B-BC39-EAAD4D4D4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ECE2D1-8799-2AAE-F190-E1BE4B932F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ABE17E-F74A-FD58-FD3D-C6418EF9F5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5978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B050-8D33-9A4A-7094-62BEBB20F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C48C21-C43E-402C-DFAB-7829F293D7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5CD08B-8D99-F98C-E61B-DB7B9DC91B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469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A8110-9CDC-A393-BBA9-123348EB4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200BFB-A9B6-4E2A-8CC0-B504D8ADF1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68D49F-9EBF-1FEA-668E-BBC066BCEB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9C2EB-F74D-F8A5-1C1A-7364BA7A8B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35985-8CB4-954D-8961-41BF2DAFB6A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609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35985-8CB4-954D-8961-41BF2DAFB6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57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12ECA-B820-033B-1255-274979B0A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3B6F31-65EB-97D6-77BC-A59BC2B70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30A106-5D93-3658-7636-97E2DDD0AB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14035-82DF-78F7-DF1C-52A5AECAA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35985-8CB4-954D-8961-41BF2DAFB6A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73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693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35985-8CB4-954D-8961-41BF2DAFB6A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83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600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E99E6-5318-174C-2B77-1433B3032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C2A7F-087C-8974-F926-B2E91C66B1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186F3D-E434-BE37-967E-91BC7A55DC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231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E4EDE-9874-6E20-92FB-2D095116C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31FEFB-487D-E795-3404-3A078DEB3B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73E273-7BD6-6B4D-91BF-B28F8DD39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887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99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ic CASLAB w/o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2986082"/>
            <a:ext cx="10866474" cy="612648"/>
          </a:xfrm>
          <a:prstGeom prst="rect">
            <a:avLst/>
          </a:prstGeom>
          <a:solidFill>
            <a:srgbClr val="154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984876"/>
            <a:ext cx="9656064" cy="615059"/>
          </a:xfrm>
        </p:spPr>
        <p:txBody>
          <a:bodyPr>
            <a:normAutofit/>
          </a:bodyPr>
          <a:lstStyle>
            <a:lvl1pPr algn="ctr">
              <a:defRPr sz="2800" b="1" baseline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GENERIC CASLAB Title Style w/o QR Code</a:t>
            </a:r>
          </a:p>
        </p:txBody>
      </p:sp>
      <p:sp>
        <p:nvSpPr>
          <p:cNvPr id="9" name="Rectangle 8"/>
          <p:cNvSpPr/>
          <p:nvPr userDrawn="1"/>
        </p:nvSpPr>
        <p:spPr>
          <a:xfrm rot="1092354">
            <a:off x="9688747" y="3040493"/>
            <a:ext cx="1596436" cy="1174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048185">
            <a:off x="9800837" y="3050252"/>
            <a:ext cx="1425034" cy="967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818" y="2505546"/>
            <a:ext cx="2067486" cy="2057400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3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80E7BF8-0F0B-0443-BA26-AA2DC2A0FFF4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79DE89-09A3-DF61-8AE6-A1A000E7A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275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965" y="310916"/>
            <a:ext cx="10348426" cy="615059"/>
          </a:xfrm>
        </p:spPr>
        <p:txBody>
          <a:bodyPr>
            <a:normAutofit/>
          </a:bodyPr>
          <a:lstStyle>
            <a:lvl1pPr>
              <a:defRPr sz="2800" b="1" baseline="0">
                <a:solidFill>
                  <a:srgbClr val="19518E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Click to edit Outline title style with QR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1964" y="1308746"/>
            <a:ext cx="11458937" cy="4868217"/>
          </a:xfrm>
        </p:spPr>
        <p:txBody>
          <a:bodyPr/>
          <a:lstStyle>
            <a:lvl1pPr>
              <a:defRPr sz="2000">
                <a:latin typeface="Roboto" charset="0"/>
                <a:ea typeface="Roboto" charset="0"/>
                <a:cs typeface="Roboto" charset="0"/>
              </a:defRPr>
            </a:lvl1pPr>
            <a:lvl2pPr>
              <a:defRPr sz="1800">
                <a:latin typeface="Roboto" charset="0"/>
                <a:ea typeface="Roboto" charset="0"/>
                <a:cs typeface="Roboto" charset="0"/>
              </a:defRPr>
            </a:lvl2pPr>
            <a:lvl3pPr>
              <a:defRPr sz="1600">
                <a:latin typeface="Roboto" charset="0"/>
                <a:ea typeface="Roboto" charset="0"/>
                <a:cs typeface="Roboto" charset="0"/>
              </a:defRPr>
            </a:lvl3pPr>
            <a:lvl4pPr>
              <a:defRPr sz="1400">
                <a:latin typeface="Roboto" charset="0"/>
                <a:ea typeface="Roboto" charset="0"/>
                <a:cs typeface="Roboto" charset="0"/>
              </a:defRPr>
            </a:lvl4pPr>
            <a:lvl5pPr>
              <a:defRPr sz="1200">
                <a:latin typeface="Roboto" charset="0"/>
                <a:ea typeface="Roboto" charset="0"/>
                <a:cs typeface="Roboto" charset="0"/>
              </a:defRPr>
            </a:lvl5pPr>
          </a:lstStyle>
          <a:p>
            <a:pPr lvl="0"/>
            <a:r>
              <a:rPr lang="en-US" dirty="0"/>
              <a:t>Click to edit Outline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>
            <a:lvl1pPr>
              <a:defRPr sz="1200"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 rot="1144906">
            <a:off x="10569654" y="330936"/>
            <a:ext cx="1425034" cy="967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B7BB3E7-6681-A5EE-3149-C5F3C7F8C7ED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67BD7C-F1D8-A641-6A0C-51672232ED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65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17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ic CASLAB with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3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2986082"/>
            <a:ext cx="10866474" cy="612648"/>
          </a:xfrm>
          <a:prstGeom prst="rect">
            <a:avLst/>
          </a:prstGeom>
          <a:solidFill>
            <a:srgbClr val="154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984876"/>
            <a:ext cx="9656064" cy="615059"/>
          </a:xfrm>
        </p:spPr>
        <p:txBody>
          <a:bodyPr>
            <a:normAutofit/>
          </a:bodyPr>
          <a:lstStyle>
            <a:lvl1pPr algn="ctr">
              <a:defRPr sz="2800" b="1" baseline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GENERIC CASLAB Title Style with QR Code</a:t>
            </a:r>
          </a:p>
        </p:txBody>
      </p:sp>
      <p:sp>
        <p:nvSpPr>
          <p:cNvPr id="9" name="Rectangle 8"/>
          <p:cNvSpPr/>
          <p:nvPr userDrawn="1"/>
        </p:nvSpPr>
        <p:spPr>
          <a:xfrm rot="1092354">
            <a:off x="9688747" y="3040493"/>
            <a:ext cx="1596436" cy="1174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048185">
            <a:off x="9800837" y="3050252"/>
            <a:ext cx="1425034" cy="967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818" y="2505546"/>
            <a:ext cx="2067486" cy="2057400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3FBAA28-1B10-5CEC-48CB-8D6F0AEAE3A1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6402A5-60FB-6831-A43C-4F450D1AB9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7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QC Security w/o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87287"/>
            <a:ext cx="9656064" cy="612648"/>
          </a:xfrm>
          <a:prstGeom prst="rect">
            <a:avLst/>
          </a:prstGeom>
          <a:solidFill>
            <a:srgbClr val="154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984876"/>
            <a:ext cx="9656747" cy="615059"/>
          </a:xfrm>
        </p:spPr>
        <p:txBody>
          <a:bodyPr>
            <a:normAutofit/>
          </a:bodyPr>
          <a:lstStyle>
            <a:lvl1pPr algn="ctr">
              <a:defRPr sz="2800" b="1" baseline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QC SECURITY Title Style w/o QR Code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939" y="2420397"/>
            <a:ext cx="2117390" cy="2053869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2DC8017-2D8C-5BE9-A5CA-6FB6161903D6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735AAD-1D26-EF16-B224-57DDFB8A40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67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QC Security with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87287"/>
            <a:ext cx="9656064" cy="612648"/>
          </a:xfrm>
          <a:prstGeom prst="rect">
            <a:avLst/>
          </a:prstGeom>
          <a:solidFill>
            <a:srgbClr val="154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984876"/>
            <a:ext cx="9656747" cy="615059"/>
          </a:xfrm>
        </p:spPr>
        <p:txBody>
          <a:bodyPr>
            <a:normAutofit/>
          </a:bodyPr>
          <a:lstStyle>
            <a:lvl1pPr algn="ctr">
              <a:defRPr sz="2800" b="1" baseline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QC SECURITY Title Style with QR Code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939" y="2420397"/>
            <a:ext cx="2117390" cy="2053869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BEA1D53-5E07-B14B-0BDA-70E4A9D19A87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EBD0A8-CB94-9765-DF83-21C88DC65F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6891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loud FPGA w/o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87287"/>
            <a:ext cx="9990034" cy="612648"/>
          </a:xfrm>
          <a:prstGeom prst="rect">
            <a:avLst/>
          </a:prstGeom>
          <a:solidFill>
            <a:srgbClr val="154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869" y="2434814"/>
            <a:ext cx="2528131" cy="202503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984876"/>
            <a:ext cx="9656747" cy="615059"/>
          </a:xfrm>
        </p:spPr>
        <p:txBody>
          <a:bodyPr>
            <a:normAutofit/>
          </a:bodyPr>
          <a:lstStyle>
            <a:lvl1pPr algn="ctr">
              <a:defRPr sz="2800" b="1" baseline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CLOUD FPGA Title Style w/o QR Code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939" y="2599317"/>
            <a:ext cx="2117390" cy="1696029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B614F89-6165-B504-71BD-D4D4B19FA659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2852-DC9D-E752-4DEF-EC550D08CA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454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loud FPGA with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87287"/>
            <a:ext cx="9990034" cy="612648"/>
          </a:xfrm>
          <a:prstGeom prst="rect">
            <a:avLst/>
          </a:prstGeom>
          <a:solidFill>
            <a:srgbClr val="154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869" y="2434814"/>
            <a:ext cx="2528131" cy="202503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984876"/>
            <a:ext cx="9656747" cy="615059"/>
          </a:xfrm>
        </p:spPr>
        <p:txBody>
          <a:bodyPr>
            <a:normAutofit/>
          </a:bodyPr>
          <a:lstStyle>
            <a:lvl1pPr algn="ctr">
              <a:defRPr sz="2800" b="1" baseline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CLOUD FPGA Title Style with QR Code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939" y="2599317"/>
            <a:ext cx="2117390" cy="1696029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E8707E7-10AF-2168-A23A-A7CDED4216DF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D8D222-27CF-5958-4C8E-FEDCD82DBD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94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QC w/o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87287"/>
            <a:ext cx="9656747" cy="612648"/>
          </a:xfrm>
          <a:prstGeom prst="rect">
            <a:avLst/>
          </a:prstGeom>
          <a:solidFill>
            <a:srgbClr val="154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984876"/>
            <a:ext cx="9656747" cy="615059"/>
          </a:xfrm>
        </p:spPr>
        <p:txBody>
          <a:bodyPr>
            <a:normAutofit/>
          </a:bodyPr>
          <a:lstStyle>
            <a:lvl1pPr algn="ctr">
              <a:defRPr sz="2800" b="1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PQC Title Style w/o QR Code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939" y="2420397"/>
            <a:ext cx="2117390" cy="2053869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145C31F-46CB-5F08-81D2-145EFF96883C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C1D7B5-259D-851F-9487-8FF9A066FA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3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QC with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>
            <a:lvl1pPr>
              <a:defRPr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87287"/>
            <a:ext cx="9656747" cy="612648"/>
          </a:xfrm>
          <a:prstGeom prst="rect">
            <a:avLst/>
          </a:prstGeom>
          <a:solidFill>
            <a:srgbClr val="154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984876"/>
            <a:ext cx="9656747" cy="615059"/>
          </a:xfrm>
        </p:spPr>
        <p:txBody>
          <a:bodyPr>
            <a:normAutofit/>
          </a:bodyPr>
          <a:lstStyle>
            <a:lvl1pPr algn="ctr">
              <a:defRPr sz="2800" b="1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PQC Title Style with QR Code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939" y="2420397"/>
            <a:ext cx="2117390" cy="2053869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3614C61-9B7D-6FEA-1DD1-97D5E51BCD9B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3AC715-B8AF-2738-872C-219AF00562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00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965" y="310916"/>
            <a:ext cx="10348426" cy="615059"/>
          </a:xfrm>
        </p:spPr>
        <p:txBody>
          <a:bodyPr>
            <a:normAutofit/>
          </a:bodyPr>
          <a:lstStyle>
            <a:lvl1pPr>
              <a:defRPr sz="2800" b="1" baseline="0">
                <a:solidFill>
                  <a:srgbClr val="19518E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Click to edit Outline title style w/o QR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1964" y="1308746"/>
            <a:ext cx="11458937" cy="4868217"/>
          </a:xfrm>
        </p:spPr>
        <p:txBody>
          <a:bodyPr/>
          <a:lstStyle>
            <a:lvl1pPr>
              <a:defRPr sz="2000">
                <a:latin typeface="Roboto" charset="0"/>
                <a:ea typeface="Roboto" charset="0"/>
                <a:cs typeface="Roboto" charset="0"/>
              </a:defRPr>
            </a:lvl1pPr>
            <a:lvl2pPr>
              <a:defRPr sz="1800">
                <a:latin typeface="Roboto" charset="0"/>
                <a:ea typeface="Roboto" charset="0"/>
                <a:cs typeface="Roboto" charset="0"/>
              </a:defRPr>
            </a:lvl2pPr>
            <a:lvl3pPr>
              <a:defRPr sz="1600">
                <a:latin typeface="Roboto" charset="0"/>
                <a:ea typeface="Roboto" charset="0"/>
                <a:cs typeface="Roboto" charset="0"/>
              </a:defRPr>
            </a:lvl3pPr>
            <a:lvl4pPr>
              <a:defRPr sz="1400">
                <a:latin typeface="Roboto" charset="0"/>
                <a:ea typeface="Roboto" charset="0"/>
                <a:cs typeface="Roboto" charset="0"/>
              </a:defRPr>
            </a:lvl4pPr>
            <a:lvl5pPr>
              <a:defRPr sz="1200">
                <a:latin typeface="Roboto" charset="0"/>
                <a:ea typeface="Roboto" charset="0"/>
                <a:cs typeface="Roboto" charset="0"/>
              </a:defRPr>
            </a:lvl5pPr>
          </a:lstStyle>
          <a:p>
            <a:pPr lvl="0"/>
            <a:r>
              <a:rPr lang="en-US" dirty="0"/>
              <a:t>Click to edit Outline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>
            <a:lvl1pPr>
              <a:defRPr sz="1200" b="1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 rot="1144906">
            <a:off x="10569654" y="330936"/>
            <a:ext cx="1425034" cy="967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CCF426D-2723-710E-024A-7C9EC5C86881}"/>
              </a:ext>
            </a:extLst>
          </p:cNvPr>
          <p:cNvSpPr txBox="1">
            <a:spLocks/>
          </p:cNvSpPr>
          <p:nvPr userDrawn="1"/>
        </p:nvSpPr>
        <p:spPr>
          <a:xfrm>
            <a:off x="152400" y="6259535"/>
            <a:ext cx="1969934" cy="600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kern="1200">
                <a:solidFill>
                  <a:srgbClr val="00346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800" b="0" i="0" kern="1200" dirty="0">
                <a:solidFill>
                  <a:srgbClr val="00346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charset="0"/>
              </a:rPr>
              <a:t>©</a:t>
            </a: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Sanjay Deshpande</a:t>
            </a:r>
          </a:p>
          <a:p>
            <a:pPr>
              <a:spcBef>
                <a:spcPts val="200"/>
              </a:spcBef>
            </a:pPr>
            <a:r>
              <a:rPr lang="en-US" sz="800" b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https://sanjaydeshpande.phd</a:t>
            </a:r>
            <a:r>
              <a:rPr lang="en-US" sz="800" b="0" baseline="0" dirty="0">
                <a:solidFill>
                  <a:srgbClr val="154F90"/>
                </a:solidFill>
                <a:latin typeface="Roboto" charset="0"/>
                <a:ea typeface="Roboto" charset="0"/>
                <a:cs typeface="Roboto" charset="0"/>
              </a:rPr>
              <a:t> </a:t>
            </a:r>
            <a:endParaRPr lang="en-US" sz="800" b="0" dirty="0">
              <a:solidFill>
                <a:srgbClr val="154F90"/>
              </a:solidFill>
              <a:latin typeface="Roboto" charset="0"/>
              <a:ea typeface="Roboto" charset="0"/>
              <a:cs typeface="Roboto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EE4C3-2C21-69CF-B3F8-FFBE402434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200" y="6392451"/>
            <a:ext cx="351597" cy="3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50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Outline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Outline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56C4EFE6-3655-824F-B66A-BD0EF53C6E08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8897CD1E-CEB3-164D-B340-6CD046ED21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5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90" r:id="rId2"/>
    <p:sldLayoutId id="2147484187" r:id="rId3"/>
    <p:sldLayoutId id="2147484191" r:id="rId4"/>
    <p:sldLayoutId id="2147484188" r:id="rId5"/>
    <p:sldLayoutId id="2147484192" r:id="rId6"/>
    <p:sldLayoutId id="2147484189" r:id="rId7"/>
    <p:sldLayoutId id="2147484193" r:id="rId8"/>
    <p:sldLayoutId id="2147484176" r:id="rId9"/>
    <p:sldLayoutId id="2147484194" r:id="rId10"/>
    <p:sldLayoutId id="214748419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charset="0"/>
          <a:ea typeface="Roboto" charset="0"/>
          <a:cs typeface="Robot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Roboto" charset="0"/>
          <a:ea typeface="Roboto" charset="0"/>
          <a:cs typeface="Robot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Roboto" charset="0"/>
          <a:ea typeface="Roboto" charset="0"/>
          <a:cs typeface="Robot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Roboto" charset="0"/>
          <a:ea typeface="Roboto" charset="0"/>
          <a:cs typeface="Robot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Roboto" charset="0"/>
          <a:ea typeface="Roboto" charset="0"/>
          <a:cs typeface="Robot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Roboto" charset="0"/>
          <a:ea typeface="Roboto" charset="0"/>
          <a:cs typeface="Robot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jpe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4.gif"/><Relationship Id="rId4" Type="http://schemas.openxmlformats.org/officeDocument/2006/relationships/chart" Target="../charts/char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34.gif"/><Relationship Id="rId4" Type="http://schemas.openxmlformats.org/officeDocument/2006/relationships/chart" Target="../charts/char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svg"/><Relationship Id="rId4" Type="http://schemas.openxmlformats.org/officeDocument/2006/relationships/image" Target="../media/image3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anjaydeshpande.phd/" TargetMode="Externa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575" y="1114005"/>
            <a:ext cx="1595899" cy="15480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6D1F5C-DCA3-B1A0-9D9A-48A5AADB0156}"/>
              </a:ext>
            </a:extLst>
          </p:cNvPr>
          <p:cNvSpPr txBox="1"/>
          <p:nvPr/>
        </p:nvSpPr>
        <p:spPr>
          <a:xfrm>
            <a:off x="247426" y="610743"/>
            <a:ext cx="100207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>
                <a:latin typeface="Arial Black" panose="020B0A04020102020204" pitchFamily="34" charset="0"/>
                <a:ea typeface="Roboto" charset="0"/>
                <a:cs typeface="Roboto" charset="0"/>
              </a:rPr>
              <a:t>Performance Analysis of Parameterizable </a:t>
            </a:r>
          </a:p>
          <a:p>
            <a:pPr algn="ctr"/>
            <a:r>
              <a:rPr lang="en-US" altLang="zh-CN" sz="4000" b="1" dirty="0">
                <a:solidFill>
                  <a:srgbClr val="154F90"/>
                </a:solidFill>
                <a:latin typeface="Arial Black" panose="020B0A04020102020204" pitchFamily="34" charset="0"/>
                <a:ea typeface="Roboto" charset="0"/>
                <a:cs typeface="Roboto" charset="0"/>
              </a:rPr>
              <a:t>HQC</a:t>
            </a:r>
            <a:r>
              <a:rPr lang="en-US" altLang="zh-CN" sz="4000" b="1" dirty="0">
                <a:latin typeface="Arial Black" panose="020B0A04020102020204" pitchFamily="34" charset="0"/>
                <a:ea typeface="Roboto" charset="0"/>
                <a:cs typeface="Roboto" charset="0"/>
              </a:rPr>
              <a:t> </a:t>
            </a:r>
            <a:r>
              <a:rPr lang="en-US" altLang="zh-CN" sz="4000" b="1" dirty="0">
                <a:solidFill>
                  <a:srgbClr val="154F90"/>
                </a:solidFill>
                <a:latin typeface="Arial Black" panose="020B0A04020102020204" pitchFamily="34" charset="0"/>
                <a:ea typeface="Roboto" charset="0"/>
                <a:cs typeface="Roboto" charset="0"/>
              </a:rPr>
              <a:t>Hardware Architecture</a:t>
            </a:r>
            <a:endParaRPr lang="en-US" sz="2000" b="1" dirty="0">
              <a:latin typeface="Arial Black" panose="020B0A04020102020204" pitchFamily="34" charset="0"/>
              <a:ea typeface="Roboto" charset="0"/>
              <a:cs typeface="Roboto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6356EC-CA50-95D5-52F6-93A5183420EE}"/>
              </a:ext>
            </a:extLst>
          </p:cNvPr>
          <p:cNvSpPr txBox="1"/>
          <p:nvPr/>
        </p:nvSpPr>
        <p:spPr>
          <a:xfrm>
            <a:off x="438822" y="4238684"/>
            <a:ext cx="1114357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Nishant Pandey, </a:t>
            </a:r>
            <a:r>
              <a:rPr lang="en-US" sz="2600" b="1" u="sng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Sanjay Deshpande</a:t>
            </a:r>
            <a:r>
              <a:rPr lang="en-US" sz="26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, Dixit Dutt Bohra, Debapriya Basu  Roy, Dip Sankar Banerjee, and Jakub Szefer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0489E-795F-124E-EED2-96E43D3377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76800" y="5883729"/>
            <a:ext cx="2256732" cy="6371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FC2E06-753B-F581-071F-01F155E4E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133" y="5828413"/>
            <a:ext cx="881316" cy="8376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91ED95-A1D4-90B0-7334-91F5803C10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3552" y="5791200"/>
            <a:ext cx="838200" cy="92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03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2433C-2020-18C5-6380-302C69BAB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Existing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4A633-F1F2-A199-D010-14E12E4C1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5" y="1308746"/>
            <a:ext cx="5714036" cy="4868217"/>
          </a:xfrm>
        </p:spPr>
        <p:txBody>
          <a:bodyPr/>
          <a:lstStyle/>
          <a:p>
            <a:r>
              <a:rPr lang="en-US" dirty="0"/>
              <a:t>Existing work includes </a:t>
            </a:r>
          </a:p>
          <a:p>
            <a:pPr lvl="1"/>
            <a:r>
              <a:rPr lang="en-US" dirty="0"/>
              <a:t>Full hardware [SAC’23, HOST’24]</a:t>
            </a:r>
          </a:p>
          <a:p>
            <a:pPr lvl="1"/>
            <a:r>
              <a:rPr lang="en-US" dirty="0"/>
              <a:t>High-level synthesis [CBCrypto’23] </a:t>
            </a:r>
          </a:p>
          <a:p>
            <a:pPr lvl="1"/>
            <a:r>
              <a:rPr lang="en-US" dirty="0"/>
              <a:t>Hardware-Software codesign [WF-IoT’23]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4543D-8806-F642-0C6F-9F833DA8E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80FAF59-19E2-E70D-633F-CF7DADFACF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7867364"/>
              </p:ext>
            </p:extLst>
          </p:nvPr>
        </p:nvGraphicFramePr>
        <p:xfrm>
          <a:off x="6382623" y="533400"/>
          <a:ext cx="5409235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359B525-F8DF-4C6B-7B99-B2902B12CEC7}"/>
              </a:ext>
            </a:extLst>
          </p:cNvPr>
          <p:cNvSpPr txBox="1"/>
          <p:nvPr/>
        </p:nvSpPr>
        <p:spPr>
          <a:xfrm rot="16200000">
            <a:off x="5588089" y="2182134"/>
            <a:ext cx="1774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Higher is better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1E7234B-6FAC-07A9-BFC7-C8436C3CDBA3}"/>
              </a:ext>
            </a:extLst>
          </p:cNvPr>
          <p:cNvCxnSpPr>
            <a:cxnSpLocks/>
          </p:cNvCxnSpPr>
          <p:nvPr/>
        </p:nvCxnSpPr>
        <p:spPr>
          <a:xfrm flipV="1">
            <a:off x="6642446" y="1676400"/>
            <a:ext cx="0" cy="13523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318F4CA-8906-5D61-20A7-4D5B75052257}"/>
              </a:ext>
            </a:extLst>
          </p:cNvPr>
          <p:cNvSpPr txBox="1"/>
          <p:nvPr/>
        </p:nvSpPr>
        <p:spPr>
          <a:xfrm>
            <a:off x="10594413" y="533400"/>
            <a:ext cx="762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HQC-1</a:t>
            </a:r>
          </a:p>
        </p:txBody>
      </p:sp>
    </p:spTree>
    <p:extLst>
      <p:ext uri="{BB962C8B-B14F-4D97-AF65-F5344CB8AC3E}">
        <p14:creationId xmlns:p14="http://schemas.microsoft.com/office/powerpoint/2010/main" val="1238782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854BE-D20F-7D41-0169-433E08E5D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1D86F54-E270-8B1F-939D-D4A7B477A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5" y="1308746"/>
            <a:ext cx="5772931" cy="4868217"/>
          </a:xfrm>
        </p:spPr>
        <p:txBody>
          <a:bodyPr/>
          <a:lstStyle/>
          <a:p>
            <a:r>
              <a:rPr lang="en-US" dirty="0"/>
              <a:t>Time</a:t>
            </a:r>
          </a:p>
          <a:p>
            <a:r>
              <a:rPr lang="en-US" dirty="0"/>
              <a:t>Area</a:t>
            </a:r>
          </a:p>
          <a:p>
            <a:r>
              <a:rPr lang="en-US" dirty="0"/>
              <a:t>Area-Time product </a:t>
            </a:r>
          </a:p>
          <a:p>
            <a:pPr lvl="1"/>
            <a:r>
              <a:rPr lang="en-US" sz="1600" dirty="0"/>
              <a:t>Time * {max{LUT/4, FF/8} + 128 ∗ BRAM + 100 ∗ DSP} </a:t>
            </a:r>
          </a:p>
          <a:p>
            <a:pPr marL="9143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270552C-3619-561B-17B1-8B1212840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FPGA Implementation Performance and Evaluation Metrics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8C7EBA8-8E7C-D718-AAE1-296EBB737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46B27C-6CF0-D042-3FEF-57B47843CE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2969"/>
          <a:stretch>
            <a:fillRect/>
          </a:stretch>
        </p:blipFill>
        <p:spPr>
          <a:xfrm>
            <a:off x="6419332" y="1872245"/>
            <a:ext cx="3108187" cy="311351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FD56C92-ACC0-0CC0-98A6-B3B198AC939C}"/>
              </a:ext>
            </a:extLst>
          </p:cNvPr>
          <p:cNvCxnSpPr/>
          <p:nvPr/>
        </p:nvCxnSpPr>
        <p:spPr>
          <a:xfrm flipV="1">
            <a:off x="9244584" y="1872245"/>
            <a:ext cx="737616" cy="33755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3E3068C-693E-3F37-082C-BCEEE165B62D}"/>
              </a:ext>
            </a:extLst>
          </p:cNvPr>
          <p:cNvSpPr txBox="1"/>
          <p:nvPr/>
        </p:nvSpPr>
        <p:spPr>
          <a:xfrm>
            <a:off x="9935141" y="1535328"/>
            <a:ext cx="1590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Input/Output </a:t>
            </a:r>
          </a:p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connections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1820160-A5AD-3071-04DD-3305B8F9B27E}"/>
              </a:ext>
            </a:extLst>
          </p:cNvPr>
          <p:cNvCxnSpPr>
            <a:cxnSpLocks/>
          </p:cNvCxnSpPr>
          <p:nvPr/>
        </p:nvCxnSpPr>
        <p:spPr>
          <a:xfrm>
            <a:off x="9095923" y="3762827"/>
            <a:ext cx="839218" cy="2763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AE03959-2903-ACC7-B4A7-E9391A4A42B8}"/>
              </a:ext>
            </a:extLst>
          </p:cNvPr>
          <p:cNvSpPr txBox="1"/>
          <p:nvPr/>
        </p:nvSpPr>
        <p:spPr>
          <a:xfrm>
            <a:off x="9505046" y="4339504"/>
            <a:ext cx="2686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Configurable logic block</a:t>
            </a:r>
          </a:p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(CLB)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BAC7F2C-387B-E9C9-59EC-53D822ED4DBB}"/>
              </a:ext>
            </a:extLst>
          </p:cNvPr>
          <p:cNvCxnSpPr>
            <a:cxnSpLocks/>
          </p:cNvCxnSpPr>
          <p:nvPr/>
        </p:nvCxnSpPr>
        <p:spPr>
          <a:xfrm>
            <a:off x="8610600" y="4616083"/>
            <a:ext cx="762000" cy="706589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9379B05C-AA62-F606-F5B3-09F52389B822}"/>
              </a:ext>
            </a:extLst>
          </p:cNvPr>
          <p:cNvSpPr txBox="1"/>
          <p:nvPr/>
        </p:nvSpPr>
        <p:spPr>
          <a:xfrm>
            <a:off x="9257284" y="5285513"/>
            <a:ext cx="1790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Memory Blocks</a:t>
            </a:r>
          </a:p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(Block RAM)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EFD1CB2-ACAE-405A-66BE-CB1FE3A163CC}"/>
              </a:ext>
            </a:extLst>
          </p:cNvPr>
          <p:cNvCxnSpPr>
            <a:cxnSpLocks/>
          </p:cNvCxnSpPr>
          <p:nvPr/>
        </p:nvCxnSpPr>
        <p:spPr>
          <a:xfrm flipV="1">
            <a:off x="7973425" y="1627480"/>
            <a:ext cx="560975" cy="61443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D56F733-DC62-6987-F35D-AA87C906EF0E}"/>
              </a:ext>
            </a:extLst>
          </p:cNvPr>
          <p:cNvSpPr txBox="1"/>
          <p:nvPr/>
        </p:nvSpPr>
        <p:spPr>
          <a:xfrm>
            <a:off x="8299744" y="1296754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DSP Blocks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3833833-B1BA-B637-3ACC-35FAB8284052}"/>
              </a:ext>
            </a:extLst>
          </p:cNvPr>
          <p:cNvSpPr txBox="1"/>
          <p:nvPr/>
        </p:nvSpPr>
        <p:spPr>
          <a:xfrm>
            <a:off x="7185389" y="4870014"/>
            <a:ext cx="1576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Typical FPGA</a:t>
            </a:r>
          </a:p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Architecture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F1F59D5-4C78-889A-7807-8CFB0E6AFA20}"/>
              </a:ext>
            </a:extLst>
          </p:cNvPr>
          <p:cNvSpPr/>
          <p:nvPr/>
        </p:nvSpPr>
        <p:spPr>
          <a:xfrm>
            <a:off x="10154041" y="3470250"/>
            <a:ext cx="1371600" cy="704831"/>
          </a:xfrm>
          <a:prstGeom prst="rect">
            <a:avLst/>
          </a:prstGeom>
          <a:solidFill>
            <a:srgbClr val="81D6A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7B19F66-5A51-508F-F277-E3E6B045B098}"/>
              </a:ext>
            </a:extLst>
          </p:cNvPr>
          <p:cNvSpPr/>
          <p:nvPr/>
        </p:nvSpPr>
        <p:spPr>
          <a:xfrm>
            <a:off x="10306441" y="3542757"/>
            <a:ext cx="299950" cy="3965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62" name="Flowchart: Manual Operation 61">
            <a:extLst>
              <a:ext uri="{FF2B5EF4-FFF2-40B4-BE49-F238E27FC236}">
                <a16:creationId xmlns:a16="http://schemas.microsoft.com/office/drawing/2014/main" id="{BF6601B8-A625-D389-285A-6C4CFFD527F3}"/>
              </a:ext>
            </a:extLst>
          </p:cNvPr>
          <p:cNvSpPr/>
          <p:nvPr/>
        </p:nvSpPr>
        <p:spPr>
          <a:xfrm rot="16200000">
            <a:off x="11084113" y="3650194"/>
            <a:ext cx="511973" cy="218682"/>
          </a:xfrm>
          <a:prstGeom prst="flowChartManualOperation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80FC5BD7-8229-57A6-EC4B-5DBF9AEDA5C2}"/>
              </a:ext>
            </a:extLst>
          </p:cNvPr>
          <p:cNvCxnSpPr/>
          <p:nvPr/>
        </p:nvCxnSpPr>
        <p:spPr>
          <a:xfrm>
            <a:off x="10077841" y="3634521"/>
            <a:ext cx="228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5996B9E-9978-A174-7965-7B28D5BEFB69}"/>
              </a:ext>
            </a:extLst>
          </p:cNvPr>
          <p:cNvCxnSpPr/>
          <p:nvPr/>
        </p:nvCxnSpPr>
        <p:spPr>
          <a:xfrm>
            <a:off x="10077841" y="3815998"/>
            <a:ext cx="228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5D115E3-151C-6DEB-0B1D-A130258A9F03}"/>
              </a:ext>
            </a:extLst>
          </p:cNvPr>
          <p:cNvCxnSpPr>
            <a:cxnSpLocks/>
            <a:endCxn id="61" idx="3"/>
          </p:cNvCxnSpPr>
          <p:nvPr/>
        </p:nvCxnSpPr>
        <p:spPr>
          <a:xfrm>
            <a:off x="10077841" y="4047797"/>
            <a:ext cx="71979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6CDA3034-45B1-C09B-08EF-32B3A2BC0341}"/>
              </a:ext>
            </a:extLst>
          </p:cNvPr>
          <p:cNvCxnSpPr>
            <a:cxnSpLocks/>
          </p:cNvCxnSpPr>
          <p:nvPr/>
        </p:nvCxnSpPr>
        <p:spPr>
          <a:xfrm flipV="1">
            <a:off x="10606391" y="3850324"/>
            <a:ext cx="628259" cy="4399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3B7BC10-F0C0-4575-9E04-83D7F46660F3}"/>
              </a:ext>
            </a:extLst>
          </p:cNvPr>
          <p:cNvGrpSpPr/>
          <p:nvPr/>
        </p:nvGrpSpPr>
        <p:grpSpPr>
          <a:xfrm>
            <a:off x="10797632" y="3741039"/>
            <a:ext cx="228600" cy="396564"/>
            <a:chOff x="4381500" y="5105400"/>
            <a:chExt cx="228600" cy="39656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4AF6332-1B97-EEAE-EAA8-FA33871545F1}"/>
                </a:ext>
              </a:extLst>
            </p:cNvPr>
            <p:cNvSpPr/>
            <p:nvPr/>
          </p:nvSpPr>
          <p:spPr>
            <a:xfrm>
              <a:off x="4381500" y="5105400"/>
              <a:ext cx="228600" cy="396564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596AD50E-5B72-3451-E0FC-EA84E64DA408}"/>
                </a:ext>
              </a:extLst>
            </p:cNvPr>
            <p:cNvSpPr/>
            <p:nvPr/>
          </p:nvSpPr>
          <p:spPr>
            <a:xfrm rot="5400000">
              <a:off x="4402404" y="5368393"/>
              <a:ext cx="45719" cy="87528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657BAC85-0229-8846-B6E2-A9E0D2A6615B}"/>
              </a:ext>
            </a:extLst>
          </p:cNvPr>
          <p:cNvCxnSpPr/>
          <p:nvPr/>
        </p:nvCxnSpPr>
        <p:spPr>
          <a:xfrm flipV="1">
            <a:off x="10701250" y="3627426"/>
            <a:ext cx="533400" cy="222898"/>
          </a:xfrm>
          <a:prstGeom prst="bentConnector3">
            <a:avLst>
              <a:gd name="adj1" fmla="val 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FE14ACC-8D7A-05EC-28CC-567EAC858DBE}"/>
              </a:ext>
            </a:extLst>
          </p:cNvPr>
          <p:cNvSpPr txBox="1"/>
          <p:nvPr/>
        </p:nvSpPr>
        <p:spPr>
          <a:xfrm>
            <a:off x="10229586" y="3603116"/>
            <a:ext cx="4619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LUT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45AA49B-A471-8451-1227-C13390176AE4}"/>
              </a:ext>
            </a:extLst>
          </p:cNvPr>
          <p:cNvSpPr txBox="1"/>
          <p:nvPr/>
        </p:nvSpPr>
        <p:spPr>
          <a:xfrm>
            <a:off x="10727234" y="3778089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FF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EF4FE2C-B059-134B-A476-4EAC4E598FA5}"/>
              </a:ext>
            </a:extLst>
          </p:cNvPr>
          <p:cNvSpPr txBox="1"/>
          <p:nvPr/>
        </p:nvSpPr>
        <p:spPr>
          <a:xfrm rot="16200000">
            <a:off x="11094844" y="3608750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MUX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5606AAC-15C8-1AB6-E2BA-BA6897FAA332}"/>
              </a:ext>
            </a:extLst>
          </p:cNvPr>
          <p:cNvCxnSpPr/>
          <p:nvPr/>
        </p:nvCxnSpPr>
        <p:spPr>
          <a:xfrm>
            <a:off x="11449441" y="3754873"/>
            <a:ext cx="228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C6D78CE-DFA0-62C6-D338-9F631EC00BA7}"/>
              </a:ext>
            </a:extLst>
          </p:cNvPr>
          <p:cNvSpPr txBox="1"/>
          <p:nvPr/>
        </p:nvSpPr>
        <p:spPr>
          <a:xfrm>
            <a:off x="9872819" y="3470251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a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B7E5740-F636-FC09-B2BF-7CD177D634BA}"/>
              </a:ext>
            </a:extLst>
          </p:cNvPr>
          <p:cNvSpPr txBox="1"/>
          <p:nvPr/>
        </p:nvSpPr>
        <p:spPr>
          <a:xfrm>
            <a:off x="9877824" y="3674261"/>
            <a:ext cx="272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b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0D88A9E-E797-6CB3-98FE-1BBD24968C44}"/>
              </a:ext>
            </a:extLst>
          </p:cNvPr>
          <p:cNvSpPr txBox="1"/>
          <p:nvPr/>
        </p:nvSpPr>
        <p:spPr>
          <a:xfrm>
            <a:off x="9781931" y="3898082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</a:rPr>
              <a:t>clk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68D57C7-CB33-2CC4-2A4E-35414CB0078F}"/>
              </a:ext>
            </a:extLst>
          </p:cNvPr>
          <p:cNvSpPr txBox="1"/>
          <p:nvPr/>
        </p:nvSpPr>
        <p:spPr>
          <a:xfrm>
            <a:off x="11592864" y="3592376"/>
            <a:ext cx="4138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</a:rPr>
              <a:t>out</a:t>
            </a:r>
          </a:p>
        </p:txBody>
      </p:sp>
    </p:spTree>
    <p:extLst>
      <p:ext uri="{BB962C8B-B14F-4D97-AF65-F5344CB8AC3E}">
        <p14:creationId xmlns:p14="http://schemas.microsoft.com/office/powerpoint/2010/main" val="2053754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39B93-F285-3E72-3D1C-26BA1B48F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CC7D6-73D9-D45F-05EC-1C9CD1FB8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Existing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4A6A0-FF4D-391A-6720-65B0099E1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5" y="1308746"/>
            <a:ext cx="5714036" cy="4868217"/>
          </a:xfrm>
        </p:spPr>
        <p:txBody>
          <a:bodyPr/>
          <a:lstStyle/>
          <a:p>
            <a:r>
              <a:rPr lang="en-US" dirty="0"/>
              <a:t>Existing work includes </a:t>
            </a:r>
          </a:p>
          <a:p>
            <a:pPr lvl="1"/>
            <a:r>
              <a:rPr lang="en-US" dirty="0"/>
              <a:t>Full hardware [SAC’23, HOST’24]</a:t>
            </a:r>
          </a:p>
          <a:p>
            <a:pPr lvl="1"/>
            <a:r>
              <a:rPr lang="en-US" dirty="0"/>
              <a:t>Hardware-Software codesign [CBCrypto’23] </a:t>
            </a:r>
          </a:p>
          <a:p>
            <a:pPr lvl="1"/>
            <a:r>
              <a:rPr lang="en-US" dirty="0"/>
              <a:t>High-level synthesis [WF-IoT’23]</a:t>
            </a:r>
          </a:p>
          <a:p>
            <a:pPr lvl="1"/>
            <a:endParaRPr lang="en-US" dirty="0"/>
          </a:p>
          <a:p>
            <a:r>
              <a:rPr lang="en-US" b="1" dirty="0"/>
              <a:t>Previous implementations lack </a:t>
            </a:r>
          </a:p>
          <a:p>
            <a:pPr lvl="1"/>
            <a:r>
              <a:rPr lang="en-US" b="1" dirty="0"/>
              <a:t>Tweakable performance parameters</a:t>
            </a:r>
          </a:p>
          <a:p>
            <a:pPr lvl="1"/>
            <a:r>
              <a:rPr lang="en-US" b="1" dirty="0"/>
              <a:t>Support for new parameter sets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AF3CF-2F80-FBBD-683E-693649B82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4219C33-3636-08CC-9AB1-A91CCD5518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8855059"/>
              </p:ext>
            </p:extLst>
          </p:nvPr>
        </p:nvGraphicFramePr>
        <p:xfrm>
          <a:off x="6382623" y="533400"/>
          <a:ext cx="5409235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48103D9-E4E0-08BF-018A-A232C1DEB8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4879043"/>
              </p:ext>
            </p:extLst>
          </p:nvPr>
        </p:nvGraphicFramePr>
        <p:xfrm>
          <a:off x="6629400" y="3700925"/>
          <a:ext cx="5026228" cy="2756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50A21B8-B704-B0DD-A3BA-89F5982682F5}"/>
              </a:ext>
            </a:extLst>
          </p:cNvPr>
          <p:cNvSpPr txBox="1"/>
          <p:nvPr/>
        </p:nvSpPr>
        <p:spPr>
          <a:xfrm rot="16200000">
            <a:off x="5588089" y="2182134"/>
            <a:ext cx="1774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Higher is better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EAA590C-E087-5BCB-9413-84FD98BB38A5}"/>
              </a:ext>
            </a:extLst>
          </p:cNvPr>
          <p:cNvCxnSpPr>
            <a:cxnSpLocks/>
          </p:cNvCxnSpPr>
          <p:nvPr/>
        </p:nvCxnSpPr>
        <p:spPr>
          <a:xfrm flipV="1">
            <a:off x="6642446" y="1676400"/>
            <a:ext cx="0" cy="13523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627EF7D-3A74-13B1-987B-7F52A9B410D3}"/>
              </a:ext>
            </a:extLst>
          </p:cNvPr>
          <p:cNvCxnSpPr>
            <a:cxnSpLocks/>
          </p:cNvCxnSpPr>
          <p:nvPr/>
        </p:nvCxnSpPr>
        <p:spPr>
          <a:xfrm>
            <a:off x="6660924" y="4419599"/>
            <a:ext cx="0" cy="16465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ACB730F-2FC2-AF6C-F183-E90DB31AA617}"/>
              </a:ext>
            </a:extLst>
          </p:cNvPr>
          <p:cNvSpPr txBox="1"/>
          <p:nvPr/>
        </p:nvSpPr>
        <p:spPr>
          <a:xfrm rot="16200000">
            <a:off x="5652483" y="5054968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Lower is better</a:t>
            </a: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AE49DF57-1F7D-CCD7-300B-289A41CEE308}"/>
              </a:ext>
            </a:extLst>
          </p:cNvPr>
          <p:cNvSpPr/>
          <p:nvPr/>
        </p:nvSpPr>
        <p:spPr>
          <a:xfrm rot="6381024">
            <a:off x="7012536" y="-1233115"/>
            <a:ext cx="2830030" cy="3394080"/>
          </a:xfrm>
          <a:prstGeom prst="arc">
            <a:avLst>
              <a:gd name="adj1" fmla="val 16337954"/>
              <a:gd name="adj2" fmla="val 0"/>
            </a:avLst>
          </a:prstGeom>
          <a:ln w="254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558839A6-839C-B5B2-0221-81E5F380604B}"/>
              </a:ext>
            </a:extLst>
          </p:cNvPr>
          <p:cNvSpPr/>
          <p:nvPr/>
        </p:nvSpPr>
        <p:spPr>
          <a:xfrm rot="9774381">
            <a:off x="7943606" y="1752996"/>
            <a:ext cx="4166975" cy="3503170"/>
          </a:xfrm>
          <a:prstGeom prst="arc">
            <a:avLst>
              <a:gd name="adj1" fmla="val 16540851"/>
              <a:gd name="adj2" fmla="val 21276317"/>
            </a:avLst>
          </a:prstGeom>
          <a:ln w="25400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E808F2-78AD-2CF3-DCA2-64A9196BE2F7}"/>
              </a:ext>
            </a:extLst>
          </p:cNvPr>
          <p:cNvSpPr txBox="1"/>
          <p:nvPr/>
        </p:nvSpPr>
        <p:spPr>
          <a:xfrm>
            <a:off x="10791391" y="475051"/>
            <a:ext cx="762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HQC-1</a:t>
            </a:r>
          </a:p>
        </p:txBody>
      </p:sp>
    </p:spTree>
    <p:extLst>
      <p:ext uri="{BB962C8B-B14F-4D97-AF65-F5344CB8AC3E}">
        <p14:creationId xmlns:p14="http://schemas.microsoft.com/office/powerpoint/2010/main" val="399257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29EBB-0B5F-56E5-124C-B8B109764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758F8A-D5DC-1E51-A1EF-5CD6FC7DCF2E}"/>
              </a:ext>
            </a:extLst>
          </p:cNvPr>
          <p:cNvSpPr txBox="1"/>
          <p:nvPr/>
        </p:nvSpPr>
        <p:spPr>
          <a:xfrm>
            <a:off x="290855" y="2726447"/>
            <a:ext cx="1002073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atin typeface="Arial Black" panose="020B0A04020102020204" pitchFamily="34" charset="0"/>
                <a:ea typeface="Roboto" charset="0"/>
                <a:cs typeface="Roboto" charset="0"/>
              </a:rPr>
              <a:t>Performance Bottleneck</a:t>
            </a:r>
          </a:p>
          <a:p>
            <a:r>
              <a:rPr lang="en-US" sz="4400" b="1" dirty="0">
                <a:solidFill>
                  <a:srgbClr val="154F90"/>
                </a:solidFill>
                <a:latin typeface="Arial Black" panose="020B0A04020102020204" pitchFamily="34" charset="0"/>
                <a:ea typeface="Roboto" charset="0"/>
                <a:cs typeface="Roboto" charset="0"/>
              </a:rPr>
              <a:t>Fixed-Weight Vector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4DCB5D-53C9-2B39-C6FE-0A731CE94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575" y="2726447"/>
            <a:ext cx="1595899" cy="154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45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70596-9F29-B540-B01A-6F118A1B6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EDFF9-9D0D-E107-71D9-0D370E6C6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Weight Vector – Constant Weight </a:t>
            </a:r>
            <a:r>
              <a:rPr lang="en-US"/>
              <a:t>Word  </a:t>
            </a:r>
            <a:r>
              <a:rPr lang="en-US" dirty="0"/>
              <a:t>Method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82788-D78C-C026-19B2-B5F3D608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54849F-E3B8-0D09-4E31-9163026BBE2B}"/>
              </a:ext>
            </a:extLst>
          </p:cNvPr>
          <p:cNvGrpSpPr/>
          <p:nvPr/>
        </p:nvGrpSpPr>
        <p:grpSpPr>
          <a:xfrm>
            <a:off x="8308240" y="1074882"/>
            <a:ext cx="1485900" cy="1342400"/>
            <a:chOff x="1924049" y="2509581"/>
            <a:chExt cx="1485900" cy="13424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D0F36FF-0CC5-2618-E466-3AE75CCA1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24049" y="2861381"/>
              <a:ext cx="1485900" cy="99060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FF1F583-062C-EBF8-AD5A-6398794AFB2D}"/>
                </a:ext>
              </a:extLst>
            </p:cNvPr>
            <p:cNvSpPr/>
            <p:nvPr/>
          </p:nvSpPr>
          <p:spPr>
            <a:xfrm>
              <a:off x="1924050" y="2514602"/>
              <a:ext cx="1479138" cy="1337379"/>
            </a:xfrm>
            <a:prstGeom prst="rect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76C7F4-889A-8FFF-713D-EF4283F8C804}"/>
                </a:ext>
              </a:extLst>
            </p:cNvPr>
            <p:cNvSpPr txBox="1"/>
            <p:nvPr/>
          </p:nvSpPr>
          <p:spPr>
            <a:xfrm>
              <a:off x="2321392" y="2509581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</a:rPr>
                <a:t>PRNG</a:t>
              </a: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095A1E0-4050-96BC-773C-71EAF4CAABB6}"/>
              </a:ext>
            </a:extLst>
          </p:cNvPr>
          <p:cNvCxnSpPr>
            <a:cxnSpLocks/>
            <a:stCxn id="14" idx="2"/>
            <a:endCxn id="21" idx="0"/>
          </p:cNvCxnSpPr>
          <p:nvPr/>
        </p:nvCxnSpPr>
        <p:spPr>
          <a:xfrm flipH="1">
            <a:off x="9047091" y="2417282"/>
            <a:ext cx="719" cy="2445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3CFB36F-AF4A-9506-39E6-45AE8F2BFE6C}"/>
              </a:ext>
            </a:extLst>
          </p:cNvPr>
          <p:cNvSpPr/>
          <p:nvPr/>
        </p:nvSpPr>
        <p:spPr>
          <a:xfrm>
            <a:off x="7393840" y="2661822"/>
            <a:ext cx="3306501" cy="320736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onsolas" panose="020B0609020204030204" pitchFamily="49" charset="0"/>
              </a:rPr>
              <a:t>index[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] =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+ </a:t>
            </a:r>
            <a:r>
              <a:rPr lang="en-US" sz="1400" dirty="0" err="1">
                <a:latin typeface="Consolas" panose="020B0609020204030204" pitchFamily="49" charset="0"/>
              </a:rPr>
              <a:t>prng_bits</a:t>
            </a:r>
            <a:r>
              <a:rPr lang="en-US" sz="1400" dirty="0">
                <a:latin typeface="Consolas" panose="020B0609020204030204" pitchFamily="49" charset="0"/>
              </a:rPr>
              <a:t> %(N-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)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80467C-D9F4-D894-2E8A-7D6D73205B6B}"/>
              </a:ext>
            </a:extLst>
          </p:cNvPr>
          <p:cNvSpPr txBox="1"/>
          <p:nvPr/>
        </p:nvSpPr>
        <p:spPr>
          <a:xfrm>
            <a:off x="7546348" y="3487360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i+1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6664B91-45F7-BCFE-C9D1-420C86FA5151}"/>
              </a:ext>
            </a:extLst>
          </p:cNvPr>
          <p:cNvGrpSpPr/>
          <p:nvPr/>
        </p:nvGrpSpPr>
        <p:grpSpPr>
          <a:xfrm>
            <a:off x="8476309" y="3284682"/>
            <a:ext cx="1143000" cy="990600"/>
            <a:chOff x="6400800" y="3535680"/>
            <a:chExt cx="1143000" cy="990600"/>
          </a:xfrm>
        </p:grpSpPr>
        <p:sp>
          <p:nvSpPr>
            <p:cNvPr id="27" name="Flowchart: Decision 26">
              <a:extLst>
                <a:ext uri="{FF2B5EF4-FFF2-40B4-BE49-F238E27FC236}">
                  <a16:creationId xmlns:a16="http://schemas.microsoft.com/office/drawing/2014/main" id="{A5994AC4-A8C0-E675-D3F0-CA2C11A83311}"/>
                </a:ext>
              </a:extLst>
            </p:cNvPr>
            <p:cNvSpPr/>
            <p:nvPr/>
          </p:nvSpPr>
          <p:spPr>
            <a:xfrm>
              <a:off x="6400800" y="3535680"/>
              <a:ext cx="1143000" cy="990600"/>
            </a:xfrm>
            <a:prstGeom prst="flowChartDecision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ABFA10B-C4E5-C3D3-59A4-5C9FAC702BB8}"/>
                </a:ext>
              </a:extLst>
            </p:cNvPr>
            <p:cNvSpPr txBox="1"/>
            <p:nvPr/>
          </p:nvSpPr>
          <p:spPr>
            <a:xfrm>
              <a:off x="6532117" y="3769370"/>
              <a:ext cx="880370" cy="52322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Consolas" panose="020B0609020204030204" pitchFamily="49" charset="0"/>
                </a:rPr>
                <a:t>Weight </a:t>
              </a:r>
            </a:p>
            <a:p>
              <a:pPr algn="ctr"/>
              <a:r>
                <a:rPr lang="en-US" sz="1400" dirty="0">
                  <a:latin typeface="Consolas" panose="020B0609020204030204" pitchFamily="49" charset="0"/>
                </a:rPr>
                <a:t>== w?</a:t>
              </a: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0F625F9-0005-41CB-B454-74ED75D7A513}"/>
              </a:ext>
            </a:extLst>
          </p:cNvPr>
          <p:cNvCxnSpPr>
            <a:cxnSpLocks/>
            <a:stCxn id="21" idx="2"/>
            <a:endCxn id="27" idx="0"/>
          </p:cNvCxnSpPr>
          <p:nvPr/>
        </p:nvCxnSpPr>
        <p:spPr>
          <a:xfrm>
            <a:off x="9047091" y="2982558"/>
            <a:ext cx="718" cy="3021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6B71C1EE-814C-1D55-F533-AED4D4D77C41}"/>
              </a:ext>
            </a:extLst>
          </p:cNvPr>
          <p:cNvCxnSpPr>
            <a:cxnSpLocks/>
            <a:stCxn id="27" idx="1"/>
            <a:endCxn id="21" idx="1"/>
          </p:cNvCxnSpPr>
          <p:nvPr/>
        </p:nvCxnSpPr>
        <p:spPr>
          <a:xfrm rot="10800000">
            <a:off x="7393841" y="2822190"/>
            <a:ext cx="1082469" cy="957792"/>
          </a:xfrm>
          <a:prstGeom prst="bentConnector3">
            <a:avLst>
              <a:gd name="adj1" fmla="val 12111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A169F93E-0887-30C5-468C-AC222F5AB534}"/>
              </a:ext>
            </a:extLst>
          </p:cNvPr>
          <p:cNvCxnSpPr>
            <a:cxnSpLocks/>
            <a:stCxn id="27" idx="2"/>
            <a:endCxn id="56" idx="0"/>
          </p:cNvCxnSpPr>
          <p:nvPr/>
        </p:nvCxnSpPr>
        <p:spPr>
          <a:xfrm>
            <a:off x="9047809" y="4275282"/>
            <a:ext cx="1" cy="2568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5D14AAC-6C1E-F9DA-C33F-08A39FCE8E50}"/>
              </a:ext>
            </a:extLst>
          </p:cNvPr>
          <p:cNvGrpSpPr/>
          <p:nvPr/>
        </p:nvGrpSpPr>
        <p:grpSpPr>
          <a:xfrm>
            <a:off x="8476310" y="4532130"/>
            <a:ext cx="1143000" cy="990600"/>
            <a:chOff x="6400800" y="3535680"/>
            <a:chExt cx="1143000" cy="990600"/>
          </a:xfrm>
        </p:grpSpPr>
        <p:sp>
          <p:nvSpPr>
            <p:cNvPr id="56" name="Flowchart: Decision 55">
              <a:extLst>
                <a:ext uri="{FF2B5EF4-FFF2-40B4-BE49-F238E27FC236}">
                  <a16:creationId xmlns:a16="http://schemas.microsoft.com/office/drawing/2014/main" id="{FD4FAAEB-5DCF-59F1-BE21-A14DFAB8D88C}"/>
                </a:ext>
              </a:extLst>
            </p:cNvPr>
            <p:cNvSpPr/>
            <p:nvPr/>
          </p:nvSpPr>
          <p:spPr>
            <a:xfrm>
              <a:off x="6400800" y="3535680"/>
              <a:ext cx="1143000" cy="990600"/>
            </a:xfrm>
            <a:prstGeom prst="flowChartDecision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31FB5F0-BB2B-57FD-EFD2-C1384197509A}"/>
                </a:ext>
              </a:extLst>
            </p:cNvPr>
            <p:cNvSpPr txBox="1"/>
            <p:nvPr/>
          </p:nvSpPr>
          <p:spPr>
            <a:xfrm>
              <a:off x="6497651" y="3833783"/>
              <a:ext cx="949298" cy="461665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Consolas" panose="020B0609020204030204" pitchFamily="49" charset="0"/>
                </a:rPr>
                <a:t>Duplicate</a:t>
              </a:r>
            </a:p>
            <a:p>
              <a:pPr algn="ctr"/>
              <a:r>
                <a:rPr lang="en-US" sz="1200" dirty="0">
                  <a:latin typeface="Consolas" panose="020B0609020204030204" pitchFamily="49" charset="0"/>
                </a:rPr>
                <a:t>Check?</a:t>
              </a:r>
            </a:p>
          </p:txBody>
        </p:sp>
      </p:grp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FFC6AF64-3BD6-DF60-F415-394DD3529508}"/>
              </a:ext>
            </a:extLst>
          </p:cNvPr>
          <p:cNvCxnSpPr>
            <a:cxnSpLocks/>
            <a:stCxn id="56" idx="1"/>
            <a:endCxn id="68" idx="0"/>
          </p:cNvCxnSpPr>
          <p:nvPr/>
        </p:nvCxnSpPr>
        <p:spPr>
          <a:xfrm rot="10800000" flipV="1">
            <a:off x="7854688" y="5027429"/>
            <a:ext cx="621622" cy="76067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ontent Placeholder 61">
            <a:extLst>
              <a:ext uri="{FF2B5EF4-FFF2-40B4-BE49-F238E27FC236}">
                <a16:creationId xmlns:a16="http://schemas.microsoft.com/office/drawing/2014/main" id="{CD839678-EE5C-F046-127B-15B836711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405" y="1143000"/>
            <a:ext cx="5744901" cy="4868217"/>
          </a:xfrm>
        </p:spPr>
        <p:txBody>
          <a:bodyPr/>
          <a:lstStyle/>
          <a:p>
            <a:r>
              <a:rPr lang="en-US" dirty="0"/>
              <a:t>Constant time method proposed by </a:t>
            </a:r>
            <a:r>
              <a:rPr lang="en-US" dirty="0" err="1"/>
              <a:t>Sendrier</a:t>
            </a:r>
            <a:r>
              <a:rPr lang="en-US" dirty="0"/>
              <a:t> [SEN21].</a:t>
            </a:r>
          </a:p>
          <a:p>
            <a:endParaRPr lang="en-US" dirty="0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5FC4EEF-43D4-6663-4E50-F23E47ADACC5}"/>
              </a:ext>
            </a:extLst>
          </p:cNvPr>
          <p:cNvCxnSpPr>
            <a:cxnSpLocks/>
          </p:cNvCxnSpPr>
          <p:nvPr/>
        </p:nvCxnSpPr>
        <p:spPr>
          <a:xfrm>
            <a:off x="9047810" y="5513437"/>
            <a:ext cx="1" cy="2568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AA95E2BE-0E79-0222-A0F0-A1B14756B833}"/>
              </a:ext>
            </a:extLst>
          </p:cNvPr>
          <p:cNvSpPr/>
          <p:nvPr/>
        </p:nvSpPr>
        <p:spPr>
          <a:xfrm>
            <a:off x="8394176" y="5778097"/>
            <a:ext cx="1359419" cy="320736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Consolas" panose="020B0609020204030204" pitchFamily="49" charset="0"/>
              </a:rPr>
              <a:t>pos = index[</a:t>
            </a:r>
            <a:r>
              <a:rPr lang="en-US" sz="1100" dirty="0" err="1">
                <a:latin typeface="Consolas" panose="020B0609020204030204" pitchFamily="49" charset="0"/>
              </a:rPr>
              <a:t>i</a:t>
            </a:r>
            <a:r>
              <a:rPr lang="en-US" sz="1100" dirty="0">
                <a:latin typeface="Consolas" panose="020B0609020204030204" pitchFamily="49" charset="0"/>
              </a:rPr>
              <a:t>]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C83134AB-CD5A-444E-95C8-47E5D5D16E57}"/>
              </a:ext>
            </a:extLst>
          </p:cNvPr>
          <p:cNvSpPr/>
          <p:nvPr/>
        </p:nvSpPr>
        <p:spPr>
          <a:xfrm>
            <a:off x="7435588" y="5788109"/>
            <a:ext cx="838200" cy="320736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>
                <a:latin typeface="Consolas" panose="020B0609020204030204" pitchFamily="49" charset="0"/>
              </a:rPr>
              <a:t>pos = </a:t>
            </a:r>
            <a:r>
              <a:rPr lang="en-US" sz="1100" dirty="0" err="1">
                <a:latin typeface="Consolas" panose="020B0609020204030204" pitchFamily="49" charset="0"/>
              </a:rPr>
              <a:t>i</a:t>
            </a:r>
            <a:endParaRPr lang="en-US" sz="1100" dirty="0">
              <a:latin typeface="Consolas" panose="020B0609020204030204" pitchFamily="49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42B68D5-DE6C-0A0D-EE07-DA12D2228FC8}"/>
              </a:ext>
            </a:extLst>
          </p:cNvPr>
          <p:cNvSpPr txBox="1"/>
          <p:nvPr/>
        </p:nvSpPr>
        <p:spPr>
          <a:xfrm>
            <a:off x="7283559" y="6321833"/>
            <a:ext cx="2844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{0,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</a:rPr>
              <a:t>,0,0,0,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US" dirty="0">
                <a:latin typeface="Consolas" panose="020B0609020204030204" pitchFamily="49" charset="0"/>
              </a:rPr>
              <a:t>,0,0,…,0}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E25C4F2-EDD0-8F56-8E9D-4E386FF7A7A8}"/>
              </a:ext>
            </a:extLst>
          </p:cNvPr>
          <p:cNvSpPr txBox="1"/>
          <p:nvPr/>
        </p:nvSpPr>
        <p:spPr>
          <a:xfrm>
            <a:off x="5556178" y="6198971"/>
            <a:ext cx="1851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set the position </a:t>
            </a:r>
          </a:p>
          <a:p>
            <a:pPr algn="ctr"/>
            <a:r>
              <a:rPr lang="en-US" sz="1400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value to ‘1’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8D24CF0-C8C1-5B2F-B969-45305A718CB1}"/>
              </a:ext>
            </a:extLst>
          </p:cNvPr>
          <p:cNvCxnSpPr/>
          <p:nvPr/>
        </p:nvCxnSpPr>
        <p:spPr>
          <a:xfrm>
            <a:off x="7629488" y="1725078"/>
            <a:ext cx="6719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84BB6F1-7E5C-3DE1-6E09-7B7C1D927391}"/>
              </a:ext>
            </a:extLst>
          </p:cNvPr>
          <p:cNvSpPr txBox="1"/>
          <p:nvPr/>
        </p:nvSpPr>
        <p:spPr>
          <a:xfrm>
            <a:off x="6899658" y="1527882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anose="020B0609020204030204" pitchFamily="49" charset="0"/>
              </a:rPr>
              <a:t>start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FDC589A-6620-C8BA-1C63-A2DA1974FFF5}"/>
              </a:ext>
            </a:extLst>
          </p:cNvPr>
          <p:cNvCxnSpPr>
            <a:cxnSpLocks/>
          </p:cNvCxnSpPr>
          <p:nvPr/>
        </p:nvCxnSpPr>
        <p:spPr>
          <a:xfrm>
            <a:off x="9753600" y="5938465"/>
            <a:ext cx="5377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A3B54D09-46EB-3A4A-3E81-2061B9DA4394}"/>
              </a:ext>
            </a:extLst>
          </p:cNvPr>
          <p:cNvSpPr txBox="1"/>
          <p:nvPr/>
        </p:nvSpPr>
        <p:spPr>
          <a:xfrm>
            <a:off x="10246192" y="5739513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anose="020B0609020204030204" pitchFamily="49" charset="0"/>
              </a:rPr>
              <a:t>done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B9BAFB-E1C7-4249-386F-DDE60B2B8889}"/>
              </a:ext>
            </a:extLst>
          </p:cNvPr>
          <p:cNvSpPr/>
          <p:nvPr/>
        </p:nvSpPr>
        <p:spPr>
          <a:xfrm>
            <a:off x="7435588" y="4275282"/>
            <a:ext cx="2318012" cy="193884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6F2204A-0071-69DF-9E3F-FFA835ED7306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9753600" y="4648200"/>
            <a:ext cx="838200" cy="5965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DD97543-17AE-8DAE-DCE1-60774DEEA376}"/>
              </a:ext>
            </a:extLst>
          </p:cNvPr>
          <p:cNvSpPr txBox="1"/>
          <p:nvPr/>
        </p:nvSpPr>
        <p:spPr>
          <a:xfrm>
            <a:off x="10550970" y="4249170"/>
            <a:ext cx="1717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[SAC’23]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Technique: Brute-force pairwise comparison.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Complexity O(w^2)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1CAC5F-5744-93AE-870F-93C3098EC11B}"/>
              </a:ext>
            </a:extLst>
          </p:cNvPr>
          <p:cNvSpPr/>
          <p:nvPr/>
        </p:nvSpPr>
        <p:spPr>
          <a:xfrm>
            <a:off x="7435588" y="4275282"/>
            <a:ext cx="2318012" cy="1938844"/>
          </a:xfrm>
          <a:prstGeom prst="rect">
            <a:avLst/>
          </a:prstGeom>
          <a:noFill/>
          <a:ln w="158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DF29801-8BDF-BDEE-F3D5-AF62A0757C73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6096000" y="5027429"/>
            <a:ext cx="1339588" cy="21727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89DB1DA-F180-BFBC-EC95-2282CE8DE6B7}"/>
              </a:ext>
            </a:extLst>
          </p:cNvPr>
          <p:cNvSpPr txBox="1"/>
          <p:nvPr/>
        </p:nvSpPr>
        <p:spPr>
          <a:xfrm>
            <a:off x="4452555" y="4442653"/>
            <a:ext cx="1717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[Our]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Technique: One-pass traversal technique – trades off space for speed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Complexity: O(w)</a:t>
            </a:r>
          </a:p>
        </p:txBody>
      </p:sp>
    </p:spTree>
    <p:extLst>
      <p:ext uri="{BB962C8B-B14F-4D97-AF65-F5344CB8AC3E}">
        <p14:creationId xmlns:p14="http://schemas.microsoft.com/office/powerpoint/2010/main" val="327671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3" grpId="0" animBg="1"/>
      <p:bldP spid="7" grpId="0"/>
      <p:bldP spid="8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64080-FEDE-3DB2-3666-731A8798F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Weight Vector Generation - Evaluation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D5C1E44-6821-4633-17A1-DDB961E57B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9788762"/>
              </p:ext>
            </p:extLst>
          </p:nvPr>
        </p:nvGraphicFramePr>
        <p:xfrm>
          <a:off x="762000" y="1981200"/>
          <a:ext cx="41910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E089F99-7BD8-0684-E63B-6DDFA33C0A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6636519"/>
              </p:ext>
            </p:extLst>
          </p:nvPr>
        </p:nvGraphicFramePr>
        <p:xfrm>
          <a:off x="7292454" y="1981200"/>
          <a:ext cx="41910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C960BE8-4258-16CC-4782-CACD6DCB76C8}"/>
              </a:ext>
            </a:extLst>
          </p:cNvPr>
          <p:cNvCxnSpPr>
            <a:cxnSpLocks/>
          </p:cNvCxnSpPr>
          <p:nvPr/>
        </p:nvCxnSpPr>
        <p:spPr>
          <a:xfrm>
            <a:off x="609600" y="3124200"/>
            <a:ext cx="0" cy="16465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418BEF2-89A1-D045-D56D-905B7BB7802F}"/>
              </a:ext>
            </a:extLst>
          </p:cNvPr>
          <p:cNvSpPr txBox="1"/>
          <p:nvPr/>
        </p:nvSpPr>
        <p:spPr>
          <a:xfrm rot="16200000">
            <a:off x="-398841" y="3759569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Lower is better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3EF4EB7-0956-E34D-928F-706E888C0187}"/>
              </a:ext>
            </a:extLst>
          </p:cNvPr>
          <p:cNvCxnSpPr>
            <a:cxnSpLocks/>
          </p:cNvCxnSpPr>
          <p:nvPr/>
        </p:nvCxnSpPr>
        <p:spPr>
          <a:xfrm>
            <a:off x="7182600" y="3088943"/>
            <a:ext cx="0" cy="16465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0758060-7A4B-6DEF-28E9-7F8712F52F63}"/>
              </a:ext>
            </a:extLst>
          </p:cNvPr>
          <p:cNvSpPr txBox="1"/>
          <p:nvPr/>
        </p:nvSpPr>
        <p:spPr>
          <a:xfrm rot="16200000">
            <a:off x="6174159" y="3724312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Lower is better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F7A12C-75C7-B2AC-5BB4-B37F5954AFFD}"/>
              </a:ext>
            </a:extLst>
          </p:cNvPr>
          <p:cNvSpPr txBox="1"/>
          <p:nvPr/>
        </p:nvSpPr>
        <p:spPr>
          <a:xfrm>
            <a:off x="762000" y="1981200"/>
            <a:ext cx="762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HQC-1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B639D2-4E19-0B85-381A-F4A7623A8050}"/>
              </a:ext>
            </a:extLst>
          </p:cNvPr>
          <p:cNvSpPr txBox="1"/>
          <p:nvPr/>
        </p:nvSpPr>
        <p:spPr>
          <a:xfrm>
            <a:off x="7292454" y="1987194"/>
            <a:ext cx="762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HQC-1</a:t>
            </a:r>
          </a:p>
        </p:txBody>
      </p:sp>
    </p:spTree>
    <p:extLst>
      <p:ext uri="{BB962C8B-B14F-4D97-AF65-F5344CB8AC3E}">
        <p14:creationId xmlns:p14="http://schemas.microsoft.com/office/powerpoint/2010/main" val="2908802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5753C-F084-22E6-DEA9-66E2401D4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7CE767-2C91-F2F8-9F30-A06E6FDD746A}"/>
              </a:ext>
            </a:extLst>
          </p:cNvPr>
          <p:cNvSpPr txBox="1"/>
          <p:nvPr/>
        </p:nvSpPr>
        <p:spPr>
          <a:xfrm>
            <a:off x="290855" y="2726447"/>
            <a:ext cx="1002073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atin typeface="Arial Black" panose="020B0A04020102020204" pitchFamily="34" charset="0"/>
                <a:ea typeface="Roboto" charset="0"/>
                <a:cs typeface="Roboto" charset="0"/>
              </a:rPr>
              <a:t>Performance Bottleneck</a:t>
            </a:r>
          </a:p>
          <a:p>
            <a:r>
              <a:rPr lang="en-US" sz="4400" b="1" dirty="0">
                <a:solidFill>
                  <a:srgbClr val="154F90"/>
                </a:solidFill>
                <a:latin typeface="Arial Black" panose="020B0A04020102020204" pitchFamily="34" charset="0"/>
                <a:ea typeface="Roboto" charset="0"/>
                <a:cs typeface="Roboto" charset="0"/>
              </a:rPr>
              <a:t>Polynomial Multiplication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365B6E-8508-C311-B768-02DECCB1D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575" y="2726447"/>
            <a:ext cx="1595899" cy="154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41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4CC02-BBF2-7D44-7868-C5F5D9FCF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4264E-F729-24F6-8B8C-FBC670513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964" y="310916"/>
            <a:ext cx="11529619" cy="615059"/>
          </a:xfrm>
        </p:spPr>
        <p:txBody>
          <a:bodyPr>
            <a:normAutofit/>
          </a:bodyPr>
          <a:lstStyle/>
          <a:p>
            <a:r>
              <a:rPr lang="en-US" dirty="0"/>
              <a:t>Polynomial Multiplication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507B83-CAFB-6239-C24D-046338267352}"/>
              </a:ext>
            </a:extLst>
          </p:cNvPr>
          <p:cNvSpPr txBox="1"/>
          <p:nvPr/>
        </p:nvSpPr>
        <p:spPr>
          <a:xfrm>
            <a:off x="6934200" y="1524000"/>
            <a:ext cx="3276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B(x)=b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+b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1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x+b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2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x</a:t>
            </a:r>
            <a:r>
              <a:rPr lang="en-US" baseline="30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2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+⋯+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b</a:t>
            </a:r>
            <a:r>
              <a:rPr lang="en-US" baseline="-25000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n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x</a:t>
            </a:r>
            <a:r>
              <a:rPr lang="en-US" baseline="30000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n</a:t>
            </a:r>
            <a:endParaRPr lang="en-US" baseline="30000" dirty="0">
              <a:latin typeface="Cambria Math" panose="02040503050406030204" pitchFamily="18" charset="0"/>
              <a:ea typeface="Cambria Math" panose="02040503050406030204" pitchFamily="18" charset="0"/>
              <a:cs typeface="CMU Bright" panose="02000603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95AD18-9434-3128-8DA1-7D2F48F42D93}"/>
              </a:ext>
            </a:extLst>
          </p:cNvPr>
          <p:cNvSpPr txBox="1"/>
          <p:nvPr/>
        </p:nvSpPr>
        <p:spPr>
          <a:xfrm>
            <a:off x="2362200" y="1524000"/>
            <a:ext cx="3124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A(x)=a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​+a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1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​x+a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2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​x</a:t>
            </a:r>
            <a:r>
              <a:rPr lang="en-US" baseline="30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2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+⋯+a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n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​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x</a:t>
            </a:r>
            <a:r>
              <a:rPr lang="en-US" baseline="30000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n</a:t>
            </a:r>
            <a:r>
              <a:rPr lang="en-US" baseline="30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B1D574F-BBE3-794B-9C79-FFF508A99C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2690792"/>
              </p:ext>
            </p:extLst>
          </p:nvPr>
        </p:nvGraphicFramePr>
        <p:xfrm>
          <a:off x="3559178" y="2286000"/>
          <a:ext cx="4953000" cy="313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32A5E5B-D13D-3AFE-6A80-D085890C9B4B}"/>
              </a:ext>
            </a:extLst>
          </p:cNvPr>
          <p:cNvSpPr txBox="1"/>
          <p:nvPr/>
        </p:nvSpPr>
        <p:spPr>
          <a:xfrm>
            <a:off x="9331217" y="4410164"/>
            <a:ext cx="25699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Schoolbook   =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O(n</a:t>
            </a:r>
            <a:r>
              <a:rPr lang="en-US" i="1" baseline="30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Karatsuba      =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O(n</a:t>
            </a:r>
            <a:r>
              <a:rPr lang="en-US" i="1" baseline="30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1.585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Toom-Cook    = O(n</a:t>
            </a:r>
            <a:r>
              <a:rPr lang="en-US" i="1" baseline="30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1.465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endParaRPr lang="en-US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67CC510-2B5A-0258-3801-EA7BEB6A0B9A}"/>
              </a:ext>
            </a:extLst>
          </p:cNvPr>
          <p:cNvGraphicFramePr>
            <a:graphicFrameLocks noGrp="1"/>
          </p:cNvGraphicFramePr>
          <p:nvPr/>
        </p:nvGraphicFramePr>
        <p:xfrm>
          <a:off x="535536" y="4191000"/>
          <a:ext cx="1866673" cy="1097280"/>
        </p:xfrm>
        <a:graphic>
          <a:graphicData uri="http://schemas.openxmlformats.org/drawingml/2006/table">
            <a:tbl>
              <a:tblPr/>
              <a:tblGrid>
                <a:gridCol w="845566">
                  <a:extLst>
                    <a:ext uri="{9D8B030D-6E8A-4147-A177-3AD203B41FA5}">
                      <a16:colId xmlns:a16="http://schemas.microsoft.com/office/drawing/2014/main" val="1413614050"/>
                    </a:ext>
                  </a:extLst>
                </a:gridCol>
                <a:gridCol w="547053">
                  <a:extLst>
                    <a:ext uri="{9D8B030D-6E8A-4147-A177-3AD203B41FA5}">
                      <a16:colId xmlns:a16="http://schemas.microsoft.com/office/drawing/2014/main" val="2155156952"/>
                    </a:ext>
                  </a:extLst>
                </a:gridCol>
                <a:gridCol w="474054">
                  <a:extLst>
                    <a:ext uri="{9D8B030D-6E8A-4147-A177-3AD203B41FA5}">
                      <a16:colId xmlns:a16="http://schemas.microsoft.com/office/drawing/2014/main" val="98425857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Parameter </a:t>
                      </a:r>
                    </a:p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53727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HQC-1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17,669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4707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HQC-3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35,851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0149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HQC-5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57,637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85571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BBF9ADB-7717-D8B3-F272-6D7A34C67DDE}"/>
              </a:ext>
            </a:extLst>
          </p:cNvPr>
          <p:cNvSpPr txBox="1"/>
          <p:nvPr/>
        </p:nvSpPr>
        <p:spPr>
          <a:xfrm>
            <a:off x="4495800" y="1040321"/>
            <a:ext cx="320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A &amp; </a:t>
            </a:r>
            <a:r>
              <a:rPr lang="en-US" dirty="0">
                <a:latin typeface="Consolas" panose="020B0609020204030204" pitchFamily="49" charset="0"/>
                <a:ea typeface="Cambria Math" panose="02040503050406030204" pitchFamily="18" charset="0"/>
                <a:cs typeface="CMU Bright" panose="02000603000000000000" pitchFamily="2" charset="0"/>
              </a:rPr>
              <a:t>B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are polynomials in </a:t>
            </a:r>
            <a:r>
              <a:rPr lang="en-US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F</a:t>
            </a:r>
            <a:r>
              <a:rPr lang="en-US" baseline="-25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7844814-AC30-E07A-9EF1-5BB28F5E2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50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29F06-D73C-B291-F237-175972EC7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57034-7B0F-669B-8DF3-D616D65A4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964" y="310916"/>
            <a:ext cx="11529619" cy="615059"/>
          </a:xfrm>
        </p:spPr>
        <p:txBody>
          <a:bodyPr>
            <a:normAutofit/>
          </a:bodyPr>
          <a:lstStyle/>
          <a:p>
            <a:r>
              <a:rPr lang="en-US" dirty="0"/>
              <a:t>Polynomial Multiplication involving Sparse Polynomials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8E9820-6EEE-5563-CC3D-D2DC49C67033}"/>
              </a:ext>
            </a:extLst>
          </p:cNvPr>
          <p:cNvSpPr txBox="1"/>
          <p:nvPr/>
        </p:nvSpPr>
        <p:spPr>
          <a:xfrm>
            <a:off x="6934200" y="1379172"/>
            <a:ext cx="3276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B(x)=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+b</a:t>
            </a:r>
            <a:r>
              <a:rPr lang="en-US" baseline="-25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1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x+</a:t>
            </a:r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+⋯+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b</a:t>
            </a:r>
            <a:r>
              <a:rPr lang="en-US" baseline="-25000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m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x</a:t>
            </a:r>
            <a:r>
              <a:rPr lang="en-US" baseline="30000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m</a:t>
            </a:r>
            <a:endParaRPr lang="en-US" baseline="30000" dirty="0">
              <a:latin typeface="Cambria Math" panose="02040503050406030204" pitchFamily="18" charset="0"/>
              <a:ea typeface="Cambria Math" panose="02040503050406030204" pitchFamily="18" charset="0"/>
              <a:cs typeface="CMU Bright" panose="02000603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8F0026-B9C7-7543-6D2D-6E03E120063D}"/>
              </a:ext>
            </a:extLst>
          </p:cNvPr>
          <p:cNvSpPr txBox="1"/>
          <p:nvPr/>
        </p:nvSpPr>
        <p:spPr>
          <a:xfrm>
            <a:off x="2362200" y="1379172"/>
            <a:ext cx="3124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A(x)=a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​+a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1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​x+a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2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​x</a:t>
            </a:r>
            <a:r>
              <a:rPr lang="en-US" baseline="30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2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+⋯+a</a:t>
            </a:r>
            <a:r>
              <a:rPr lang="en-US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n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​</a:t>
            </a:r>
            <a:r>
              <a:rPr lang="en-US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x</a:t>
            </a:r>
            <a:r>
              <a:rPr lang="en-US" baseline="30000" dirty="0" err="1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n</a:t>
            </a:r>
            <a:r>
              <a:rPr lang="en-US" baseline="30000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6E60EB-6702-7A50-6EE7-69454CE9D961}"/>
                  </a:ext>
                </a:extLst>
              </p:cNvPr>
              <p:cNvSpPr txBox="1"/>
              <p:nvPr/>
            </p:nvSpPr>
            <p:spPr>
              <a:xfrm>
                <a:off x="4495800" y="2172930"/>
                <a:ext cx="2916376" cy="7784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&lt;&lt;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𝑏𝑖𝑛𝑑𝑒𝑥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nary>
                    </m:oMath>
                  </m:oMathPara>
                </a14:m>
                <a:endParaRPr lang="en-US" dirty="0">
                  <a:latin typeface="CMU Bright" panose="02000603000000000000" pitchFamily="2" charset="0"/>
                  <a:ea typeface="CMU Bright" panose="02000603000000000000" pitchFamily="2" charset="0"/>
                  <a:cs typeface="CMU Bright" panose="02000603000000000000" pitchFamily="2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6E60EB-6702-7A50-6EE7-69454CE9D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2172930"/>
                <a:ext cx="2916376" cy="778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2B2B3FB-85AB-6438-3562-C077E3F516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1541436"/>
              </p:ext>
            </p:extLst>
          </p:nvPr>
        </p:nvGraphicFramePr>
        <p:xfrm>
          <a:off x="3810000" y="3698818"/>
          <a:ext cx="4532703" cy="2767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60BF123-85A9-E4AE-3CE6-D8C3201CE6C0}"/>
              </a:ext>
            </a:extLst>
          </p:cNvPr>
          <p:cNvSpPr txBox="1"/>
          <p:nvPr/>
        </p:nvSpPr>
        <p:spPr>
          <a:xfrm>
            <a:off x="9067800" y="4419600"/>
            <a:ext cx="30812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Karatsuba              =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O(n</a:t>
            </a:r>
            <a:r>
              <a:rPr lang="en-US" i="1" baseline="30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1.585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Toom-Cook           = O(n</a:t>
            </a:r>
            <a:r>
              <a:rPr lang="en-US" i="1" baseline="30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1.465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Sparse poly </a:t>
            </a:r>
            <a:r>
              <a:rPr lang="en-US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mult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= O(</a:t>
            </a:r>
            <a:r>
              <a:rPr lang="en-US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n.w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F4225F3-93C6-F5A5-D449-11951A9FA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168154"/>
              </p:ext>
            </p:extLst>
          </p:nvPr>
        </p:nvGraphicFramePr>
        <p:xfrm>
          <a:off x="535536" y="4191000"/>
          <a:ext cx="1866673" cy="1097280"/>
        </p:xfrm>
        <a:graphic>
          <a:graphicData uri="http://schemas.openxmlformats.org/drawingml/2006/table">
            <a:tbl>
              <a:tblPr/>
              <a:tblGrid>
                <a:gridCol w="845566">
                  <a:extLst>
                    <a:ext uri="{9D8B030D-6E8A-4147-A177-3AD203B41FA5}">
                      <a16:colId xmlns:a16="http://schemas.microsoft.com/office/drawing/2014/main" val="1413614050"/>
                    </a:ext>
                  </a:extLst>
                </a:gridCol>
                <a:gridCol w="547053">
                  <a:extLst>
                    <a:ext uri="{9D8B030D-6E8A-4147-A177-3AD203B41FA5}">
                      <a16:colId xmlns:a16="http://schemas.microsoft.com/office/drawing/2014/main" val="2155156952"/>
                    </a:ext>
                  </a:extLst>
                </a:gridCol>
                <a:gridCol w="474054">
                  <a:extLst>
                    <a:ext uri="{9D8B030D-6E8A-4147-A177-3AD203B41FA5}">
                      <a16:colId xmlns:a16="http://schemas.microsoft.com/office/drawing/2014/main" val="98425857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Parameter </a:t>
                      </a:r>
                    </a:p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53727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HQC-1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17,669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4707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HQC-3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35,851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0149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HQC-5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57,637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85571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34E6C1F-46E4-799A-0935-04AEC4CF5F5A}"/>
              </a:ext>
            </a:extLst>
          </p:cNvPr>
          <p:cNvSpPr txBox="1"/>
          <p:nvPr/>
        </p:nvSpPr>
        <p:spPr>
          <a:xfrm>
            <a:off x="4495800" y="1040321"/>
            <a:ext cx="320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MU Bright" panose="02000603000000000000" pitchFamily="2" charset="0"/>
              </a:rPr>
              <a:t>A &amp; </a:t>
            </a:r>
            <a:r>
              <a:rPr lang="en-US" dirty="0">
                <a:latin typeface="Consolas" panose="020B0609020204030204" pitchFamily="49" charset="0"/>
                <a:ea typeface="Cambria Math" panose="02040503050406030204" pitchFamily="18" charset="0"/>
                <a:cs typeface="CMU Bright" panose="02000603000000000000" pitchFamily="2" charset="0"/>
              </a:rPr>
              <a:t>B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are polynomials in </a:t>
            </a:r>
            <a:r>
              <a:rPr lang="en-US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F</a:t>
            </a:r>
            <a:r>
              <a:rPr lang="en-US" baseline="-25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4EB-0505-811A-9AC5-9DC62F0C4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8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CE50C-69FD-8882-1D08-6112BA7E6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7B83E2-009A-E28C-772D-2384BF32D830}"/>
              </a:ext>
            </a:extLst>
          </p:cNvPr>
          <p:cNvSpPr/>
          <p:nvPr/>
        </p:nvSpPr>
        <p:spPr>
          <a:xfrm>
            <a:off x="3572907" y="2344023"/>
            <a:ext cx="1837372" cy="2063216"/>
          </a:xfrm>
          <a:prstGeom prst="rect">
            <a:avLst/>
          </a:prstGeom>
          <a:ln>
            <a:solidFill>
              <a:schemeClr val="accent3">
                <a:shade val="95000"/>
                <a:satMod val="10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onsolas" panose="020B0609020204030204" pitchFamily="49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9AC1C4-6870-E7BE-0C4D-07A48E206B54}"/>
              </a:ext>
            </a:extLst>
          </p:cNvPr>
          <p:cNvSpPr/>
          <p:nvPr/>
        </p:nvSpPr>
        <p:spPr>
          <a:xfrm>
            <a:off x="5410279" y="2344023"/>
            <a:ext cx="2891487" cy="2063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shade val="95000"/>
                <a:satMod val="10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onsolas" panose="020B06090202040302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FBD0FC-BBB8-8D8C-E9D7-A70DBB8E1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964" y="310916"/>
            <a:ext cx="11529619" cy="615059"/>
          </a:xfrm>
        </p:spPr>
        <p:txBody>
          <a:bodyPr>
            <a:normAutofit/>
          </a:bodyPr>
          <a:lstStyle/>
          <a:p>
            <a:r>
              <a:rPr lang="en-US" dirty="0"/>
              <a:t>Sparse F</a:t>
            </a:r>
            <a:r>
              <a:rPr lang="en-US" baseline="-25000" dirty="0"/>
              <a:t>2 </a:t>
            </a:r>
            <a:r>
              <a:rPr lang="en-US" dirty="0"/>
              <a:t>Polynomial Multiplication with Interleaved Reduction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6604BC-7684-6680-5359-5A26C8D82A03}"/>
              </a:ext>
            </a:extLst>
          </p:cNvPr>
          <p:cNvSpPr/>
          <p:nvPr/>
        </p:nvSpPr>
        <p:spPr>
          <a:xfrm>
            <a:off x="3943351" y="3417966"/>
            <a:ext cx="1046375" cy="771566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Variable</a:t>
            </a:r>
          </a:p>
          <a:p>
            <a:pPr algn="ctr"/>
            <a:r>
              <a:rPr lang="en-US" sz="12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Shifter/ Rotation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73FF93-C96D-A9FA-B968-12D2186B7F1E}"/>
              </a:ext>
            </a:extLst>
          </p:cNvPr>
          <p:cNvCxnSpPr>
            <a:cxnSpLocks/>
          </p:cNvCxnSpPr>
          <p:nvPr/>
        </p:nvCxnSpPr>
        <p:spPr>
          <a:xfrm>
            <a:off x="7211142" y="3823102"/>
            <a:ext cx="414779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2D48F39-D4F5-FA7E-D7B5-F1285AEA38B6}"/>
              </a:ext>
            </a:extLst>
          </p:cNvPr>
          <p:cNvCxnSpPr>
            <a:stCxn id="9" idx="3"/>
          </p:cNvCxnSpPr>
          <p:nvPr/>
        </p:nvCxnSpPr>
        <p:spPr>
          <a:xfrm>
            <a:off x="4989726" y="3803749"/>
            <a:ext cx="31108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67B53153-1620-0293-F8B7-3090F30D1632}"/>
              </a:ext>
            </a:extLst>
          </p:cNvPr>
          <p:cNvCxnSpPr>
            <a:cxnSpLocks/>
            <a:endCxn id="19" idx="0"/>
          </p:cNvCxnSpPr>
          <p:nvPr/>
        </p:nvCxnSpPr>
        <p:spPr>
          <a:xfrm flipV="1">
            <a:off x="5300811" y="3586692"/>
            <a:ext cx="791011" cy="217057"/>
          </a:xfrm>
          <a:prstGeom prst="bentConnector4">
            <a:avLst>
              <a:gd name="adj1" fmla="val 35287"/>
              <a:gd name="adj2" fmla="val 205318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421ADFEC-AF26-404A-C461-F874DFEC7254}"/>
              </a:ext>
            </a:extLst>
          </p:cNvPr>
          <p:cNvSpPr/>
          <p:nvPr/>
        </p:nvSpPr>
        <p:spPr>
          <a:xfrm>
            <a:off x="5851438" y="3586692"/>
            <a:ext cx="480767" cy="494308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Consolas" panose="020B0609020204030204" pitchFamily="49" charset="0"/>
              <a:ea typeface="CMU Bright" panose="02000603000000000000" pitchFamily="2" charset="0"/>
              <a:cs typeface="CMU Bright" panose="02000603000000000000" pitchFamily="2" charset="0"/>
            </a:endParaRP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102583C9-E317-4A52-DEDB-BCD9922BAB1E}"/>
              </a:ext>
            </a:extLst>
          </p:cNvPr>
          <p:cNvCxnSpPr>
            <a:cxnSpLocks/>
            <a:endCxn id="19" idx="4"/>
          </p:cNvCxnSpPr>
          <p:nvPr/>
        </p:nvCxnSpPr>
        <p:spPr>
          <a:xfrm>
            <a:off x="5540353" y="3803749"/>
            <a:ext cx="551469" cy="277251"/>
          </a:xfrm>
          <a:prstGeom prst="bentConnector4">
            <a:avLst>
              <a:gd name="adj1" fmla="val 7692"/>
              <a:gd name="adj2" fmla="val 182452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812FD32-2880-7576-A35D-05E1AF0E8A62}"/>
              </a:ext>
            </a:extLst>
          </p:cNvPr>
          <p:cNvCxnSpPr>
            <a:cxnSpLocks/>
          </p:cNvCxnSpPr>
          <p:nvPr/>
        </p:nvCxnSpPr>
        <p:spPr>
          <a:xfrm>
            <a:off x="6332205" y="3826231"/>
            <a:ext cx="414779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E4C5325E-9ADF-2F3F-9014-95AC6ABFC00B}"/>
              </a:ext>
            </a:extLst>
          </p:cNvPr>
          <p:cNvSpPr/>
          <p:nvPr/>
        </p:nvSpPr>
        <p:spPr>
          <a:xfrm>
            <a:off x="7622759" y="3478440"/>
            <a:ext cx="385600" cy="650617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latin typeface="Consolas" panose="020B0609020204030204" pitchFamily="49" charset="0"/>
              <a:ea typeface="CMU Bright" panose="02000603000000000000" pitchFamily="2" charset="0"/>
              <a:cs typeface="CMU Bright" panose="02000603000000000000" pitchFamily="2" charset="0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4529F80E-5EA2-EA82-EB69-13168E906836}"/>
              </a:ext>
            </a:extLst>
          </p:cNvPr>
          <p:cNvSpPr/>
          <p:nvPr/>
        </p:nvSpPr>
        <p:spPr>
          <a:xfrm>
            <a:off x="7752282" y="3979322"/>
            <a:ext cx="144505" cy="149735"/>
          </a:xfrm>
          <a:prstGeom prst="triangle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atin typeface="Consolas" panose="020B0609020204030204" pitchFamily="49" charset="0"/>
              <a:ea typeface="CMU Bright" panose="02000603000000000000" pitchFamily="2" charset="0"/>
              <a:cs typeface="CMU Bright" panose="02000603000000000000" pitchFamily="2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5D72591-F7D4-DA76-DCDA-8712CBFC37B2}"/>
              </a:ext>
            </a:extLst>
          </p:cNvPr>
          <p:cNvCxnSpPr>
            <a:cxnSpLocks/>
          </p:cNvCxnSpPr>
          <p:nvPr/>
        </p:nvCxnSpPr>
        <p:spPr>
          <a:xfrm>
            <a:off x="3519725" y="3813675"/>
            <a:ext cx="414779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ED2BEE60-082A-967F-9820-94F6F864E163}"/>
              </a:ext>
            </a:extLst>
          </p:cNvPr>
          <p:cNvSpPr/>
          <p:nvPr/>
        </p:nvSpPr>
        <p:spPr>
          <a:xfrm>
            <a:off x="6730375" y="3575948"/>
            <a:ext cx="480767" cy="494308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Consolas" panose="020B0609020204030204" pitchFamily="49" charset="0"/>
              <a:ea typeface="CMU Bright" panose="02000603000000000000" pitchFamily="2" charset="0"/>
              <a:cs typeface="CMU Bright" panose="02000603000000000000" pitchFamily="2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DBEEE73-ABDC-B076-DE98-D22EFC676DEC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4466538" y="4189532"/>
            <a:ext cx="1" cy="33041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7DF5AD1D-930E-3014-0159-4FEFF2234D79}"/>
              </a:ext>
            </a:extLst>
          </p:cNvPr>
          <p:cNvCxnSpPr>
            <a:cxnSpLocks/>
            <a:stCxn id="26" idx="3"/>
            <a:endCxn id="29" idx="0"/>
          </p:cNvCxnSpPr>
          <p:nvPr/>
        </p:nvCxnSpPr>
        <p:spPr>
          <a:xfrm flipH="1" flipV="1">
            <a:off x="6970759" y="3575948"/>
            <a:ext cx="1037600" cy="227801"/>
          </a:xfrm>
          <a:prstGeom prst="bentConnector4">
            <a:avLst>
              <a:gd name="adj1" fmla="val -22032"/>
              <a:gd name="adj2" fmla="val 24315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6F6FBA5-F35E-D135-BD30-5C36B9D2C767}"/>
              </a:ext>
            </a:extLst>
          </p:cNvPr>
          <p:cNvCxnSpPr>
            <a:cxnSpLocks/>
          </p:cNvCxnSpPr>
          <p:nvPr/>
        </p:nvCxnSpPr>
        <p:spPr>
          <a:xfrm>
            <a:off x="8008358" y="3799815"/>
            <a:ext cx="414779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FC37CF5-4727-5C66-137C-B1F5431B44B7}"/>
              </a:ext>
            </a:extLst>
          </p:cNvPr>
          <p:cNvCxnSpPr>
            <a:stCxn id="29" idx="0"/>
            <a:endCxn id="29" idx="4"/>
          </p:cNvCxnSpPr>
          <p:nvPr/>
        </p:nvCxnSpPr>
        <p:spPr>
          <a:xfrm>
            <a:off x="6970759" y="3575948"/>
            <a:ext cx="0" cy="494308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7A138AA-442E-2630-5AF3-39DAA4C09A67}"/>
              </a:ext>
            </a:extLst>
          </p:cNvPr>
          <p:cNvCxnSpPr>
            <a:cxnSpLocks/>
            <a:stCxn id="29" idx="2"/>
            <a:endCxn id="29" idx="6"/>
          </p:cNvCxnSpPr>
          <p:nvPr/>
        </p:nvCxnSpPr>
        <p:spPr>
          <a:xfrm>
            <a:off x="6730375" y="3823102"/>
            <a:ext cx="480767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33EC117-F8CD-FD44-081B-A1952A99D508}"/>
              </a:ext>
            </a:extLst>
          </p:cNvPr>
          <p:cNvCxnSpPr>
            <a:cxnSpLocks/>
            <a:stCxn id="19" idx="2"/>
            <a:endCxn id="19" idx="6"/>
          </p:cNvCxnSpPr>
          <p:nvPr/>
        </p:nvCxnSpPr>
        <p:spPr>
          <a:xfrm>
            <a:off x="5851438" y="3833846"/>
            <a:ext cx="480767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E527BD7-3D33-3B21-ED10-C79BB4CA33E8}"/>
              </a:ext>
            </a:extLst>
          </p:cNvPr>
          <p:cNvCxnSpPr>
            <a:cxnSpLocks/>
            <a:stCxn id="19" idx="0"/>
            <a:endCxn id="19" idx="4"/>
          </p:cNvCxnSpPr>
          <p:nvPr/>
        </p:nvCxnSpPr>
        <p:spPr>
          <a:xfrm>
            <a:off x="6091822" y="3586692"/>
            <a:ext cx="0" cy="494308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7E325EF-1163-D40D-B0C5-14DBB749D23C}"/>
              </a:ext>
            </a:extLst>
          </p:cNvPr>
          <p:cNvCxnSpPr/>
          <p:nvPr/>
        </p:nvCxnSpPr>
        <p:spPr>
          <a:xfrm flipH="1">
            <a:off x="3670818" y="3701219"/>
            <a:ext cx="94004" cy="2192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A88C7C1E-F57B-390A-E163-6A919AD5DE60}"/>
              </a:ext>
            </a:extLst>
          </p:cNvPr>
          <p:cNvSpPr txBox="1"/>
          <p:nvPr/>
        </p:nvSpPr>
        <p:spPr>
          <a:xfrm>
            <a:off x="3519398" y="3538146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n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B4F2369-50D5-5FCF-4D10-5CF1826BFD1D}"/>
              </a:ext>
            </a:extLst>
          </p:cNvPr>
          <p:cNvCxnSpPr>
            <a:cxnSpLocks/>
          </p:cNvCxnSpPr>
          <p:nvPr/>
        </p:nvCxnSpPr>
        <p:spPr>
          <a:xfrm flipH="1">
            <a:off x="7350126" y="3715127"/>
            <a:ext cx="94004" cy="2192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B7E28CA7-581E-C904-7B2B-135A20313FBA}"/>
              </a:ext>
            </a:extLst>
          </p:cNvPr>
          <p:cNvSpPr txBox="1"/>
          <p:nvPr/>
        </p:nvSpPr>
        <p:spPr>
          <a:xfrm>
            <a:off x="7204530" y="3560139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n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03F00D0-9EC6-C422-B7D7-64FA07CE4908}"/>
              </a:ext>
            </a:extLst>
          </p:cNvPr>
          <p:cNvCxnSpPr>
            <a:cxnSpLocks/>
          </p:cNvCxnSpPr>
          <p:nvPr/>
        </p:nvCxnSpPr>
        <p:spPr>
          <a:xfrm flipH="1">
            <a:off x="5230239" y="3686813"/>
            <a:ext cx="94004" cy="2192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3ABF374-F2D3-288D-11F7-DD1967A446AA}"/>
              </a:ext>
            </a:extLst>
          </p:cNvPr>
          <p:cNvSpPr txBox="1"/>
          <p:nvPr/>
        </p:nvSpPr>
        <p:spPr>
          <a:xfrm>
            <a:off x="5012831" y="3523740"/>
            <a:ext cx="3385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2n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CA2CB66-A447-2414-0B94-C0C4922A0BE6}"/>
              </a:ext>
            </a:extLst>
          </p:cNvPr>
          <p:cNvCxnSpPr>
            <a:cxnSpLocks/>
          </p:cNvCxnSpPr>
          <p:nvPr/>
        </p:nvCxnSpPr>
        <p:spPr>
          <a:xfrm flipH="1">
            <a:off x="5825700" y="4188006"/>
            <a:ext cx="94004" cy="2192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B78ED13-D239-D55C-E1B3-1F045D37DC51}"/>
              </a:ext>
            </a:extLst>
          </p:cNvPr>
          <p:cNvSpPr txBox="1"/>
          <p:nvPr/>
        </p:nvSpPr>
        <p:spPr>
          <a:xfrm>
            <a:off x="5674280" y="4024933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n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12D023B-11A4-7F6B-0D16-C20DBBC97F0B}"/>
              </a:ext>
            </a:extLst>
          </p:cNvPr>
          <p:cNvCxnSpPr>
            <a:cxnSpLocks/>
          </p:cNvCxnSpPr>
          <p:nvPr/>
        </p:nvCxnSpPr>
        <p:spPr>
          <a:xfrm flipH="1">
            <a:off x="5808418" y="3228046"/>
            <a:ext cx="94004" cy="2192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F46E7D7B-69DF-270D-8B39-50C4464C367F}"/>
              </a:ext>
            </a:extLst>
          </p:cNvPr>
          <p:cNvSpPr txBox="1"/>
          <p:nvPr/>
        </p:nvSpPr>
        <p:spPr>
          <a:xfrm>
            <a:off x="5656998" y="3064973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n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82BEC5B-B286-6CB9-3597-B8D41C3F5672}"/>
              </a:ext>
            </a:extLst>
          </p:cNvPr>
          <p:cNvCxnSpPr>
            <a:cxnSpLocks/>
          </p:cNvCxnSpPr>
          <p:nvPr/>
        </p:nvCxnSpPr>
        <p:spPr>
          <a:xfrm flipH="1">
            <a:off x="6469863" y="3710385"/>
            <a:ext cx="94004" cy="2192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B2A2D2B-A54B-43CA-0DDC-CDE8C426616E}"/>
              </a:ext>
            </a:extLst>
          </p:cNvPr>
          <p:cNvSpPr txBox="1"/>
          <p:nvPr/>
        </p:nvSpPr>
        <p:spPr>
          <a:xfrm>
            <a:off x="6318443" y="3547312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B0C23F0-B9DB-1F06-AFAA-38037CD21569}"/>
              </a:ext>
            </a:extLst>
          </p:cNvPr>
          <p:cNvSpPr txBox="1"/>
          <p:nvPr/>
        </p:nvSpPr>
        <p:spPr>
          <a:xfrm>
            <a:off x="3438039" y="4460514"/>
            <a:ext cx="1962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Non-zero bit position from Sparse Input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A675F0-4C81-0461-C2ED-888F4826B555}"/>
              </a:ext>
            </a:extLst>
          </p:cNvPr>
          <p:cNvSpPr txBox="1"/>
          <p:nvPr/>
        </p:nvSpPr>
        <p:spPr>
          <a:xfrm rot="16200000">
            <a:off x="2315442" y="3592268"/>
            <a:ext cx="1902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Non-Sparse</a:t>
            </a:r>
          </a:p>
          <a:p>
            <a:pPr algn="ctr"/>
            <a:r>
              <a:rPr lang="en-US" sz="12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Polynomial Input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A5EDDD-B47C-EAF1-C72F-D97ABDB7B533}"/>
              </a:ext>
            </a:extLst>
          </p:cNvPr>
          <p:cNvSpPr txBox="1"/>
          <p:nvPr/>
        </p:nvSpPr>
        <p:spPr>
          <a:xfrm rot="5400000">
            <a:off x="7712704" y="3657930"/>
            <a:ext cx="19026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Output Polynomial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C034F07-156C-D27F-CE1E-AD551692278F}"/>
              </a:ext>
            </a:extLst>
          </p:cNvPr>
          <p:cNvCxnSpPr>
            <a:cxnSpLocks/>
          </p:cNvCxnSpPr>
          <p:nvPr/>
        </p:nvCxnSpPr>
        <p:spPr>
          <a:xfrm flipH="1">
            <a:off x="7371262" y="3128144"/>
            <a:ext cx="94004" cy="2192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116EEB5-A57A-7654-DA83-F85AED1191D5}"/>
              </a:ext>
            </a:extLst>
          </p:cNvPr>
          <p:cNvSpPr txBox="1"/>
          <p:nvPr/>
        </p:nvSpPr>
        <p:spPr>
          <a:xfrm>
            <a:off x="7219842" y="2965071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C79149-590D-20C7-B914-915287912DCE}"/>
              </a:ext>
            </a:extLst>
          </p:cNvPr>
          <p:cNvSpPr txBox="1"/>
          <p:nvPr/>
        </p:nvSpPr>
        <p:spPr>
          <a:xfrm>
            <a:off x="4802181" y="6550223"/>
            <a:ext cx="2669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Conceptual Block Diagram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0425C0-EFA2-78BA-A7C2-DD236C82E4A1}"/>
              </a:ext>
            </a:extLst>
          </p:cNvPr>
          <p:cNvSpPr txBox="1"/>
          <p:nvPr/>
        </p:nvSpPr>
        <p:spPr>
          <a:xfrm>
            <a:off x="3728934" y="2348492"/>
            <a:ext cx="1576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Sparse </a:t>
            </a:r>
          </a:p>
          <a:p>
            <a:pPr algn="ctr"/>
            <a:r>
              <a:rPr lang="en-US" sz="14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Multiplication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FCFCA4-A15E-1AA2-5440-EC0FFD18A78F}"/>
              </a:ext>
            </a:extLst>
          </p:cNvPr>
          <p:cNvSpPr txBox="1"/>
          <p:nvPr/>
        </p:nvSpPr>
        <p:spPr>
          <a:xfrm>
            <a:off x="6294701" y="2329438"/>
            <a:ext cx="137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Interleaved </a:t>
            </a:r>
          </a:p>
          <a:p>
            <a:pPr algn="ctr"/>
            <a:r>
              <a:rPr lang="en-US" sz="1400" dirty="0">
                <a:latin typeface="Consolas" panose="020B0609020204030204" pitchFamily="49" charset="0"/>
                <a:ea typeface="CMU Bright" panose="02000603000000000000" pitchFamily="2" charset="0"/>
                <a:cs typeface="CMU Bright" panose="02000603000000000000" pitchFamily="2" charset="0"/>
              </a:rPr>
              <a:t>Reduction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34AF0D-C8A9-7CC0-D319-CC8CC03E9299}"/>
              </a:ext>
            </a:extLst>
          </p:cNvPr>
          <p:cNvSpPr txBox="1"/>
          <p:nvPr/>
        </p:nvSpPr>
        <p:spPr>
          <a:xfrm>
            <a:off x="381000" y="1127008"/>
            <a:ext cx="297582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Field polynomial: X</a:t>
            </a:r>
            <a:r>
              <a:rPr lang="en-US" sz="1400" baseline="30000" dirty="0">
                <a:latin typeface="Consolas" panose="020B0609020204030204" pitchFamily="49" charset="0"/>
              </a:rPr>
              <a:t>n</a:t>
            </a:r>
            <a:r>
              <a:rPr lang="en-US" sz="1400" dirty="0">
                <a:latin typeface="Consolas" panose="020B0609020204030204" pitchFamily="49" charset="0"/>
              </a:rPr>
              <a:t>-1: allows folding and adding the polynomial for reduction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D76C8A-8F63-BA8A-2892-76944AB09125}"/>
              </a:ext>
            </a:extLst>
          </p:cNvPr>
          <p:cNvSpPr txBox="1"/>
          <p:nvPr/>
        </p:nvSpPr>
        <p:spPr>
          <a:xfrm>
            <a:off x="3572907" y="1356114"/>
            <a:ext cx="2703744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The multiplication and the modular reduction is interleaved.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1A89993-35AE-E09B-0692-0D9184B127FA}"/>
              </a:ext>
            </a:extLst>
          </p:cNvPr>
          <p:cNvSpPr txBox="1"/>
          <p:nvPr/>
        </p:nvSpPr>
        <p:spPr>
          <a:xfrm>
            <a:off x="5372865" y="4695256"/>
            <a:ext cx="276131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Addition is an XOR because all polynomials are in F</a:t>
            </a:r>
            <a:r>
              <a:rPr lang="en-US" sz="1400" baseline="-25000" dirty="0">
                <a:latin typeface="Consolas" panose="020B0609020204030204" pitchFamily="49" charset="0"/>
              </a:rPr>
              <a:t>2</a:t>
            </a:r>
            <a:r>
              <a:rPr lang="en-US" dirty="0"/>
              <a:t>.</a:t>
            </a:r>
          </a:p>
        </p:txBody>
      </p:sp>
      <p:sp>
        <p:nvSpPr>
          <p:cNvPr id="106" name="Right Brace 105">
            <a:extLst>
              <a:ext uri="{FF2B5EF4-FFF2-40B4-BE49-F238E27FC236}">
                <a16:creationId xmlns:a16="http://schemas.microsoft.com/office/drawing/2014/main" id="{19551E38-5AAB-6820-E71A-4F384269509E}"/>
              </a:ext>
            </a:extLst>
          </p:cNvPr>
          <p:cNvSpPr/>
          <p:nvPr/>
        </p:nvSpPr>
        <p:spPr>
          <a:xfrm rot="5400000">
            <a:off x="6498529" y="3795655"/>
            <a:ext cx="228600" cy="1501444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DFFF9E50-C848-A7C1-E52C-9B129B833642}"/>
              </a:ext>
            </a:extLst>
          </p:cNvPr>
          <p:cNvCxnSpPr>
            <a:cxnSpLocks/>
            <a:stCxn id="117" idx="0"/>
          </p:cNvCxnSpPr>
          <p:nvPr/>
        </p:nvCxnSpPr>
        <p:spPr>
          <a:xfrm flipV="1">
            <a:off x="2403840" y="4809411"/>
            <a:ext cx="1295145" cy="63633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B0A59E82-CCE2-8B0E-AAF8-99DF7EEC44D9}"/>
              </a:ext>
            </a:extLst>
          </p:cNvPr>
          <p:cNvCxnSpPr>
            <a:cxnSpLocks/>
            <a:stCxn id="32" idx="2"/>
          </p:cNvCxnSpPr>
          <p:nvPr/>
        </p:nvCxnSpPr>
        <p:spPr>
          <a:xfrm>
            <a:off x="1868912" y="1865672"/>
            <a:ext cx="3666946" cy="148170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ight Brace 114">
            <a:extLst>
              <a:ext uri="{FF2B5EF4-FFF2-40B4-BE49-F238E27FC236}">
                <a16:creationId xmlns:a16="http://schemas.microsoft.com/office/drawing/2014/main" id="{F8FF0EAC-CA76-550A-5239-992382F85DC7}"/>
              </a:ext>
            </a:extLst>
          </p:cNvPr>
          <p:cNvSpPr/>
          <p:nvPr/>
        </p:nvSpPr>
        <p:spPr>
          <a:xfrm rot="16200000">
            <a:off x="5823033" y="-137200"/>
            <a:ext cx="228600" cy="4728865"/>
          </a:xfrm>
          <a:prstGeom prst="rightBrace">
            <a:avLst>
              <a:gd name="adj1" fmla="val 8333"/>
              <a:gd name="adj2" fmla="val 18420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4E570734-1B22-B5A1-0CE2-4A09D261849D}"/>
              </a:ext>
            </a:extLst>
          </p:cNvPr>
          <p:cNvSpPr/>
          <p:nvPr/>
        </p:nvSpPr>
        <p:spPr>
          <a:xfrm>
            <a:off x="904958" y="5445749"/>
            <a:ext cx="2997764" cy="95410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Indices of non-zero elements are used to shift non-sparse polynomial to imitate the multiplication.</a:t>
            </a:r>
          </a:p>
        </p:txBody>
      </p:sp>
      <p:sp>
        <p:nvSpPr>
          <p:cNvPr id="131" name="Slide Number Placeholder 3">
            <a:extLst>
              <a:ext uri="{FF2B5EF4-FFF2-40B4-BE49-F238E27FC236}">
                <a16:creationId xmlns:a16="http://schemas.microsoft.com/office/drawing/2014/main" id="{3A6032DA-9565-E346-1694-89319A18E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4F386FC2-ED93-EBB9-055F-DD7A56DC5115}"/>
              </a:ext>
            </a:extLst>
          </p:cNvPr>
          <p:cNvSpPr txBox="1"/>
          <p:nvPr/>
        </p:nvSpPr>
        <p:spPr>
          <a:xfrm>
            <a:off x="6360558" y="1468113"/>
            <a:ext cx="2622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nsolas" panose="020B0609020204030204" pitchFamily="49" charset="0"/>
              </a:rPr>
              <a:t>Reduction in area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0000"/>
                </a:solidFill>
                <a:latin typeface="Consolas" panose="020B0609020204030204" pitchFamily="49" charset="0"/>
              </a:rPr>
              <a:t>Reduction in memory utilization</a:t>
            </a:r>
          </a:p>
        </p:txBody>
      </p:sp>
      <p:sp>
        <p:nvSpPr>
          <p:cNvPr id="133" name="Right Brace 132">
            <a:extLst>
              <a:ext uri="{FF2B5EF4-FFF2-40B4-BE49-F238E27FC236}">
                <a16:creationId xmlns:a16="http://schemas.microsoft.com/office/drawing/2014/main" id="{E7DE48AF-A336-C2C2-88F5-F80C8FFEDF30}"/>
              </a:ext>
            </a:extLst>
          </p:cNvPr>
          <p:cNvSpPr/>
          <p:nvPr/>
        </p:nvSpPr>
        <p:spPr>
          <a:xfrm>
            <a:off x="6264134" y="1356114"/>
            <a:ext cx="228600" cy="744356"/>
          </a:xfrm>
          <a:prstGeom prst="rightBrace">
            <a:avLst>
              <a:gd name="adj1" fmla="val 8333"/>
              <a:gd name="adj2" fmla="val 45582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9" grpId="0" animBg="1"/>
      <p:bldP spid="26" grpId="0" animBg="1"/>
      <p:bldP spid="27" grpId="0" animBg="1"/>
      <p:bldP spid="29" grpId="0" animBg="1"/>
      <p:bldP spid="52" grpId="0"/>
      <p:bldP spid="57" grpId="0"/>
      <p:bldP spid="59" grpId="0"/>
      <p:bldP spid="61" grpId="0"/>
      <p:bldP spid="63" grpId="0"/>
      <p:bldP spid="65" grpId="0"/>
      <p:bldP spid="68" grpId="0"/>
      <p:bldP spid="6" grpId="0"/>
      <p:bldP spid="10" grpId="0"/>
      <p:bldP spid="14" grpId="0"/>
      <p:bldP spid="7" grpId="0"/>
      <p:bldP spid="8" grpId="0"/>
      <p:bldP spid="32" grpId="0" animBg="1"/>
      <p:bldP spid="35" grpId="0" animBg="1"/>
      <p:bldP spid="38" grpId="0" animBg="1"/>
      <p:bldP spid="106" grpId="0" animBg="1"/>
      <p:bldP spid="115" grpId="0" animBg="1"/>
      <p:bldP spid="117" grpId="0" animBg="1"/>
      <p:bldP spid="132" grpId="0"/>
      <p:bldP spid="1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42F9C-5D54-4F97-CEC8-A52B219B1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Threat and Post-Quantum Cryptography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77694-0008-2D18-27EB-157F8FD5A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1" y="1308746"/>
            <a:ext cx="5562600" cy="4868217"/>
          </a:xfrm>
        </p:spPr>
        <p:txBody>
          <a:bodyPr/>
          <a:lstStyle/>
          <a:p>
            <a:r>
              <a:rPr lang="en-US" dirty="0"/>
              <a:t>Public-key cryptography</a:t>
            </a:r>
          </a:p>
          <a:p>
            <a:pPr lvl="1"/>
            <a:r>
              <a:rPr lang="en-US" dirty="0"/>
              <a:t>Shor’s algorithm can potentially break existing pre-quantum public-key cryptosystems (e.g., RSA) </a:t>
            </a:r>
          </a:p>
          <a:p>
            <a:r>
              <a:rPr lang="en-US" b="1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Post-Quantum Cryptography</a:t>
            </a:r>
            <a:r>
              <a:rPr lang="en-US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the rescue!</a:t>
            </a:r>
          </a:p>
          <a:p>
            <a:pPr lvl="1"/>
            <a:r>
              <a:rPr lang="en-US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Algorithms run on classical computers</a:t>
            </a:r>
          </a:p>
          <a:p>
            <a:r>
              <a:rPr lang="en-US" dirty="0"/>
              <a:t>Post-Quantum Cryptography standardization efforts are in progress around the world</a:t>
            </a:r>
          </a:p>
          <a:p>
            <a:pPr marL="0" indent="0">
              <a:buNone/>
            </a:pPr>
            <a:endParaRPr lang="en-US" dirty="0">
              <a:solidFill>
                <a:srgbClr val="00B05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5E613-412C-4CC4-3CB2-7BF7EB576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2500502-870A-DE2B-59E1-F5389D5897F5}"/>
              </a:ext>
            </a:extLst>
          </p:cNvPr>
          <p:cNvGrpSpPr/>
          <p:nvPr/>
        </p:nvGrpSpPr>
        <p:grpSpPr>
          <a:xfrm>
            <a:off x="7391401" y="1066800"/>
            <a:ext cx="3429000" cy="4876800"/>
            <a:chOff x="7391401" y="1066800"/>
            <a:chExt cx="3429000" cy="48768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C470D0-0C3A-FD35-327B-095D5EA43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91401" y="1066800"/>
              <a:ext cx="3429000" cy="4876800"/>
            </a:xfrm>
            <a:prstGeom prst="rect">
              <a:avLst/>
            </a:prstGeom>
          </p:spPr>
        </p:pic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A756F2B-ED4A-0B2F-2AF9-45A4D12F77A3}"/>
                </a:ext>
              </a:extLst>
            </p:cNvPr>
            <p:cNvSpPr/>
            <p:nvPr/>
          </p:nvSpPr>
          <p:spPr>
            <a:xfrm>
              <a:off x="9100089" y="1863987"/>
              <a:ext cx="1627323" cy="2685455"/>
            </a:xfrm>
            <a:custGeom>
              <a:avLst/>
              <a:gdLst>
                <a:gd name="connsiteX0" fmla="*/ 0 w 2169763"/>
                <a:gd name="connsiteY0" fmla="*/ 289302 h 3776420"/>
                <a:gd name="connsiteX1" fmla="*/ 5166 w 2169763"/>
                <a:gd name="connsiteY1" fmla="*/ 3704095 h 3776420"/>
                <a:gd name="connsiteX2" fmla="*/ 2164596 w 2169763"/>
                <a:gd name="connsiteY2" fmla="*/ 3776420 h 3776420"/>
                <a:gd name="connsiteX3" fmla="*/ 2169763 w 2169763"/>
                <a:gd name="connsiteY3" fmla="*/ 0 h 3776420"/>
                <a:gd name="connsiteX4" fmla="*/ 0 w 2169763"/>
                <a:gd name="connsiteY4" fmla="*/ 289302 h 377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9763" h="3776420">
                  <a:moveTo>
                    <a:pt x="0" y="289302"/>
                  </a:moveTo>
                  <a:lnTo>
                    <a:pt x="5166" y="3704095"/>
                  </a:lnTo>
                  <a:lnTo>
                    <a:pt x="2164596" y="3776420"/>
                  </a:lnTo>
                  <a:cubicBezTo>
                    <a:pt x="2166318" y="2517613"/>
                    <a:pt x="2168041" y="1258807"/>
                    <a:pt x="2169763" y="0"/>
                  </a:cubicBezTo>
                  <a:lnTo>
                    <a:pt x="0" y="289302"/>
                  </a:lnTo>
                  <a:close/>
                </a:path>
              </a:pathLst>
            </a:custGeom>
            <a:blipFill>
              <a:blip r:embed="rId4"/>
              <a:tile tx="0" ty="0" sx="100000" sy="100000" flip="none" algn="tl"/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8FD9673-90CB-F960-4C57-8427C7F229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474" b="72721" l="65137" r="92090">
                        <a14:foregroundMark x1="79199" y1="54883" x2="80116" y2="54883"/>
                        <a14:foregroundMark x1="92090" y1="54883" x2="91406" y2="58854"/>
                        <a14:foregroundMark x1="79004" y1="54362" x2="80545" y2="54265"/>
                        <a14:foregroundMark x1="82056" y1="53387" x2="77930" y2="53516"/>
                        <a14:foregroundMark x1="88379" y1="53190" x2="82151" y2="53384"/>
                        <a14:foregroundMark x1="77930" y1="53516" x2="78320" y2="53841"/>
                        <a14:foregroundMark x1="82849" y1="52935" x2="88574" y2="52474"/>
                        <a14:foregroundMark x1="79688" y1="53190" x2="82675" y2="52949"/>
                        <a14:foregroundMark x1="67383" y1="61458" x2="66309" y2="68685"/>
                        <a14:foregroundMark x1="66309" y1="68685" x2="77626" y2="72000"/>
                        <a14:foregroundMark x1="74195" y1="72044" x2="68262" y2="71549"/>
                        <a14:foregroundMark x1="65332" y1="61979" x2="65137" y2="71354"/>
                        <a14:foregroundMark x1="66504" y1="72331" x2="77051" y2="72721"/>
                        <a14:foregroundMark x1="77051" y1="72721" x2="83789" y2="72331"/>
                        <a14:backgroundMark x1="81757" y1="54758" x2="88477" y2="54818"/>
                        <a14:backgroundMark x1="81403" y1="55257" x2="88574" y2="55078"/>
                        <a14:backgroundMark x1="80078" y1="55534" x2="88867" y2="54948"/>
                        <a14:backgroundMark x1="80859" y1="55143" x2="81543" y2="54427"/>
                        <a14:backgroundMark x1="79980" y1="55078" x2="81738" y2="54297"/>
                        <a14:backgroundMark x1="92285" y1="54948" x2="92285" y2="55078"/>
                        <a14:backgroundMark x1="88770" y1="54948" x2="88770" y2="54948"/>
                        <a14:backgroundMark x1="88965" y1="55013" x2="88965" y2="55013"/>
                        <a14:backgroundMark x1="67090" y1="61654" x2="67480" y2="61458"/>
                        <a14:backgroundMark x1="88867" y1="54753" x2="88965" y2="54948"/>
                        <a14:backgroundMark x1="86816" y1="55143" x2="87012" y2="54948"/>
                        <a14:backgroundMark x1="87695" y1="55013" x2="86230" y2="55013"/>
                        <a14:backgroundMark x1="92578" y1="54688" x2="92578" y2="54948"/>
                        <a14:backgroundMark x1="92383" y1="54883" x2="92383" y2="54883"/>
                        <a14:backgroundMark x1="92285" y1="54753" x2="92383" y2="55013"/>
                      </a14:backgroundRemoval>
                    </a14:imgEffect>
                  </a14:imgLayer>
                </a14:imgProps>
              </a:ext>
            </a:extLst>
          </a:blip>
          <a:srcRect l="63335" t="52221" r="6665" b="26667"/>
          <a:stretch/>
        </p:blipFill>
        <p:spPr>
          <a:xfrm>
            <a:off x="10134601" y="2974281"/>
            <a:ext cx="530483" cy="5309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73F356-55F1-FC5A-A343-494B010F5B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964" b="85612" l="15918" r="51465">
                        <a14:foregroundMark x1="16586" y1="75336" x2="15873" y2="78096"/>
                        <a14:foregroundMark x1="16992" y1="73763" x2="16796" y2="74522"/>
                        <a14:foregroundMark x1="21015" y1="84346" x2="23926" y2="85612"/>
                        <a14:foregroundMark x1="17308" y1="82735" x2="19643" y2="83750"/>
                        <a14:foregroundMark x1="16747" y1="82491" x2="17308" y2="82735"/>
                        <a14:foregroundMark x1="15838" y1="82096" x2="16418" y2="82348"/>
                        <a14:foregroundMark x1="14941" y1="81706" x2="15838" y2="82096"/>
                        <a14:foregroundMark x1="23926" y1="85612" x2="26488" y2="85009"/>
                        <a14:foregroundMark x1="16115" y1="81878" x2="16005" y2="82510"/>
                        <a14:foregroundMark x1="26858" y1="72846" x2="28516" y2="72982"/>
                        <a14:foregroundMark x1="23730" y1="71029" x2="25488" y2="70964"/>
                        <a14:foregroundMark x1="49707" y1="76563" x2="49707" y2="76888"/>
                        <a14:foregroundMark x1="51074" y1="77604" x2="51465" y2="77930"/>
                        <a14:backgroundMark x1="25391" y1="78060" x2="23340" y2="79688"/>
                        <a14:backgroundMark x1="18066" y1="81445" x2="18652" y2="80859"/>
                        <a14:backgroundMark x1="18652" y1="75846" x2="16797" y2="75586"/>
                        <a14:backgroundMark x1="24512" y1="73242" x2="23145" y2="73242"/>
                        <a14:backgroundMark x1="23828" y1="72917" x2="25879" y2="72786"/>
                        <a14:backgroundMark x1="25977" y1="72656" x2="25977" y2="72656"/>
                        <a14:backgroundMark x1="26074" y1="72526" x2="26465" y2="72982"/>
                        <a14:backgroundMark x1="31250" y1="75195" x2="30957" y2="75846"/>
                        <a14:backgroundMark x1="31348" y1="81836" x2="30469" y2="81966"/>
                        <a14:backgroundMark x1="25293" y1="83724" x2="24707" y2="84245"/>
                        <a14:backgroundMark x1="27539" y1="81966" x2="27832" y2="82031"/>
                        <a14:backgroundMark x1="22070" y1="81836" x2="22266" y2="81901"/>
                        <a14:backgroundMark x1="21875" y1="75651" x2="22168" y2="75521"/>
                        <a14:backgroundMark x1="27441" y1="75521" x2="27832" y2="75521"/>
                        <a14:backgroundMark x1="15625" y1="78060" x2="14453" y2="81641"/>
                        <a14:backgroundMark x1="16113" y1="78385" x2="16016" y2="78125"/>
                        <a14:backgroundMark x1="17090" y1="75521" x2="16992" y2="75391"/>
                        <a14:backgroundMark x1="15918" y1="78776" x2="15918" y2="78060"/>
                        <a14:backgroundMark x1="21582" y1="71615" x2="21387" y2="71940"/>
                        <a14:backgroundMark x1="19043" y1="71094" x2="20605" y2="71615"/>
                        <a14:backgroundMark x1="21387" y1="71224" x2="20703" y2="71810"/>
                        <a14:backgroundMark x1="20801" y1="71810" x2="21094" y2="71810"/>
                        <a14:backgroundMark x1="20801" y1="84505" x2="20215" y2="84115"/>
                        <a14:backgroundMark x1="20410" y1="84505" x2="20215" y2="84049"/>
                        <a14:backgroundMark x1="19922" y1="84375" x2="20703" y2="83919"/>
                        <a14:backgroundMark x1="19824" y1="84180" x2="20801" y2="84505"/>
                        <a14:backgroundMark x1="20117" y1="84505" x2="19922" y2="83919"/>
                        <a14:backgroundMark x1="21289" y1="84896" x2="20996" y2="84245"/>
                        <a14:backgroundMark x1="19434" y1="83984" x2="20313" y2="83919"/>
                        <a14:backgroundMark x1="17188" y1="82096" x2="17188" y2="82096"/>
                        <a14:backgroundMark x1="16895" y1="82161" x2="17090" y2="82357"/>
                        <a14:backgroundMark x1="20996" y1="71680" x2="21289" y2="71745"/>
                        <a14:backgroundMark x1="21387" y1="71354" x2="20996" y2="71810"/>
                        <a14:backgroundMark x1="21582" y1="71354" x2="21387" y2="71745"/>
                      </a14:backgroundRemoval>
                    </a14:imgEffect>
                    <a14:imgEffect>
                      <a14:brightnessContrast contrast="-57000"/>
                    </a14:imgEffect>
                  </a14:imgLayer>
                </a14:imgProps>
              </a:ext>
            </a:extLst>
          </a:blip>
          <a:srcRect l="13333" t="70000" r="46667" b="13333"/>
          <a:stretch/>
        </p:blipFill>
        <p:spPr>
          <a:xfrm>
            <a:off x="9200433" y="3071707"/>
            <a:ext cx="833825" cy="494118"/>
          </a:xfrm>
          <a:prstGeom prst="rect">
            <a:avLst/>
          </a:prstGeom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6416E6-8216-E7C5-E5A7-43A965574E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4958655"/>
            <a:ext cx="1342390" cy="35390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16DC071-E206-9CCB-487A-491ABE403F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9600" y="4598420"/>
            <a:ext cx="1775778" cy="10128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833CD47-D202-CC96-8D3B-B5E289B61C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48585" y="4659991"/>
            <a:ext cx="951230" cy="95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6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B11D9-09A9-2201-6492-397EC660D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F0909FB-D1AF-2B94-2B8E-89C903C96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870" y="2363356"/>
            <a:ext cx="5596272" cy="23495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FA9060-BDB8-98EF-FCEE-F3461D08B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964" y="310916"/>
            <a:ext cx="11529619" cy="615059"/>
          </a:xfrm>
        </p:spPr>
        <p:txBody>
          <a:bodyPr>
            <a:normAutofit/>
          </a:bodyPr>
          <a:lstStyle/>
          <a:p>
            <a:r>
              <a:rPr lang="en-US" dirty="0"/>
              <a:t>Sparse F</a:t>
            </a:r>
            <a:r>
              <a:rPr lang="en-US" baseline="-25000" dirty="0"/>
              <a:t>2 </a:t>
            </a:r>
            <a:r>
              <a:rPr lang="en-US" dirty="0"/>
              <a:t>Polynomial Multiplication Hardware Design</a:t>
            </a:r>
          </a:p>
        </p:txBody>
      </p:sp>
      <p:sp>
        <p:nvSpPr>
          <p:cNvPr id="131" name="Slide Number Placeholder 3">
            <a:extLst>
              <a:ext uri="{FF2B5EF4-FFF2-40B4-BE49-F238E27FC236}">
                <a16:creationId xmlns:a16="http://schemas.microsoft.com/office/drawing/2014/main" id="{5B7C464E-5892-3590-0106-213919138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FB5139-3F4E-0753-90B2-55091DD9592B}"/>
              </a:ext>
            </a:extLst>
          </p:cNvPr>
          <p:cNvSpPr txBox="1"/>
          <p:nvPr/>
        </p:nvSpPr>
        <p:spPr>
          <a:xfrm>
            <a:off x="1073718" y="4832153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CMU Serif" panose="02000603000000000000" pitchFamily="2" charset="0"/>
              </a:rPr>
              <a:t>Hardware design of sparse polynomial multiplication module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6FDE2C4-325A-9FD0-ED2A-E8948C917E72}"/>
              </a:ext>
            </a:extLst>
          </p:cNvPr>
          <p:cNvSpPr txBox="1"/>
          <p:nvPr/>
        </p:nvSpPr>
        <p:spPr>
          <a:xfrm>
            <a:off x="152400" y="1101189"/>
            <a:ext cx="3429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W: Performance parameter [SAC’23]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207DF0A-3EFE-860E-2FF3-73BBA7855CE6}"/>
              </a:ext>
            </a:extLst>
          </p:cNvPr>
          <p:cNvCxnSpPr>
            <a:cxnSpLocks/>
            <a:stCxn id="36" idx="2"/>
          </p:cNvCxnSpPr>
          <p:nvPr/>
        </p:nvCxnSpPr>
        <p:spPr>
          <a:xfrm>
            <a:off x="1866900" y="1408966"/>
            <a:ext cx="190500" cy="186763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ight Brace 48">
            <a:extLst>
              <a:ext uri="{FF2B5EF4-FFF2-40B4-BE49-F238E27FC236}">
                <a16:creationId xmlns:a16="http://schemas.microsoft.com/office/drawing/2014/main" id="{BCD25C9D-B16F-0574-92BA-9AD4E9DF4B69}"/>
              </a:ext>
            </a:extLst>
          </p:cNvPr>
          <p:cNvSpPr/>
          <p:nvPr/>
        </p:nvSpPr>
        <p:spPr>
          <a:xfrm rot="16200000">
            <a:off x="4735418" y="2575236"/>
            <a:ext cx="108267" cy="871206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8E3FC4C5-381F-E9B6-7289-5F5C44BA71D7}"/>
              </a:ext>
            </a:extLst>
          </p:cNvPr>
          <p:cNvSpPr/>
          <p:nvPr/>
        </p:nvSpPr>
        <p:spPr>
          <a:xfrm>
            <a:off x="5270559" y="3168218"/>
            <a:ext cx="150431" cy="1292296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5B1F498-9EB8-41AA-3651-513422CF176E}"/>
              </a:ext>
            </a:extLst>
          </p:cNvPr>
          <p:cNvSpPr/>
          <p:nvPr/>
        </p:nvSpPr>
        <p:spPr>
          <a:xfrm>
            <a:off x="1762155" y="3333208"/>
            <a:ext cx="1666845" cy="933992"/>
          </a:xfrm>
          <a:prstGeom prst="roundRect">
            <a:avLst/>
          </a:prstGeom>
          <a:solidFill>
            <a:srgbClr val="FEF9F3"/>
          </a:solidFill>
          <a:ln>
            <a:solidFill>
              <a:srgbClr val="FEF9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Shifter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F780DF8-F9A4-1E11-9A3C-12495CB7B1CE}"/>
              </a:ext>
            </a:extLst>
          </p:cNvPr>
          <p:cNvSpPr/>
          <p:nvPr/>
        </p:nvSpPr>
        <p:spPr>
          <a:xfrm>
            <a:off x="4419600" y="3333207"/>
            <a:ext cx="707547" cy="781593"/>
          </a:xfrm>
          <a:prstGeom prst="roundRect">
            <a:avLst/>
          </a:prstGeom>
          <a:solidFill>
            <a:srgbClr val="F4F4FE"/>
          </a:solidFill>
          <a:ln>
            <a:solidFill>
              <a:srgbClr val="F4F4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Block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RAM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DEA89D-E01D-97B3-3B3F-E97273671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4357635"/>
            <a:ext cx="1295400" cy="13198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5E084D3-090B-AF6F-22E1-6EB482488957}"/>
              </a:ext>
            </a:extLst>
          </p:cNvPr>
          <p:cNvGrpSpPr/>
          <p:nvPr/>
        </p:nvGrpSpPr>
        <p:grpSpPr>
          <a:xfrm>
            <a:off x="6802581" y="4038600"/>
            <a:ext cx="3941619" cy="2639726"/>
            <a:chOff x="6878781" y="1981200"/>
            <a:chExt cx="3941619" cy="2639726"/>
          </a:xfrm>
        </p:grpSpPr>
        <p:graphicFrame>
          <p:nvGraphicFramePr>
            <p:cNvPr id="23" name="Chart 22">
              <a:extLst>
                <a:ext uri="{FF2B5EF4-FFF2-40B4-BE49-F238E27FC236}">
                  <a16:creationId xmlns:a16="http://schemas.microsoft.com/office/drawing/2014/main" id="{F8966879-223D-0B0B-3D96-438DE766B20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94684679"/>
                </p:ext>
              </p:extLst>
            </p:nvPr>
          </p:nvGraphicFramePr>
          <p:xfrm>
            <a:off x="6878781" y="1981200"/>
            <a:ext cx="3941619" cy="26397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DFF4480-19CF-8CF0-119C-534D208D4572}"/>
                </a:ext>
              </a:extLst>
            </p:cNvPr>
            <p:cNvCxnSpPr>
              <a:cxnSpLocks/>
            </p:cNvCxnSpPr>
            <p:nvPr/>
          </p:nvCxnSpPr>
          <p:spPr>
            <a:xfrm>
              <a:off x="7355781" y="2561396"/>
              <a:ext cx="0" cy="164650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369BB43-94CA-B055-00D9-7ACBC4C9BC50}"/>
                </a:ext>
              </a:extLst>
            </p:cNvPr>
            <p:cNvSpPr txBox="1"/>
            <p:nvPr/>
          </p:nvSpPr>
          <p:spPr>
            <a:xfrm rot="16200000">
              <a:off x="6347340" y="3196765"/>
              <a:ext cx="16754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6"/>
                  </a:solidFill>
                  <a:latin typeface="Consolas" panose="020B0609020204030204" pitchFamily="49" charset="0"/>
                  <a:ea typeface="CMU Serif" panose="02000603000000000000" pitchFamily="2" charset="0"/>
                  <a:cs typeface="CMU Serif" panose="02000603000000000000" pitchFamily="2" charset="0"/>
                </a:rPr>
                <a:t>Lower is better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5B0297-7B19-4FBB-1A34-84FB4BDA25CA}"/>
                </a:ext>
              </a:extLst>
            </p:cNvPr>
            <p:cNvSpPr txBox="1"/>
            <p:nvPr/>
          </p:nvSpPr>
          <p:spPr>
            <a:xfrm>
              <a:off x="6919494" y="2019014"/>
              <a:ext cx="76200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latin typeface="Roboto" panose="02000000000000000000" pitchFamily="2" charset="0"/>
                  <a:ea typeface="Roboto" panose="02000000000000000000" pitchFamily="2" charset="0"/>
                </a:rPr>
                <a:t>HQC-1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FDE5550-7452-C714-9F77-4940759D42C7}"/>
              </a:ext>
            </a:extLst>
          </p:cNvPr>
          <p:cNvGrpSpPr/>
          <p:nvPr/>
        </p:nvGrpSpPr>
        <p:grpSpPr>
          <a:xfrm>
            <a:off x="6802581" y="1017874"/>
            <a:ext cx="3941619" cy="2639726"/>
            <a:chOff x="1447800" y="2057400"/>
            <a:chExt cx="3941619" cy="2639726"/>
          </a:xfrm>
        </p:grpSpPr>
        <p:graphicFrame>
          <p:nvGraphicFramePr>
            <p:cNvPr id="28" name="Chart 27">
              <a:extLst>
                <a:ext uri="{FF2B5EF4-FFF2-40B4-BE49-F238E27FC236}">
                  <a16:creationId xmlns:a16="http://schemas.microsoft.com/office/drawing/2014/main" id="{E44D08F7-EB8A-BBBA-1F18-B0819A1583D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36209296"/>
                </p:ext>
              </p:extLst>
            </p:nvPr>
          </p:nvGraphicFramePr>
          <p:xfrm>
            <a:off x="1447800" y="2057400"/>
            <a:ext cx="3941619" cy="26397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85A06F2-9938-B023-B4B2-555717510CFA}"/>
                </a:ext>
              </a:extLst>
            </p:cNvPr>
            <p:cNvCxnSpPr>
              <a:cxnSpLocks/>
            </p:cNvCxnSpPr>
            <p:nvPr/>
          </p:nvCxnSpPr>
          <p:spPr>
            <a:xfrm>
              <a:off x="1869513" y="2679703"/>
              <a:ext cx="0" cy="164650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7D55F06-34E7-061A-4F5F-9B4DD5BF046B}"/>
                </a:ext>
              </a:extLst>
            </p:cNvPr>
            <p:cNvSpPr txBox="1"/>
            <p:nvPr/>
          </p:nvSpPr>
          <p:spPr>
            <a:xfrm rot="16200000">
              <a:off x="861072" y="3315072"/>
              <a:ext cx="16754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6"/>
                  </a:solidFill>
                  <a:latin typeface="Consolas" panose="020B0609020204030204" pitchFamily="49" charset="0"/>
                  <a:ea typeface="CMU Serif" panose="02000603000000000000" pitchFamily="2" charset="0"/>
                  <a:cs typeface="CMU Serif" panose="02000603000000000000" pitchFamily="2" charset="0"/>
                </a:rPr>
                <a:t>Lower is better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4D6FDB-ADD1-29D8-F116-A9E7E42D40E3}"/>
                </a:ext>
              </a:extLst>
            </p:cNvPr>
            <p:cNvSpPr txBox="1"/>
            <p:nvPr/>
          </p:nvSpPr>
          <p:spPr>
            <a:xfrm>
              <a:off x="1488513" y="2095214"/>
              <a:ext cx="76200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latin typeface="Roboto" panose="02000000000000000000" pitchFamily="2" charset="0"/>
                  <a:ea typeface="Roboto" panose="02000000000000000000" pitchFamily="2" charset="0"/>
                </a:rPr>
                <a:t>HQC-1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016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9" grpId="0" animBg="1"/>
      <p:bldP spid="50" grpId="0" animBg="1"/>
      <p:bldP spid="3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37C14-EEA8-60DC-F413-6B39D41E1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B4DD7C-72AE-8BDA-E0E5-4833872DF2AC}"/>
              </a:ext>
            </a:extLst>
          </p:cNvPr>
          <p:cNvSpPr txBox="1"/>
          <p:nvPr/>
        </p:nvSpPr>
        <p:spPr>
          <a:xfrm>
            <a:off x="277300" y="2726447"/>
            <a:ext cx="100207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ea typeface="Roboto" charset="0"/>
                <a:cs typeface="Roboto" charset="0"/>
              </a:rPr>
              <a:t>Key Generation, Encapsulation,</a:t>
            </a:r>
          </a:p>
          <a:p>
            <a:r>
              <a:rPr lang="en-US" sz="4000" b="1" dirty="0">
                <a:latin typeface="Arial Black" panose="020B0A04020102020204" pitchFamily="34" charset="0"/>
                <a:ea typeface="Roboto" charset="0"/>
                <a:cs typeface="Roboto" charset="0"/>
              </a:rPr>
              <a:t>and Decapsulation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491798-520F-8CA0-D277-FE48350D5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575" y="2726447"/>
            <a:ext cx="1595899" cy="154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41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895C0-3399-997F-21CA-5B0190CA9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128F918F-001B-5678-6B7B-AE40985671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494965"/>
              </p:ext>
            </p:extLst>
          </p:nvPr>
        </p:nvGraphicFramePr>
        <p:xfrm>
          <a:off x="6139888" y="3751109"/>
          <a:ext cx="5026228" cy="2756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772BA57A-8472-D5D3-92F1-D459922EEC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8545162"/>
              </p:ext>
            </p:extLst>
          </p:nvPr>
        </p:nvGraphicFramePr>
        <p:xfrm>
          <a:off x="6385161" y="825225"/>
          <a:ext cx="5026228" cy="2756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C0CE481-0D36-6234-0AD4-2E5ECC30A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5" y="1308746"/>
            <a:ext cx="5772931" cy="4868217"/>
          </a:xfrm>
        </p:spPr>
        <p:txBody>
          <a:bodyPr/>
          <a:lstStyle/>
          <a:p>
            <a:r>
              <a:rPr lang="en-US" sz="1800" dirty="0"/>
              <a:t>Joint Design – combines Keygen, </a:t>
            </a:r>
            <a:r>
              <a:rPr lang="en-US" sz="1800" dirty="0" err="1"/>
              <a:t>Encap</a:t>
            </a:r>
            <a:r>
              <a:rPr lang="en-US" sz="1800" dirty="0"/>
              <a:t>, and </a:t>
            </a:r>
            <a:r>
              <a:rPr lang="en-US" sz="1800" dirty="0" err="1"/>
              <a:t>Decap</a:t>
            </a:r>
            <a:r>
              <a:rPr lang="en-US" sz="1800" dirty="0"/>
              <a:t> into one.</a:t>
            </a:r>
          </a:p>
          <a:p>
            <a:r>
              <a:rPr lang="en-US" sz="1800" dirty="0"/>
              <a:t>Shared module among different primitives.</a:t>
            </a:r>
          </a:p>
          <a:p>
            <a:pPr lvl="1"/>
            <a:r>
              <a:rPr lang="en-US" sz="1800" dirty="0"/>
              <a:t>SHAKE256</a:t>
            </a:r>
          </a:p>
          <a:p>
            <a:pPr lvl="1"/>
            <a:r>
              <a:rPr lang="en-US" sz="1800" dirty="0"/>
              <a:t>Polynomial Multiplication</a:t>
            </a:r>
          </a:p>
          <a:p>
            <a:pPr lvl="1"/>
            <a:r>
              <a:rPr lang="en-US" sz="1800" dirty="0"/>
              <a:t>Encapsulation</a:t>
            </a:r>
          </a:p>
          <a:p>
            <a:pPr lvl="1"/>
            <a:r>
              <a:rPr lang="en-US" sz="1800" dirty="0"/>
              <a:t>Polynomial Addition</a:t>
            </a:r>
          </a:p>
          <a:p>
            <a:r>
              <a:rPr lang="en-US" sz="1800" dirty="0"/>
              <a:t>W – performance parameter</a:t>
            </a:r>
          </a:p>
          <a:p>
            <a:r>
              <a:rPr lang="en-US" dirty="0"/>
              <a:t>Time-Area product </a:t>
            </a:r>
          </a:p>
          <a:p>
            <a:pPr lvl="1"/>
            <a:r>
              <a:rPr lang="en-US" sz="1600" dirty="0"/>
              <a:t>Time * max{LUT/4 + 128 ∗ BRAM + 100 ∗ DSP, FF/8}</a:t>
            </a:r>
            <a:r>
              <a:rPr lang="en-US" sz="1800" dirty="0"/>
              <a:t> </a:t>
            </a:r>
          </a:p>
          <a:p>
            <a:pPr lvl="1"/>
            <a:endParaRPr lang="en-US" dirty="0"/>
          </a:p>
          <a:p>
            <a:pPr marL="9143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E7C216E-B96D-BE94-5C19-8BE3A14F4709}"/>
              </a:ext>
            </a:extLst>
          </p:cNvPr>
          <p:cNvCxnSpPr>
            <a:cxnSpLocks/>
          </p:cNvCxnSpPr>
          <p:nvPr/>
        </p:nvCxnSpPr>
        <p:spPr>
          <a:xfrm>
            <a:off x="6180192" y="4419600"/>
            <a:ext cx="0" cy="16465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BF1A545-472F-904E-7C20-89451302ABB7}"/>
              </a:ext>
            </a:extLst>
          </p:cNvPr>
          <p:cNvSpPr txBox="1"/>
          <p:nvPr/>
        </p:nvSpPr>
        <p:spPr>
          <a:xfrm rot="16200000">
            <a:off x="5122057" y="2182134"/>
            <a:ext cx="1774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Higher is better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932D3B9-06A1-735D-32AC-DB9690FA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Joint Design – Sweep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F00B72-ECE8-5D63-E859-07076FC0F93A}"/>
              </a:ext>
            </a:extLst>
          </p:cNvPr>
          <p:cNvSpPr txBox="1"/>
          <p:nvPr/>
        </p:nvSpPr>
        <p:spPr>
          <a:xfrm>
            <a:off x="11023592" y="720490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HQC-1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9F7442B-5C20-35AD-B89F-34DFDDE8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7A94BA-2FB2-0FD6-A09C-8035C4C5BC0A}"/>
              </a:ext>
            </a:extLst>
          </p:cNvPr>
          <p:cNvSpPr txBox="1"/>
          <p:nvPr/>
        </p:nvSpPr>
        <p:spPr>
          <a:xfrm>
            <a:off x="10698902" y="524711"/>
            <a:ext cx="1371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FPGA: AMD </a:t>
            </a:r>
            <a:r>
              <a:rPr lang="en-US" sz="1100" dirty="0" err="1">
                <a:latin typeface="Roboto" panose="02000000000000000000" pitchFamily="2" charset="0"/>
                <a:ea typeface="Roboto" panose="02000000000000000000" pitchFamily="2" charset="0"/>
              </a:rPr>
              <a:t>Artix</a:t>
            </a: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 7 </a:t>
            </a:r>
            <a:endParaRPr lang="en-US" sz="11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F776EA4-389E-B05B-BCF2-E5E3438EE93A}"/>
              </a:ext>
            </a:extLst>
          </p:cNvPr>
          <p:cNvCxnSpPr>
            <a:cxnSpLocks/>
          </p:cNvCxnSpPr>
          <p:nvPr/>
        </p:nvCxnSpPr>
        <p:spPr>
          <a:xfrm flipV="1">
            <a:off x="6176414" y="1676400"/>
            <a:ext cx="0" cy="13523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7BF2203-6D29-9BD0-F3C7-8B8FE7AAFBA3}"/>
              </a:ext>
            </a:extLst>
          </p:cNvPr>
          <p:cNvSpPr txBox="1"/>
          <p:nvPr/>
        </p:nvSpPr>
        <p:spPr>
          <a:xfrm rot="16200000">
            <a:off x="5171751" y="5054969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Lower is better</a:t>
            </a:r>
          </a:p>
        </p:txBody>
      </p:sp>
      <p:pic>
        <p:nvPicPr>
          <p:cNvPr id="12" name="Picture 11" descr="Red Arrow Sticker by Kägi">
            <a:extLst>
              <a:ext uri="{FF2B5EF4-FFF2-40B4-BE49-F238E27FC236}">
                <a16:creationId xmlns:a16="http://schemas.microsoft.com/office/drawing/2014/main" id="{9699EE7F-50B0-0096-B8D2-A7926120B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8798208" y="3419527"/>
            <a:ext cx="1371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Red Arrow Sticker by Kägi">
            <a:extLst>
              <a:ext uri="{FF2B5EF4-FFF2-40B4-BE49-F238E27FC236}">
                <a16:creationId xmlns:a16="http://schemas.microsoft.com/office/drawing/2014/main" id="{DB979A1C-753A-DC7E-2A78-696762CFD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8761157" y="6091031"/>
            <a:ext cx="1371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  <p:bldGraphic spid="27" grpId="0">
        <p:bldAsOne/>
      </p:bldGraphic>
      <p:bldP spid="5" grpId="0"/>
      <p:bldP spid="10" grpId="0"/>
      <p:bldP spid="19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0795E-463B-DB5E-AEFB-6AC7301C2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25FF08FB-CD42-72A9-08C0-F7EC7DA225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31842"/>
              </p:ext>
            </p:extLst>
          </p:nvPr>
        </p:nvGraphicFramePr>
        <p:xfrm>
          <a:off x="3489491" y="4101825"/>
          <a:ext cx="5026228" cy="2756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E219968D-41AE-5B11-A2ED-13728E28F1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66025"/>
              </p:ext>
            </p:extLst>
          </p:nvPr>
        </p:nvGraphicFramePr>
        <p:xfrm>
          <a:off x="3734764" y="1175941"/>
          <a:ext cx="5026228" cy="2756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0AD6DA1-3B0F-FF78-A2AF-4C394A60F48E}"/>
              </a:ext>
            </a:extLst>
          </p:cNvPr>
          <p:cNvCxnSpPr>
            <a:cxnSpLocks/>
          </p:cNvCxnSpPr>
          <p:nvPr/>
        </p:nvCxnSpPr>
        <p:spPr>
          <a:xfrm>
            <a:off x="3529795" y="4770316"/>
            <a:ext cx="0" cy="16465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541EE55-A114-DB13-2E0C-85C3E2762E72}"/>
              </a:ext>
            </a:extLst>
          </p:cNvPr>
          <p:cNvSpPr txBox="1"/>
          <p:nvPr/>
        </p:nvSpPr>
        <p:spPr>
          <a:xfrm rot="16200000">
            <a:off x="2471660" y="2532850"/>
            <a:ext cx="17748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Higher is better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0C46638-87A9-543F-48C1-79E361143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Joint Design – Comparison with other HQC Hardware Designs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11A457-5DA5-313D-0B98-13E04D928CBB}"/>
              </a:ext>
            </a:extLst>
          </p:cNvPr>
          <p:cNvSpPr txBox="1"/>
          <p:nvPr/>
        </p:nvSpPr>
        <p:spPr>
          <a:xfrm>
            <a:off x="8373195" y="1071206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HQC-1</a:t>
            </a:r>
          </a:p>
        </p:txBody>
      </p:sp>
      <p:pic>
        <p:nvPicPr>
          <p:cNvPr id="2" name="Picture 2" descr="Red Arrow Sticker by Kägi">
            <a:extLst>
              <a:ext uri="{FF2B5EF4-FFF2-40B4-BE49-F238E27FC236}">
                <a16:creationId xmlns:a16="http://schemas.microsoft.com/office/drawing/2014/main" id="{361AD4C1-FDB6-F319-C054-B4E89E95A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786847" y="6352143"/>
            <a:ext cx="1371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d Arrow Sticker by Kägi">
            <a:extLst>
              <a:ext uri="{FF2B5EF4-FFF2-40B4-BE49-F238E27FC236}">
                <a16:creationId xmlns:a16="http://schemas.microsoft.com/office/drawing/2014/main" id="{566B8AF8-D934-1652-68F8-5FB92AFCF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793154" y="3660427"/>
            <a:ext cx="137118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68DAECC-E1D1-24E3-8675-BA91C1E96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5458947-8281-FFBD-5DDE-3EF6ABEFE8FA}"/>
              </a:ext>
            </a:extLst>
          </p:cNvPr>
          <p:cNvCxnSpPr>
            <a:cxnSpLocks/>
            <a:stCxn id="7" idx="1"/>
          </p:cNvCxnSpPr>
          <p:nvPr/>
        </p:nvCxnSpPr>
        <p:spPr>
          <a:xfrm>
            <a:off x="6232368" y="4163253"/>
            <a:ext cx="1997232" cy="96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8F1D635-0BC4-0ECA-262C-21FF90EC1E67}"/>
              </a:ext>
            </a:extLst>
          </p:cNvPr>
          <p:cNvSpPr/>
          <p:nvPr/>
        </p:nvSpPr>
        <p:spPr>
          <a:xfrm>
            <a:off x="5119711" y="3395192"/>
            <a:ext cx="689132" cy="4656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84694A9-074E-41B2-C044-6D3461A68D24}"/>
              </a:ext>
            </a:extLst>
          </p:cNvPr>
          <p:cNvSpPr/>
          <p:nvPr/>
        </p:nvSpPr>
        <p:spPr>
          <a:xfrm>
            <a:off x="4406454" y="3387027"/>
            <a:ext cx="609600" cy="4656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F83EFBF-3D73-067C-50D8-51D459FC8EE9}"/>
              </a:ext>
            </a:extLst>
          </p:cNvPr>
          <p:cNvSpPr/>
          <p:nvPr/>
        </p:nvSpPr>
        <p:spPr>
          <a:xfrm>
            <a:off x="5853833" y="3403426"/>
            <a:ext cx="689793" cy="46564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84B7BD-7EC6-36FD-E285-2486E6C7CD65}"/>
              </a:ext>
            </a:extLst>
          </p:cNvPr>
          <p:cNvSpPr txBox="1"/>
          <p:nvPr/>
        </p:nvSpPr>
        <p:spPr>
          <a:xfrm>
            <a:off x="8048505" y="875427"/>
            <a:ext cx="1371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FPGA: AMD </a:t>
            </a:r>
            <a:r>
              <a:rPr lang="en-US" sz="1100" dirty="0" err="1">
                <a:latin typeface="Roboto" panose="02000000000000000000" pitchFamily="2" charset="0"/>
                <a:ea typeface="Roboto" panose="02000000000000000000" pitchFamily="2" charset="0"/>
              </a:rPr>
              <a:t>Artix</a:t>
            </a: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</a:rPr>
              <a:t> 7 </a:t>
            </a:r>
            <a:endParaRPr lang="en-US" sz="11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9C6B003-21CB-83F8-FF6B-45D4C908E622}"/>
              </a:ext>
            </a:extLst>
          </p:cNvPr>
          <p:cNvCxnSpPr>
            <a:cxnSpLocks/>
          </p:cNvCxnSpPr>
          <p:nvPr/>
        </p:nvCxnSpPr>
        <p:spPr>
          <a:xfrm flipV="1">
            <a:off x="3526017" y="2027116"/>
            <a:ext cx="0" cy="13523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8F5A22E-5339-44BB-F654-0B9239E85DE2}"/>
              </a:ext>
            </a:extLst>
          </p:cNvPr>
          <p:cNvSpPr/>
          <p:nvPr/>
        </p:nvSpPr>
        <p:spPr>
          <a:xfrm>
            <a:off x="4940249" y="5988311"/>
            <a:ext cx="774719" cy="4656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13CEC6E-8859-B7A4-EB1B-519770D6B06C}"/>
              </a:ext>
            </a:extLst>
          </p:cNvPr>
          <p:cNvSpPr/>
          <p:nvPr/>
        </p:nvSpPr>
        <p:spPr>
          <a:xfrm>
            <a:off x="4182989" y="5989516"/>
            <a:ext cx="719430" cy="4656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842A3D9-E8DE-EA1A-AB10-9326709EAC28}"/>
              </a:ext>
            </a:extLst>
          </p:cNvPr>
          <p:cNvSpPr/>
          <p:nvPr/>
        </p:nvSpPr>
        <p:spPr>
          <a:xfrm>
            <a:off x="5757604" y="5989517"/>
            <a:ext cx="719430" cy="46564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F966A6-C899-070A-3904-3FDAE4103F4D}"/>
              </a:ext>
            </a:extLst>
          </p:cNvPr>
          <p:cNvSpPr txBox="1"/>
          <p:nvPr/>
        </p:nvSpPr>
        <p:spPr>
          <a:xfrm rot="16200000">
            <a:off x="2521354" y="5405685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Lower is better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6DCA02A-0682-0DB7-B20D-926295D340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9588" y="4029759"/>
            <a:ext cx="1680050" cy="87271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411925C-CF01-4C37-281F-53313BB990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1815" y="3655343"/>
            <a:ext cx="1590409" cy="999151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548C7CF-B4F0-E81C-5A76-6B1EBDD9FE8A}"/>
              </a:ext>
            </a:extLst>
          </p:cNvPr>
          <p:cNvCxnSpPr>
            <a:cxnSpLocks/>
            <a:stCxn id="17" idx="1"/>
            <a:endCxn id="36" idx="3"/>
          </p:cNvCxnSpPr>
          <p:nvPr/>
        </p:nvCxnSpPr>
        <p:spPr>
          <a:xfrm flipH="1">
            <a:off x="3149638" y="3619850"/>
            <a:ext cx="1256816" cy="8462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CF87719-1FBF-F9EB-92EA-E1456EB7EF20}"/>
              </a:ext>
            </a:extLst>
          </p:cNvPr>
          <p:cNvCxnSpPr>
            <a:cxnSpLocks/>
          </p:cNvCxnSpPr>
          <p:nvPr/>
        </p:nvCxnSpPr>
        <p:spPr>
          <a:xfrm flipH="1" flipV="1">
            <a:off x="3178332" y="4635824"/>
            <a:ext cx="1114307" cy="3122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0B8651D-C771-2992-5F3A-8B8E02506D7C}"/>
              </a:ext>
            </a:extLst>
          </p:cNvPr>
          <p:cNvCxnSpPr>
            <a:cxnSpLocks/>
            <a:stCxn id="14" idx="1"/>
          </p:cNvCxnSpPr>
          <p:nvPr/>
        </p:nvCxnSpPr>
        <p:spPr>
          <a:xfrm flipV="1">
            <a:off x="6324601" y="4457851"/>
            <a:ext cx="1904999" cy="2311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allout: Line 56">
            <a:extLst>
              <a:ext uri="{FF2B5EF4-FFF2-40B4-BE49-F238E27FC236}">
                <a16:creationId xmlns:a16="http://schemas.microsoft.com/office/drawing/2014/main" id="{7692931F-1D86-D51A-54C7-A2FE164EA287}"/>
              </a:ext>
            </a:extLst>
          </p:cNvPr>
          <p:cNvSpPr/>
          <p:nvPr/>
        </p:nvSpPr>
        <p:spPr>
          <a:xfrm>
            <a:off x="2009287" y="3318412"/>
            <a:ext cx="1169045" cy="457200"/>
          </a:xfrm>
          <a:prstGeom prst="borderCallout1">
            <a:avLst>
              <a:gd name="adj1" fmla="val 108007"/>
              <a:gd name="adj2" fmla="val 45973"/>
              <a:gd name="adj3" fmla="val 224897"/>
              <a:gd name="adj4" fmla="val 44057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Only Poly. Mult. on FPGA</a:t>
            </a:r>
          </a:p>
        </p:txBody>
      </p:sp>
      <p:sp>
        <p:nvSpPr>
          <p:cNvPr id="58" name="Callout: Line 57">
            <a:extLst>
              <a:ext uri="{FF2B5EF4-FFF2-40B4-BE49-F238E27FC236}">
                <a16:creationId xmlns:a16="http://schemas.microsoft.com/office/drawing/2014/main" id="{3DC9F8AC-EFF5-0469-F344-72B2BC39F6DD}"/>
              </a:ext>
            </a:extLst>
          </p:cNvPr>
          <p:cNvSpPr/>
          <p:nvPr/>
        </p:nvSpPr>
        <p:spPr>
          <a:xfrm>
            <a:off x="8793386" y="5075806"/>
            <a:ext cx="817853" cy="457200"/>
          </a:xfrm>
          <a:prstGeom prst="borderCallout1">
            <a:avLst>
              <a:gd name="adj1" fmla="val -7695"/>
              <a:gd name="adj2" fmla="val 48745"/>
              <a:gd name="adj3" fmla="val -130475"/>
              <a:gd name="adj4" fmla="val 67928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Full design on FPGA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0887187E-A027-DFE8-8A81-5944B799655A}"/>
              </a:ext>
            </a:extLst>
          </p:cNvPr>
          <p:cNvSpPr/>
          <p:nvPr/>
        </p:nvSpPr>
        <p:spPr>
          <a:xfrm rot="5400000">
            <a:off x="6062590" y="2850475"/>
            <a:ext cx="339555" cy="22860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938815AA-EAD6-FC6B-8D30-2DDE37104040}"/>
              </a:ext>
            </a:extLst>
          </p:cNvPr>
          <p:cNvSpPr/>
          <p:nvPr/>
        </p:nvSpPr>
        <p:spPr>
          <a:xfrm rot="16200000">
            <a:off x="6154823" y="3715766"/>
            <a:ext cx="339555" cy="22860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7" grpId="0" animBg="1"/>
      <p:bldP spid="17" grpId="1" animBg="1"/>
      <p:bldP spid="1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57" grpId="0" animBg="1"/>
      <p:bldP spid="58" grpId="0" animBg="1"/>
      <p:bldP spid="7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4D25-75E1-D856-46B7-7ED9E6C3A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C6042-605C-B422-46CE-56E6A0097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964" y="310916"/>
            <a:ext cx="11529619" cy="615059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131" name="Slide Number Placeholder 3">
            <a:extLst>
              <a:ext uri="{FF2B5EF4-FFF2-40B4-BE49-F238E27FC236}">
                <a16:creationId xmlns:a16="http://schemas.microsoft.com/office/drawing/2014/main" id="{E097210E-09AE-A4C2-20FA-7AD092753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761BC22-85B1-0EEE-E37B-181B8A492E7E}"/>
              </a:ext>
            </a:extLst>
          </p:cNvPr>
          <p:cNvSpPr txBox="1"/>
          <p:nvPr/>
        </p:nvSpPr>
        <p:spPr>
          <a:xfrm>
            <a:off x="1132690" y="3097896"/>
            <a:ext cx="1733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Key Generation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E0A08E4-E3C6-F442-608B-F1FAE76A04A1}"/>
              </a:ext>
            </a:extLst>
          </p:cNvPr>
          <p:cNvSpPr txBox="1"/>
          <p:nvPr/>
        </p:nvSpPr>
        <p:spPr>
          <a:xfrm>
            <a:off x="5182094" y="3097896"/>
            <a:ext cx="1636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Encapsulation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FEA9238-7A4D-CBD8-C37C-B07180DD0CD7}"/>
              </a:ext>
            </a:extLst>
          </p:cNvPr>
          <p:cNvSpPr txBox="1"/>
          <p:nvPr/>
        </p:nvSpPr>
        <p:spPr>
          <a:xfrm>
            <a:off x="9241173" y="3091455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Decapsulation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93A0310-FA44-AD79-A2FD-080631A6C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4" y="3807470"/>
            <a:ext cx="11591505" cy="2369493"/>
          </a:xfrm>
        </p:spPr>
        <p:txBody>
          <a:bodyPr>
            <a:normAutofit/>
          </a:bodyPr>
          <a:lstStyle/>
          <a:p>
            <a:r>
              <a:rPr lang="en-US" sz="1800" dirty="0"/>
              <a:t>Design and evaluation of performance critical aspects of HQC implementation</a:t>
            </a:r>
          </a:p>
          <a:p>
            <a:r>
              <a:rPr lang="en-US" sz="1800" dirty="0"/>
              <a:t>When compared to state-of-the-art we demonstrated:</a:t>
            </a:r>
          </a:p>
          <a:p>
            <a:pPr lvl="1">
              <a:buFont typeface="Roboto" panose="02000000000000000000" pitchFamily="2" charset="0"/>
              <a:buChar char="~"/>
            </a:pPr>
            <a:r>
              <a:rPr lang="en-US" sz="1600" dirty="0"/>
              <a:t>20% improvement in Key Generation time</a:t>
            </a:r>
          </a:p>
          <a:p>
            <a:pPr lvl="1">
              <a:buFont typeface="Roboto" panose="02000000000000000000" pitchFamily="2" charset="0"/>
              <a:buChar char="~"/>
            </a:pPr>
            <a:r>
              <a:rPr lang="en-US" sz="1600" dirty="0"/>
              <a:t>80% improvement in Encapsulation time</a:t>
            </a:r>
          </a:p>
          <a:p>
            <a:pPr lvl="1">
              <a:buFont typeface="Roboto" panose="02000000000000000000" pitchFamily="2" charset="0"/>
              <a:buChar char="~"/>
            </a:pPr>
            <a:r>
              <a:rPr lang="en-US" sz="1600" dirty="0"/>
              <a:t>60% improvement in Decapsulation time</a:t>
            </a:r>
          </a:p>
          <a:p>
            <a:pPr lvl="1">
              <a:buFont typeface="Roboto" panose="02000000000000000000" pitchFamily="2" charset="0"/>
              <a:buChar char="~"/>
            </a:pPr>
            <a:r>
              <a:rPr lang="en-US" sz="1600" dirty="0"/>
              <a:t>33% improvement in the Time–Area product </a:t>
            </a:r>
          </a:p>
          <a:p>
            <a:pPr marL="9143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B17C03-CCD6-6CE9-710A-EAE9004D6E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55540" y="1546074"/>
            <a:ext cx="3382465" cy="13473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51B912-CCD2-9C76-5CA0-7ADFA32332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97271" y="1776028"/>
            <a:ext cx="3204005" cy="11247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847822-C77F-F95D-B1B8-5F0AE473F3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05800" y="1100853"/>
            <a:ext cx="3712786" cy="177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27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D3532-725A-EAE0-7F9D-8FF7E31B4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81B6FA-638D-E55B-6C04-785830B83F56}"/>
              </a:ext>
            </a:extLst>
          </p:cNvPr>
          <p:cNvSpPr txBox="1"/>
          <p:nvPr/>
        </p:nvSpPr>
        <p:spPr>
          <a:xfrm>
            <a:off x="3622981" y="2792052"/>
            <a:ext cx="51090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Thank you!</a:t>
            </a:r>
            <a:endParaRPr lang="en-US" sz="72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647D99-23FD-E25D-702E-DCDD0A31DF5D}"/>
              </a:ext>
            </a:extLst>
          </p:cNvPr>
          <p:cNvSpPr txBox="1"/>
          <p:nvPr/>
        </p:nvSpPr>
        <p:spPr>
          <a:xfrm>
            <a:off x="3164483" y="6324600"/>
            <a:ext cx="6095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u="sng" dirty="0">
                <a:solidFill>
                  <a:srgbClr val="384793"/>
                </a:solidFill>
                <a:latin typeface="Consolas" panose="020B0609020204030204" pitchFamily="49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https://sanjaydeshpande.phd/</a:t>
            </a:r>
            <a:endParaRPr lang="en-US" u="sng" dirty="0">
              <a:solidFill>
                <a:srgbClr val="384793"/>
              </a:solidFill>
              <a:latin typeface="Consolas" panose="020B0609020204030204" pitchFamily="49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630CED-AAB8-99C0-71EC-C5C4C9F54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303" y="98342"/>
            <a:ext cx="1166106" cy="11311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FDAEB6-AA3B-BD11-6483-99562DC40B1E}"/>
              </a:ext>
            </a:extLst>
          </p:cNvPr>
          <p:cNvSpPr txBox="1"/>
          <p:nvPr/>
        </p:nvSpPr>
        <p:spPr>
          <a:xfrm>
            <a:off x="685800" y="251086"/>
            <a:ext cx="102806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latin typeface="Arial Black" panose="020B0A04020102020204" pitchFamily="34" charset="0"/>
                <a:ea typeface="Roboto" charset="0"/>
                <a:cs typeface="Roboto" charset="0"/>
              </a:rPr>
              <a:t>Performance Analysis of Parameterizable </a:t>
            </a:r>
          </a:p>
          <a:p>
            <a:pPr algn="ctr"/>
            <a:r>
              <a:rPr lang="en-US" altLang="zh-CN" sz="2000" b="1" dirty="0">
                <a:solidFill>
                  <a:srgbClr val="154F90"/>
                </a:solidFill>
                <a:latin typeface="Arial Black" panose="020B0A04020102020204" pitchFamily="34" charset="0"/>
                <a:ea typeface="Roboto" charset="0"/>
                <a:cs typeface="Roboto" charset="0"/>
              </a:rPr>
              <a:t>HQC</a:t>
            </a:r>
            <a:r>
              <a:rPr lang="en-US" altLang="zh-CN" sz="2000" b="1" dirty="0">
                <a:latin typeface="Arial Black" panose="020B0A04020102020204" pitchFamily="34" charset="0"/>
                <a:ea typeface="Roboto" charset="0"/>
                <a:cs typeface="Roboto" charset="0"/>
              </a:rPr>
              <a:t> </a:t>
            </a:r>
            <a:r>
              <a:rPr lang="en-US" altLang="zh-CN" sz="2000" b="1" dirty="0">
                <a:solidFill>
                  <a:srgbClr val="154F90"/>
                </a:solidFill>
                <a:latin typeface="Arial Black" panose="020B0A04020102020204" pitchFamily="34" charset="0"/>
                <a:ea typeface="Roboto" charset="0"/>
                <a:cs typeface="Roboto" charset="0"/>
              </a:rPr>
              <a:t>Hardware Architecture</a:t>
            </a:r>
            <a:endParaRPr lang="en-US" sz="1100" b="1" dirty="0">
              <a:latin typeface="Arial Black" panose="020B0A04020102020204" pitchFamily="34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93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65D70-0571-1CB9-198A-FEE6208A2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8C5754-D566-2929-C46F-052AAB90FAA6}"/>
              </a:ext>
            </a:extLst>
          </p:cNvPr>
          <p:cNvSpPr txBox="1"/>
          <p:nvPr/>
        </p:nvSpPr>
        <p:spPr>
          <a:xfrm>
            <a:off x="261841" y="2490281"/>
            <a:ext cx="1002073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58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ea typeface="Roboto" charset="0"/>
                <a:cs typeface="Roboto" charset="0"/>
              </a:rPr>
              <a:t>Backup</a:t>
            </a:r>
          </a:p>
          <a:p>
            <a:r>
              <a:rPr lang="en-US" sz="5800" b="1" dirty="0">
                <a:latin typeface="Arial Black" panose="020B0A04020102020204" pitchFamily="34" charset="0"/>
                <a:ea typeface="Roboto" charset="0"/>
                <a:cs typeface="Roboto" charset="0"/>
              </a:rPr>
              <a:t>Slides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65AF1C-4264-FE7F-554E-A9BD7B457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575" y="2726447"/>
            <a:ext cx="1595899" cy="15480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C4654D-A422-44C8-53A4-FA0141D30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391" b="81120" l="12891" r="86719">
                        <a14:foregroundMark x1="17676" y1="35612" x2="16504" y2="41471"/>
                        <a14:foregroundMark x1="16190" y1="57974" x2="16113" y2="59570"/>
                        <a14:foregroundMark x1="16337" y1="54902" x2="16310" y2="55469"/>
                        <a14:foregroundMark x1="16504" y1="51432" x2="16452" y2="52521"/>
                        <a14:foregroundMark x1="12891" y1="56380" x2="13379" y2="53385"/>
                        <a14:foregroundMark x1="55469" y1="27604" x2="56738" y2="28841"/>
                        <a14:foregroundMark x1="47266" y1="25977" x2="47266" y2="25391"/>
                        <a14:foregroundMark x1="84277" y1="52148" x2="82617" y2="51563"/>
                        <a14:foregroundMark x1="84863" y1="53255" x2="84863" y2="53255"/>
                        <a14:foregroundMark x1="52377" y1="80587" x2="54688" y2="81120"/>
                        <a14:foregroundMark x1="41406" y1="78060" x2="45173" y2="78928"/>
                        <a14:foregroundMark x1="54688" y1="81120" x2="57813" y2="77734"/>
                        <a14:foregroundMark x1="85840" y1="52474" x2="86719" y2="54557"/>
                        <a14:foregroundMark x1="48535" y1="37109" x2="53125" y2="36523"/>
                        <a14:backgroundMark x1="45605" y1="78646" x2="50391" y2="80794"/>
                        <a14:backgroundMark x1="51074" y1="80143" x2="51270" y2="80599"/>
                        <a14:backgroundMark x1="52148" y1="80599" x2="52148" y2="80599"/>
                        <a14:backgroundMark x1="52441" y1="80339" x2="52441" y2="80339"/>
                        <a14:backgroundMark x1="47461" y1="79883" x2="52637" y2="80339"/>
                        <a14:backgroundMark x1="44336" y1="78060" x2="45215" y2="79688"/>
                        <a14:backgroundMark x1="52441" y1="80599" x2="52441" y2="80599"/>
                        <a14:backgroundMark x1="44922" y1="78060" x2="44043" y2="78971"/>
                        <a14:backgroundMark x1="45605" y1="30078" x2="54004" y2="27799"/>
                        <a14:backgroundMark x1="48145" y1="27669" x2="51270" y2="28255"/>
                        <a14:backgroundMark x1="50391" y1="27669" x2="45410" y2="28841"/>
                        <a14:backgroundMark x1="47266" y1="27930" x2="44922" y2="29492"/>
                        <a14:backgroundMark x1="52832" y1="27669" x2="54688" y2="28255"/>
                        <a14:backgroundMark x1="17480" y1="53060" x2="15430" y2="54427"/>
                        <a14:backgroundMark x1="15820" y1="54883" x2="15820" y2="57292"/>
                        <a14:backgroundMark x1="18359" y1="55664" x2="16504" y2="58073"/>
                        <a14:backgroundMark x1="16504" y1="55469" x2="16504" y2="57878"/>
                      </a14:backgroundRemoval>
                    </a14:imgEffect>
                  </a14:imgLayer>
                </a14:imgProps>
              </a:ext>
            </a:extLst>
          </a:blip>
          <a:srcRect l="8637" t="22021" r="6212" b="15758"/>
          <a:stretch>
            <a:fillRect/>
          </a:stretch>
        </p:blipFill>
        <p:spPr>
          <a:xfrm>
            <a:off x="9307882" y="2069855"/>
            <a:ext cx="2832667" cy="271828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85338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5F93D-1C88-D52F-BD8C-6D1A6EB08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NTT/FFT type multiplication for HQC?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83AD9-4857-92D5-0435-68D4587DA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Cannot directly apply NTT (Number Theoretic Transform) to binary field polynomial multiplication</a:t>
            </a:r>
          </a:p>
          <a:p>
            <a:pPr lvl="1"/>
            <a:r>
              <a:rPr lang="en-US" dirty="0"/>
              <a:t>Requires a finite field with special roots of unity</a:t>
            </a:r>
          </a:p>
          <a:p>
            <a:r>
              <a:rPr lang="en-US" dirty="0"/>
              <a:t>Chen et. al [CCK21] proposed using </a:t>
            </a:r>
            <a:r>
              <a:rPr lang="en-US" b="1" dirty="0"/>
              <a:t>Frobenius Additive FFTs (FAFFT).</a:t>
            </a:r>
          </a:p>
          <a:p>
            <a:pPr lvl="1"/>
            <a:r>
              <a:rPr lang="en-US" dirty="0"/>
              <a:t>Implemented in hardware by Ras et. al [RLC+25]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D7090-E3F6-DDEA-6694-64D401813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35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844DD900-E07D-3E0D-3DE8-09E6181DFB21}"/>
              </a:ext>
            </a:extLst>
          </p:cNvPr>
          <p:cNvSpPr/>
          <p:nvPr/>
        </p:nvSpPr>
        <p:spPr>
          <a:xfrm>
            <a:off x="8820069" y="2971800"/>
            <a:ext cx="841785" cy="2209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EC52BAE-DF10-9D35-3D2C-0F18D416CFBA}"/>
              </a:ext>
            </a:extLst>
          </p:cNvPr>
          <p:cNvSpPr/>
          <p:nvPr/>
        </p:nvSpPr>
        <p:spPr>
          <a:xfrm>
            <a:off x="2834925" y="2971800"/>
            <a:ext cx="841785" cy="2209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C84C476-A145-C7B6-61DD-78D9C35D0EAA}"/>
              </a:ext>
            </a:extLst>
          </p:cNvPr>
          <p:cNvSpPr/>
          <p:nvPr/>
        </p:nvSpPr>
        <p:spPr>
          <a:xfrm>
            <a:off x="5694457" y="3628920"/>
            <a:ext cx="990600" cy="97030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95824C-50B6-7BC1-AEEE-B33326499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Frobenius Additive FFT (FAFFT)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F9BD4-25C8-EA8E-4E7F-6C3937B0F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314" y="1322253"/>
            <a:ext cx="11458937" cy="1474412"/>
          </a:xfrm>
        </p:spPr>
        <p:txBody>
          <a:bodyPr/>
          <a:lstStyle/>
          <a:p>
            <a:r>
              <a:rPr lang="en-US" dirty="0"/>
              <a:t>Convert to new polynomial basis – </a:t>
            </a:r>
            <a:r>
              <a:rPr lang="en-US" b="1" dirty="0"/>
              <a:t>Cantor Basis.</a:t>
            </a:r>
          </a:p>
          <a:p>
            <a:r>
              <a:rPr lang="en-US" b="1" dirty="0"/>
              <a:t>FFT Encode</a:t>
            </a:r>
            <a:r>
              <a:rPr lang="en-US" dirty="0"/>
              <a:t> and </a:t>
            </a:r>
            <a:r>
              <a:rPr lang="en-US" b="1" dirty="0"/>
              <a:t>FFT Decode</a:t>
            </a:r>
            <a:r>
              <a:rPr lang="en-US" dirty="0"/>
              <a:t> are used to reduce the number of evaluations.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7A61D-CDF7-50E1-BB76-5C5CB26BE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6ED29F-7924-3D79-4359-C067F757AB34}"/>
              </a:ext>
            </a:extLst>
          </p:cNvPr>
          <p:cNvSpPr/>
          <p:nvPr/>
        </p:nvSpPr>
        <p:spPr>
          <a:xfrm>
            <a:off x="1430223" y="3193804"/>
            <a:ext cx="1524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nsolas" panose="020B0609020204030204" pitchFamily="49" charset="0"/>
              </a:rPr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60353D-A8B1-2F63-5E86-B7DBC5E4E244}"/>
              </a:ext>
            </a:extLst>
          </p:cNvPr>
          <p:cNvSpPr/>
          <p:nvPr/>
        </p:nvSpPr>
        <p:spPr>
          <a:xfrm>
            <a:off x="1430223" y="4376778"/>
            <a:ext cx="1524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nsolas" panose="020B0609020204030204" pitchFamily="49" charset="0"/>
              </a:rPr>
              <a:t>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073C30-00FA-FFA8-EAE0-3587F5AFC86F}"/>
              </a:ext>
            </a:extLst>
          </p:cNvPr>
          <p:cNvSpPr/>
          <p:nvPr/>
        </p:nvSpPr>
        <p:spPr>
          <a:xfrm>
            <a:off x="1963623" y="3193804"/>
            <a:ext cx="5334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BC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82E68E-82C7-0536-324D-AF14C0D3A306}"/>
              </a:ext>
            </a:extLst>
          </p:cNvPr>
          <p:cNvSpPr/>
          <p:nvPr/>
        </p:nvSpPr>
        <p:spPr>
          <a:xfrm>
            <a:off x="1963623" y="4371417"/>
            <a:ext cx="5334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BC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8155A8-6E8D-1A98-D636-29BBF3BE4481}"/>
              </a:ext>
            </a:extLst>
          </p:cNvPr>
          <p:cNvSpPr/>
          <p:nvPr/>
        </p:nvSpPr>
        <p:spPr>
          <a:xfrm>
            <a:off x="2873025" y="3173010"/>
            <a:ext cx="766997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FFT</a:t>
            </a:r>
          </a:p>
          <a:p>
            <a:pPr algn="ctr"/>
            <a:r>
              <a:rPr lang="en-US" sz="1200" dirty="0">
                <a:latin typeface="Consolas" panose="020B0609020204030204" pitchFamily="49" charset="0"/>
              </a:rPr>
              <a:t>Encode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00874A-06EF-9168-A7E5-79A36C933DAD}"/>
              </a:ext>
            </a:extLst>
          </p:cNvPr>
          <p:cNvSpPr/>
          <p:nvPr/>
        </p:nvSpPr>
        <p:spPr>
          <a:xfrm>
            <a:off x="2873024" y="4371416"/>
            <a:ext cx="766997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FFT</a:t>
            </a:r>
          </a:p>
          <a:p>
            <a:pPr algn="ctr"/>
            <a:r>
              <a:rPr lang="en-US" sz="1200" dirty="0">
                <a:latin typeface="Consolas" panose="020B0609020204030204" pitchFamily="49" charset="0"/>
              </a:rPr>
              <a:t>Encode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EB6D22-4AFD-162E-CE9C-1BACAAA82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203" y="3109270"/>
            <a:ext cx="1447800" cy="8075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DBE1E5-0B66-8317-4477-27FDD29D5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203" y="4248050"/>
            <a:ext cx="1447800" cy="807538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075B880-CF3E-58EC-1A0E-1C8497C31682}"/>
              </a:ext>
            </a:extLst>
          </p:cNvPr>
          <p:cNvSpPr/>
          <p:nvPr/>
        </p:nvSpPr>
        <p:spPr>
          <a:xfrm>
            <a:off x="6038891" y="3948941"/>
            <a:ext cx="289368" cy="304800"/>
          </a:xfrm>
          <a:prstGeom prst="ellipse">
            <a:avLst/>
          </a:prstGeom>
          <a:solidFill>
            <a:srgbClr val="73B3F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nsolas" panose="020B0609020204030204" pitchFamily="49" charset="0"/>
              </a:rPr>
              <a:t>x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BB911EA-EDFA-C8E5-D8AE-52DD309426FB}"/>
              </a:ext>
            </a:extLst>
          </p:cNvPr>
          <p:cNvCxnSpPr>
            <a:cxnSpLocks/>
            <a:endCxn id="14" idx="3"/>
          </p:cNvCxnSpPr>
          <p:nvPr/>
        </p:nvCxnSpPr>
        <p:spPr>
          <a:xfrm flipV="1">
            <a:off x="5850630" y="4209104"/>
            <a:ext cx="230638" cy="949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3937BF7-AB1C-A125-2FC2-1303D644253F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5839656" y="3898656"/>
            <a:ext cx="241612" cy="949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BF32D64-74EF-8DDF-74EB-6B457566AEB2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6328259" y="4101341"/>
            <a:ext cx="2081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2A96E996-3B43-6070-8253-37E99E0B5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686" y="3685906"/>
            <a:ext cx="1379419" cy="79740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7D1498C0-DF2D-7744-A4F8-F57182F719AA}"/>
              </a:ext>
            </a:extLst>
          </p:cNvPr>
          <p:cNvSpPr/>
          <p:nvPr/>
        </p:nvSpPr>
        <p:spPr>
          <a:xfrm>
            <a:off x="10043831" y="3810000"/>
            <a:ext cx="533400" cy="60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BC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2270AE1-063A-B6D9-6E5E-A5D29BD04BE0}"/>
              </a:ext>
            </a:extLst>
          </p:cNvPr>
          <p:cNvSpPr/>
          <p:nvPr/>
        </p:nvSpPr>
        <p:spPr>
          <a:xfrm>
            <a:off x="8861085" y="3809054"/>
            <a:ext cx="766997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FFT</a:t>
            </a:r>
          </a:p>
          <a:p>
            <a:pPr algn="ctr"/>
            <a:r>
              <a:rPr lang="en-US" sz="1200" dirty="0">
                <a:latin typeface="Consolas" panose="020B0609020204030204" pitchFamily="49" charset="0"/>
              </a:rPr>
              <a:t>Decode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D6C735E-B44A-8E4F-AFEA-D4405DE4DE61}"/>
              </a:ext>
            </a:extLst>
          </p:cNvPr>
          <p:cNvSpPr/>
          <p:nvPr/>
        </p:nvSpPr>
        <p:spPr>
          <a:xfrm>
            <a:off x="10973836" y="3810000"/>
            <a:ext cx="1524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onsolas" panose="020B0609020204030204" pitchFamily="49" charset="0"/>
              </a:rPr>
              <a:t>c</a:t>
            </a: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E2165CCC-D4D4-67DF-DEA3-33FDA83277A6}"/>
              </a:ext>
            </a:extLst>
          </p:cNvPr>
          <p:cNvSpPr/>
          <p:nvPr/>
        </p:nvSpPr>
        <p:spPr>
          <a:xfrm>
            <a:off x="1620722" y="3403354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C99EDDF2-0585-CE0E-8C20-BFA6E3870269}"/>
              </a:ext>
            </a:extLst>
          </p:cNvPr>
          <p:cNvSpPr/>
          <p:nvPr/>
        </p:nvSpPr>
        <p:spPr>
          <a:xfrm>
            <a:off x="2535122" y="3412411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E376573A-E34F-536A-3A81-AEFCA1622717}"/>
              </a:ext>
            </a:extLst>
          </p:cNvPr>
          <p:cNvSpPr/>
          <p:nvPr/>
        </p:nvSpPr>
        <p:spPr>
          <a:xfrm>
            <a:off x="1620722" y="4581409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771827D5-A62A-F520-7929-07A65742A27D}"/>
              </a:ext>
            </a:extLst>
          </p:cNvPr>
          <p:cNvSpPr/>
          <p:nvPr/>
        </p:nvSpPr>
        <p:spPr>
          <a:xfrm>
            <a:off x="2535122" y="4583855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AD417DB8-5B76-D0BD-8E0E-8D57145C0B1E}"/>
              </a:ext>
            </a:extLst>
          </p:cNvPr>
          <p:cNvSpPr/>
          <p:nvPr/>
        </p:nvSpPr>
        <p:spPr>
          <a:xfrm>
            <a:off x="3678122" y="3403354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443A46C7-C95F-449C-4C32-B01945A28649}"/>
              </a:ext>
            </a:extLst>
          </p:cNvPr>
          <p:cNvSpPr/>
          <p:nvPr/>
        </p:nvSpPr>
        <p:spPr>
          <a:xfrm>
            <a:off x="3676710" y="4579742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4BD188EA-182A-B0B5-5983-823AE6392576}"/>
              </a:ext>
            </a:extLst>
          </p:cNvPr>
          <p:cNvSpPr/>
          <p:nvPr/>
        </p:nvSpPr>
        <p:spPr>
          <a:xfrm rot="1978604">
            <a:off x="5486498" y="3489299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0461F9C3-1727-D942-2EC1-875378C1B315}"/>
              </a:ext>
            </a:extLst>
          </p:cNvPr>
          <p:cNvSpPr/>
          <p:nvPr/>
        </p:nvSpPr>
        <p:spPr>
          <a:xfrm rot="20244706">
            <a:off x="5494470" y="4533583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E8E3C0CD-B68D-1588-D683-039114324956}"/>
              </a:ext>
            </a:extLst>
          </p:cNvPr>
          <p:cNvSpPr/>
          <p:nvPr/>
        </p:nvSpPr>
        <p:spPr>
          <a:xfrm>
            <a:off x="6743470" y="4023223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A35A4535-356A-FE44-D3F5-B2BBD646C222}"/>
              </a:ext>
            </a:extLst>
          </p:cNvPr>
          <p:cNvSpPr/>
          <p:nvPr/>
        </p:nvSpPr>
        <p:spPr>
          <a:xfrm>
            <a:off x="8516857" y="4018604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6262C738-9082-115F-A530-EA590806683B}"/>
              </a:ext>
            </a:extLst>
          </p:cNvPr>
          <p:cNvSpPr/>
          <p:nvPr/>
        </p:nvSpPr>
        <p:spPr>
          <a:xfrm>
            <a:off x="9686055" y="4026255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459D0126-F3FD-A034-D9B5-B09AE0FE335F}"/>
              </a:ext>
            </a:extLst>
          </p:cNvPr>
          <p:cNvSpPr/>
          <p:nvPr/>
        </p:nvSpPr>
        <p:spPr>
          <a:xfrm>
            <a:off x="10625632" y="4012008"/>
            <a:ext cx="299803" cy="1905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>
              <a:latin typeface="Consolas" panose="020B0609020204030204" pitchFamily="49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7147FE9-1831-F371-32A5-48D8208902C1}"/>
              </a:ext>
            </a:extLst>
          </p:cNvPr>
          <p:cNvSpPr txBox="1"/>
          <p:nvPr/>
        </p:nvSpPr>
        <p:spPr>
          <a:xfrm>
            <a:off x="2314606" y="5131847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F</a:t>
            </a:r>
            <a:r>
              <a:rPr lang="en-US" i="1" baseline="-25000" dirty="0"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2 </a:t>
            </a:r>
            <a:r>
              <a:rPr lang="en-US" i="1" dirty="0"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-&gt; F</a:t>
            </a:r>
            <a:r>
              <a:rPr lang="en-US" i="1" baseline="-25000" dirty="0"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2</a:t>
            </a:r>
            <a:endParaRPr lang="en-US" i="1" dirty="0">
              <a:latin typeface="Source Sans Pro" panose="020B0503030403020204" pitchFamily="34" charset="0"/>
              <a:ea typeface="Source Sans Pro" panose="020B0503030403020204" pitchFamily="34" charset="0"/>
              <a:cs typeface="Roboto" panose="020000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C9D3B41-F65E-6881-9666-6E9CCDBA20AC}"/>
              </a:ext>
            </a:extLst>
          </p:cNvPr>
          <p:cNvSpPr txBox="1"/>
          <p:nvPr/>
        </p:nvSpPr>
        <p:spPr>
          <a:xfrm>
            <a:off x="2918863" y="5174906"/>
            <a:ext cx="35411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5629979-1F4D-4B69-DE26-E6697F609B9D}"/>
              </a:ext>
            </a:extLst>
          </p:cNvPr>
          <p:cNvSpPr txBox="1"/>
          <p:nvPr/>
        </p:nvSpPr>
        <p:spPr>
          <a:xfrm>
            <a:off x="9250498" y="5129954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</a:t>
            </a:r>
            <a:r>
              <a:rPr lang="en-US" i="1" baseline="-25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  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-&gt; F</a:t>
            </a:r>
            <a:r>
              <a:rPr lang="en-US" i="1" baseline="-25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endParaRPr lang="en-US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C438F6-DD50-2344-F823-E710CFC09C6F}"/>
              </a:ext>
            </a:extLst>
          </p:cNvPr>
          <p:cNvSpPr txBox="1"/>
          <p:nvPr/>
        </p:nvSpPr>
        <p:spPr>
          <a:xfrm>
            <a:off x="9459340" y="5162887"/>
            <a:ext cx="35411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/>
              <a:t>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7EC1296-7479-C315-C160-D9892E620532}"/>
              </a:ext>
            </a:extLst>
          </p:cNvPr>
          <p:cNvSpPr txBox="1"/>
          <p:nvPr/>
        </p:nvSpPr>
        <p:spPr>
          <a:xfrm>
            <a:off x="4325919" y="5129954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FFT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0206B09-EA76-41B3-5FFC-155F03A79D9D}"/>
              </a:ext>
            </a:extLst>
          </p:cNvPr>
          <p:cNvSpPr txBox="1"/>
          <p:nvPr/>
        </p:nvSpPr>
        <p:spPr>
          <a:xfrm>
            <a:off x="7502694" y="5129954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IFFT</a:t>
            </a:r>
          </a:p>
        </p:txBody>
      </p:sp>
    </p:spTree>
    <p:extLst>
      <p:ext uri="{BB962C8B-B14F-4D97-AF65-F5344CB8AC3E}">
        <p14:creationId xmlns:p14="http://schemas.microsoft.com/office/powerpoint/2010/main" val="1476111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C05C-91F5-EF01-4676-B02542C3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FAFFT vs Sparse Multiplication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02E651E-D139-AC0E-810D-3ED3545EF6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65114"/>
              </p:ext>
            </p:extLst>
          </p:nvPr>
        </p:nvGraphicFramePr>
        <p:xfrm>
          <a:off x="3505200" y="2971800"/>
          <a:ext cx="5105400" cy="328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7CF40-B846-7F97-877C-254139D78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911339-EE23-7563-68C0-99F27674B79B}"/>
              </a:ext>
            </a:extLst>
          </p:cNvPr>
          <p:cNvSpPr txBox="1"/>
          <p:nvPr/>
        </p:nvSpPr>
        <p:spPr>
          <a:xfrm>
            <a:off x="5334000" y="3431498"/>
            <a:ext cx="9910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latin typeface="Consolas" panose="020B0609020204030204" pitchFamily="49" charset="0"/>
              </a:rPr>
              <a:t>1,877,897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EA42F4-65ED-0151-2166-7C8F7BA62134}"/>
              </a:ext>
            </a:extLst>
          </p:cNvPr>
          <p:cNvSpPr txBox="1"/>
          <p:nvPr/>
        </p:nvSpPr>
        <p:spPr>
          <a:xfrm>
            <a:off x="3962400" y="5410200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Consolas" panose="020B0609020204030204" pitchFamily="49" charset="0"/>
              </a:rPr>
              <a:t>Freq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12ECC1-1A27-1305-506B-8793CDAF1E70}"/>
              </a:ext>
            </a:extLst>
          </p:cNvPr>
          <p:cNvSpPr txBox="1"/>
          <p:nvPr/>
        </p:nvSpPr>
        <p:spPr>
          <a:xfrm>
            <a:off x="5146701" y="5417371"/>
            <a:ext cx="9492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Consolas" panose="020B0609020204030204" pitchFamily="49" charset="0"/>
              </a:rPr>
              <a:t>(125 MHz)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119A0C-0C18-9A0F-CE88-BE911209ED42}"/>
              </a:ext>
            </a:extLst>
          </p:cNvPr>
          <p:cNvSpPr txBox="1"/>
          <p:nvPr/>
        </p:nvSpPr>
        <p:spPr>
          <a:xfrm>
            <a:off x="6753272" y="5414002"/>
            <a:ext cx="9492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Consolas" panose="020B0609020204030204" pitchFamily="49" charset="0"/>
              </a:rPr>
              <a:t>(288 MHz)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3705E41-5843-12F6-1C38-567270D91202}"/>
              </a:ext>
            </a:extLst>
          </p:cNvPr>
          <p:cNvSpPr txBox="1">
            <a:spLocks/>
          </p:cNvSpPr>
          <p:nvPr/>
        </p:nvSpPr>
        <p:spPr>
          <a:xfrm>
            <a:off x="381964" y="1308746"/>
            <a:ext cx="11458937" cy="1707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64E361A-0999-9CF9-0A95-4AA02A2D5334}"/>
              </a:ext>
            </a:extLst>
          </p:cNvPr>
          <p:cNvSpPr txBox="1">
            <a:spLocks/>
          </p:cNvSpPr>
          <p:nvPr/>
        </p:nvSpPr>
        <p:spPr>
          <a:xfrm>
            <a:off x="381964" y="1308746"/>
            <a:ext cx="11458937" cy="1174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Taking advantage of sparsity doesn’t lead to non-constant time behavior on hardware.</a:t>
            </a:r>
          </a:p>
          <a:p>
            <a:pPr lvl="1"/>
            <a:r>
              <a:rPr lang="en-US" dirty="0"/>
              <a:t>Weight of the sparse polynomial is fixed.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D5EE6C-ACCA-ABCC-15B1-AFC25B33E8B1}"/>
              </a:ext>
            </a:extLst>
          </p:cNvPr>
          <p:cNvSpPr txBox="1"/>
          <p:nvPr/>
        </p:nvSpPr>
        <p:spPr>
          <a:xfrm>
            <a:off x="7737548" y="2974782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HQC128</a:t>
            </a:r>
          </a:p>
        </p:txBody>
      </p:sp>
    </p:spTree>
    <p:extLst>
      <p:ext uri="{BB962C8B-B14F-4D97-AF65-F5344CB8AC3E}">
        <p14:creationId xmlns:p14="http://schemas.microsoft.com/office/powerpoint/2010/main" val="52446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47C28D5-8720-854A-7711-69FD5478DC5B}"/>
              </a:ext>
            </a:extLst>
          </p:cNvPr>
          <p:cNvCxnSpPr>
            <a:cxnSpLocks/>
          </p:cNvCxnSpPr>
          <p:nvPr/>
        </p:nvCxnSpPr>
        <p:spPr>
          <a:xfrm flipV="1">
            <a:off x="4806256" y="1766764"/>
            <a:ext cx="0" cy="734813"/>
          </a:xfrm>
          <a:prstGeom prst="line">
            <a:avLst/>
          </a:prstGeom>
          <a:ln w="12700">
            <a:solidFill>
              <a:srgbClr val="5699D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5CDB87DF-5BC8-159F-82E9-1CC3A73C14B2}"/>
              </a:ext>
            </a:extLst>
          </p:cNvPr>
          <p:cNvSpPr txBox="1"/>
          <p:nvPr/>
        </p:nvSpPr>
        <p:spPr>
          <a:xfrm>
            <a:off x="4599166" y="1519754"/>
            <a:ext cx="409086" cy="338554"/>
          </a:xfrm>
          <a:prstGeom prst="rect">
            <a:avLst/>
          </a:prstGeom>
          <a:solidFill>
            <a:srgbClr val="5699D6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onsolas" panose="020B0609020204030204" pitchFamily="49" charset="0"/>
              </a:rPr>
              <a:t>26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045FDF5-ED5F-8BE8-363D-91281B6191DA}"/>
              </a:ext>
            </a:extLst>
          </p:cNvPr>
          <p:cNvCxnSpPr>
            <a:cxnSpLocks/>
            <a:endCxn id="85" idx="0"/>
          </p:cNvCxnSpPr>
          <p:nvPr/>
        </p:nvCxnSpPr>
        <p:spPr>
          <a:xfrm flipH="1">
            <a:off x="11875916" y="2516175"/>
            <a:ext cx="12653" cy="574271"/>
          </a:xfrm>
          <a:prstGeom prst="line">
            <a:avLst/>
          </a:prstGeom>
          <a:ln w="12700">
            <a:solidFill>
              <a:srgbClr val="09182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1BE56E6-75A9-EEB3-AD0C-82860A74E48A}"/>
              </a:ext>
            </a:extLst>
          </p:cNvPr>
          <p:cNvCxnSpPr>
            <a:cxnSpLocks/>
          </p:cNvCxnSpPr>
          <p:nvPr/>
        </p:nvCxnSpPr>
        <p:spPr>
          <a:xfrm flipV="1">
            <a:off x="9713164" y="2566174"/>
            <a:ext cx="0" cy="734813"/>
          </a:xfrm>
          <a:prstGeom prst="line">
            <a:avLst/>
          </a:prstGeom>
          <a:ln w="12700">
            <a:solidFill>
              <a:srgbClr val="112D47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F3BF80DB-6323-122D-8F96-7E8069F533AF}"/>
              </a:ext>
            </a:extLst>
          </p:cNvPr>
          <p:cNvSpPr txBox="1"/>
          <p:nvPr/>
        </p:nvSpPr>
        <p:spPr>
          <a:xfrm>
            <a:off x="8833906" y="3415648"/>
            <a:ext cx="1806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Round 2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4881464-52FC-0129-1EA6-6191EB6F1C56}"/>
              </a:ext>
            </a:extLst>
          </p:cNvPr>
          <p:cNvCxnSpPr>
            <a:cxnSpLocks/>
          </p:cNvCxnSpPr>
          <p:nvPr/>
        </p:nvCxnSpPr>
        <p:spPr>
          <a:xfrm flipV="1">
            <a:off x="8493964" y="2574555"/>
            <a:ext cx="0" cy="734813"/>
          </a:xfrm>
          <a:prstGeom prst="line">
            <a:avLst/>
          </a:prstGeom>
          <a:ln w="12700">
            <a:solidFill>
              <a:srgbClr val="245D9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1543784-A246-DC41-4DAF-865D3D93875E}"/>
              </a:ext>
            </a:extLst>
          </p:cNvPr>
          <p:cNvCxnSpPr>
            <a:cxnSpLocks/>
          </p:cNvCxnSpPr>
          <p:nvPr/>
        </p:nvCxnSpPr>
        <p:spPr>
          <a:xfrm flipV="1">
            <a:off x="7122364" y="2561455"/>
            <a:ext cx="0" cy="734813"/>
          </a:xfrm>
          <a:prstGeom prst="line">
            <a:avLst/>
          </a:prstGeom>
          <a:ln w="12700">
            <a:solidFill>
              <a:srgbClr val="2C74B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0F600F5-4A67-7035-B94D-8F8D87F9E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Post-Quantum Cryptography Standardization </a:t>
            </a:r>
          </a:p>
        </p:txBody>
      </p:sp>
      <p:sp>
        <p:nvSpPr>
          <p:cNvPr id="82" name="Content Placeholder 81">
            <a:extLst>
              <a:ext uri="{FF2B5EF4-FFF2-40B4-BE49-F238E27FC236}">
                <a16:creationId xmlns:a16="http://schemas.microsoft.com/office/drawing/2014/main" id="{4A6BDDB8-1FCA-33DF-1FC1-D4DEFFB51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4" y="3692647"/>
            <a:ext cx="11458937" cy="2484316"/>
          </a:xfrm>
        </p:spPr>
        <p:txBody>
          <a:bodyPr>
            <a:normAutofit/>
          </a:bodyPr>
          <a:lstStyle/>
          <a:p>
            <a:r>
              <a:rPr lang="en-US" dirty="0"/>
              <a:t>Submitted candidates belong to two categories</a:t>
            </a:r>
          </a:p>
          <a:p>
            <a:pPr lvl="1"/>
            <a:r>
              <a:rPr lang="en-US" b="1" dirty="0"/>
              <a:t>PQ-KEM: Post-Quantum Key Encapsulation Mechanism</a:t>
            </a:r>
          </a:p>
          <a:p>
            <a:pPr lvl="1"/>
            <a:r>
              <a:rPr lang="en-US" dirty="0"/>
              <a:t>PQ-DSS: Post-Quantum Digital Signature Scheme </a:t>
            </a:r>
          </a:p>
          <a:p>
            <a:r>
              <a:rPr lang="en-US" dirty="0"/>
              <a:t>Evaluation Criteria</a:t>
            </a:r>
          </a:p>
          <a:p>
            <a:pPr lvl="1"/>
            <a:r>
              <a:rPr lang="en-US" dirty="0"/>
              <a:t>Security</a:t>
            </a:r>
          </a:p>
          <a:p>
            <a:pPr lvl="1"/>
            <a:r>
              <a:rPr lang="en-US" b="1" dirty="0"/>
              <a:t>Hardware and Software implementation efficiency and security </a:t>
            </a:r>
          </a:p>
          <a:p>
            <a:pPr lvl="1"/>
            <a:r>
              <a:rPr lang="en-US" dirty="0"/>
              <a:t>Cost (key size, signature size, etc.)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8" name="Arrow: Notched Right 7">
            <a:extLst>
              <a:ext uri="{FF2B5EF4-FFF2-40B4-BE49-F238E27FC236}">
                <a16:creationId xmlns:a16="http://schemas.microsoft.com/office/drawing/2014/main" id="{AD5CBE40-790E-AD14-3B3F-89DC07FD943F}"/>
              </a:ext>
            </a:extLst>
          </p:cNvPr>
          <p:cNvSpPr/>
          <p:nvPr/>
        </p:nvSpPr>
        <p:spPr>
          <a:xfrm>
            <a:off x="-14140" y="2198223"/>
            <a:ext cx="1268116" cy="615059"/>
          </a:xfrm>
          <a:prstGeom prst="notch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F23860-726F-7142-8F13-FCD9E42BC685}"/>
              </a:ext>
            </a:extLst>
          </p:cNvPr>
          <p:cNvSpPr txBox="1"/>
          <p:nvPr/>
        </p:nvSpPr>
        <p:spPr>
          <a:xfrm>
            <a:off x="-76200" y="1305100"/>
            <a:ext cx="946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Call for proposals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9E632E-D61F-4E45-56EE-18D11370A83A}"/>
              </a:ext>
            </a:extLst>
          </p:cNvPr>
          <p:cNvCxnSpPr>
            <a:cxnSpLocks/>
          </p:cNvCxnSpPr>
          <p:nvPr/>
        </p:nvCxnSpPr>
        <p:spPr>
          <a:xfrm flipV="1">
            <a:off x="416764" y="1781365"/>
            <a:ext cx="0" cy="734810"/>
          </a:xfrm>
          <a:prstGeom prst="line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52D7AF4-1DCA-FC17-2C29-614FE7A7D394}"/>
              </a:ext>
            </a:extLst>
          </p:cNvPr>
          <p:cNvCxnSpPr>
            <a:cxnSpLocks/>
          </p:cNvCxnSpPr>
          <p:nvPr/>
        </p:nvCxnSpPr>
        <p:spPr>
          <a:xfrm flipV="1">
            <a:off x="1940764" y="1766765"/>
            <a:ext cx="0" cy="734813"/>
          </a:xfrm>
          <a:prstGeom prst="line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0B5FD3E8-DBD3-F729-1A1C-C14CA5D31C0D}"/>
              </a:ext>
            </a:extLst>
          </p:cNvPr>
          <p:cNvSpPr txBox="1"/>
          <p:nvPr/>
        </p:nvSpPr>
        <p:spPr>
          <a:xfrm>
            <a:off x="896553" y="1297297"/>
            <a:ext cx="208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Round 1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502D91A-2C2F-A84E-74B2-220560480BF2}"/>
              </a:ext>
            </a:extLst>
          </p:cNvPr>
          <p:cNvCxnSpPr>
            <a:cxnSpLocks/>
          </p:cNvCxnSpPr>
          <p:nvPr/>
        </p:nvCxnSpPr>
        <p:spPr>
          <a:xfrm flipV="1">
            <a:off x="7122364" y="1826642"/>
            <a:ext cx="0" cy="734813"/>
          </a:xfrm>
          <a:prstGeom prst="line">
            <a:avLst/>
          </a:prstGeom>
          <a:ln w="12700">
            <a:solidFill>
              <a:srgbClr val="2C74B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rrow: Notched Right 46">
            <a:extLst>
              <a:ext uri="{FF2B5EF4-FFF2-40B4-BE49-F238E27FC236}">
                <a16:creationId xmlns:a16="http://schemas.microsoft.com/office/drawing/2014/main" id="{428CB4BC-0F1F-4A52-03F3-5BE2C3E1849A}"/>
              </a:ext>
            </a:extLst>
          </p:cNvPr>
          <p:cNvSpPr/>
          <p:nvPr/>
        </p:nvSpPr>
        <p:spPr>
          <a:xfrm>
            <a:off x="1120047" y="2207904"/>
            <a:ext cx="1268116" cy="615059"/>
          </a:xfrm>
          <a:prstGeom prst="notchedRightArrow">
            <a:avLst/>
          </a:prstGeom>
          <a:solidFill>
            <a:srgbClr val="CADFF2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2017</a:t>
            </a:r>
          </a:p>
        </p:txBody>
      </p:sp>
      <p:sp>
        <p:nvSpPr>
          <p:cNvPr id="48" name="Arrow: Notched Right 47">
            <a:extLst>
              <a:ext uri="{FF2B5EF4-FFF2-40B4-BE49-F238E27FC236}">
                <a16:creationId xmlns:a16="http://schemas.microsoft.com/office/drawing/2014/main" id="{E5C94E5E-5623-567E-F081-87CAB01E564F}"/>
              </a:ext>
            </a:extLst>
          </p:cNvPr>
          <p:cNvSpPr/>
          <p:nvPr/>
        </p:nvSpPr>
        <p:spPr>
          <a:xfrm>
            <a:off x="2235954" y="2198223"/>
            <a:ext cx="1268116" cy="615059"/>
          </a:xfrm>
          <a:prstGeom prst="notchedRightArrow">
            <a:avLst/>
          </a:prstGeom>
          <a:solidFill>
            <a:srgbClr val="96C0E6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2018</a:t>
            </a:r>
          </a:p>
        </p:txBody>
      </p:sp>
      <p:sp>
        <p:nvSpPr>
          <p:cNvPr id="49" name="Arrow: Notched Right 48">
            <a:extLst>
              <a:ext uri="{FF2B5EF4-FFF2-40B4-BE49-F238E27FC236}">
                <a16:creationId xmlns:a16="http://schemas.microsoft.com/office/drawing/2014/main" id="{A8D535FE-9EE5-91D2-6616-033D138BE6E6}"/>
              </a:ext>
            </a:extLst>
          </p:cNvPr>
          <p:cNvSpPr/>
          <p:nvPr/>
        </p:nvSpPr>
        <p:spPr>
          <a:xfrm>
            <a:off x="3344903" y="2194049"/>
            <a:ext cx="1268116" cy="615059"/>
          </a:xfrm>
          <a:prstGeom prst="notchedRightArrow">
            <a:avLst/>
          </a:prstGeom>
          <a:solidFill>
            <a:srgbClr val="6BA6DB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2019</a:t>
            </a:r>
          </a:p>
        </p:txBody>
      </p:sp>
      <p:sp>
        <p:nvSpPr>
          <p:cNvPr id="50" name="Arrow: Notched Right 49">
            <a:extLst>
              <a:ext uri="{FF2B5EF4-FFF2-40B4-BE49-F238E27FC236}">
                <a16:creationId xmlns:a16="http://schemas.microsoft.com/office/drawing/2014/main" id="{28AA9246-6D2C-79E5-A32C-7D4D1B1705F7}"/>
              </a:ext>
            </a:extLst>
          </p:cNvPr>
          <p:cNvSpPr/>
          <p:nvPr/>
        </p:nvSpPr>
        <p:spPr>
          <a:xfrm>
            <a:off x="4456354" y="2208645"/>
            <a:ext cx="1268116" cy="615059"/>
          </a:xfrm>
          <a:prstGeom prst="notchedRightArrow">
            <a:avLst/>
          </a:prstGeom>
          <a:solidFill>
            <a:srgbClr val="5699D6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2020</a:t>
            </a:r>
          </a:p>
        </p:txBody>
      </p:sp>
      <p:sp>
        <p:nvSpPr>
          <p:cNvPr id="51" name="Arrow: Notched Right 50">
            <a:extLst>
              <a:ext uri="{FF2B5EF4-FFF2-40B4-BE49-F238E27FC236}">
                <a16:creationId xmlns:a16="http://schemas.microsoft.com/office/drawing/2014/main" id="{460BF789-F631-EC69-B587-859D59560179}"/>
              </a:ext>
            </a:extLst>
          </p:cNvPr>
          <p:cNvSpPr/>
          <p:nvPr/>
        </p:nvSpPr>
        <p:spPr>
          <a:xfrm>
            <a:off x="5556672" y="2223241"/>
            <a:ext cx="1268116" cy="615059"/>
          </a:xfrm>
          <a:prstGeom prst="notchedRightArrow">
            <a:avLst/>
          </a:prstGeom>
          <a:solidFill>
            <a:srgbClr val="3686CE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2021</a:t>
            </a:r>
          </a:p>
        </p:txBody>
      </p:sp>
      <p:sp>
        <p:nvSpPr>
          <p:cNvPr id="52" name="Arrow: Notched Right 51">
            <a:extLst>
              <a:ext uri="{FF2B5EF4-FFF2-40B4-BE49-F238E27FC236}">
                <a16:creationId xmlns:a16="http://schemas.microsoft.com/office/drawing/2014/main" id="{4A2F1EF1-C86F-F638-CA08-CC4829E6DD13}"/>
              </a:ext>
            </a:extLst>
          </p:cNvPr>
          <p:cNvSpPr/>
          <p:nvPr/>
        </p:nvSpPr>
        <p:spPr>
          <a:xfrm>
            <a:off x="6668123" y="2237837"/>
            <a:ext cx="1268116" cy="615059"/>
          </a:xfrm>
          <a:prstGeom prst="notchedRightArrow">
            <a:avLst/>
          </a:prstGeom>
          <a:solidFill>
            <a:srgbClr val="2C74B6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2022</a:t>
            </a:r>
          </a:p>
        </p:txBody>
      </p:sp>
      <p:sp>
        <p:nvSpPr>
          <p:cNvPr id="53" name="Arrow: Notched Right 52">
            <a:extLst>
              <a:ext uri="{FF2B5EF4-FFF2-40B4-BE49-F238E27FC236}">
                <a16:creationId xmlns:a16="http://schemas.microsoft.com/office/drawing/2014/main" id="{61BAF207-C69A-FEA2-BB32-C91BB852FDC3}"/>
              </a:ext>
            </a:extLst>
          </p:cNvPr>
          <p:cNvSpPr/>
          <p:nvPr/>
        </p:nvSpPr>
        <p:spPr>
          <a:xfrm>
            <a:off x="7792686" y="2237837"/>
            <a:ext cx="1268116" cy="615059"/>
          </a:xfrm>
          <a:prstGeom prst="notchedRightArrow">
            <a:avLst/>
          </a:prstGeom>
          <a:solidFill>
            <a:srgbClr val="245D90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2023</a:t>
            </a:r>
          </a:p>
        </p:txBody>
      </p:sp>
      <p:sp>
        <p:nvSpPr>
          <p:cNvPr id="54" name="Arrow: Notched Right 53">
            <a:extLst>
              <a:ext uri="{FF2B5EF4-FFF2-40B4-BE49-F238E27FC236}">
                <a16:creationId xmlns:a16="http://schemas.microsoft.com/office/drawing/2014/main" id="{9AB6AA04-F6FB-36F9-ECA1-0C27E7DB8A4D}"/>
              </a:ext>
            </a:extLst>
          </p:cNvPr>
          <p:cNvSpPr/>
          <p:nvPr/>
        </p:nvSpPr>
        <p:spPr>
          <a:xfrm>
            <a:off x="8895025" y="2208645"/>
            <a:ext cx="1268116" cy="615059"/>
          </a:xfrm>
          <a:prstGeom prst="notchedRightArrow">
            <a:avLst/>
          </a:prstGeom>
          <a:solidFill>
            <a:srgbClr val="13314D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2024</a:t>
            </a:r>
          </a:p>
        </p:txBody>
      </p:sp>
      <p:sp>
        <p:nvSpPr>
          <p:cNvPr id="55" name="Arrow: Notched Right 54">
            <a:extLst>
              <a:ext uri="{FF2B5EF4-FFF2-40B4-BE49-F238E27FC236}">
                <a16:creationId xmlns:a16="http://schemas.microsoft.com/office/drawing/2014/main" id="{37418E95-6658-1528-5C3C-0B0579BCAEB8}"/>
              </a:ext>
            </a:extLst>
          </p:cNvPr>
          <p:cNvSpPr/>
          <p:nvPr/>
        </p:nvSpPr>
        <p:spPr>
          <a:xfrm>
            <a:off x="10006079" y="2209448"/>
            <a:ext cx="1268116" cy="615059"/>
          </a:xfrm>
          <a:prstGeom prst="notchedRightArrow">
            <a:avLst/>
          </a:prstGeom>
          <a:solidFill>
            <a:srgbClr val="091825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2025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4F132BE-B7B3-01DA-4CDE-A864E9B9430D}"/>
              </a:ext>
            </a:extLst>
          </p:cNvPr>
          <p:cNvSpPr txBox="1"/>
          <p:nvPr/>
        </p:nvSpPr>
        <p:spPr>
          <a:xfrm>
            <a:off x="4382602" y="1258933"/>
            <a:ext cx="842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Round 2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7550003-C04F-8B73-ADAF-05685F0ACDA8}"/>
              </a:ext>
            </a:extLst>
          </p:cNvPr>
          <p:cNvSpPr txBox="1"/>
          <p:nvPr/>
        </p:nvSpPr>
        <p:spPr>
          <a:xfrm>
            <a:off x="5513783" y="929405"/>
            <a:ext cx="3150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Round 3</a:t>
            </a:r>
          </a:p>
          <a:p>
            <a:pPr algn="ctr"/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1 PQ-KEM (Kyber), 3 PQ-DSS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 selected </a:t>
            </a:r>
            <a:endParaRPr lang="en-US" sz="1200" dirty="0">
              <a:latin typeface="Consolas" panose="020B0609020204030204" pitchFamily="49" charset="0"/>
            </a:endParaRPr>
          </a:p>
          <a:p>
            <a:pPr algn="ctr"/>
            <a:r>
              <a:rPr lang="en-US" sz="1200" b="1" dirty="0">
                <a:latin typeface="Consolas" panose="020B0609020204030204" pitchFamily="49" charset="0"/>
              </a:rPr>
              <a:t>4 PQ-KEM</a:t>
            </a:r>
            <a:r>
              <a:rPr lang="en-US" sz="1200" dirty="0">
                <a:latin typeface="Consolas" panose="020B0609020204030204" pitchFamily="49" charset="0"/>
              </a:rPr>
              <a:t> for further evaluation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D86C4CB-2473-3D70-EC63-74FFFBB4EFCB}"/>
              </a:ext>
            </a:extLst>
          </p:cNvPr>
          <p:cNvSpPr txBox="1"/>
          <p:nvPr/>
        </p:nvSpPr>
        <p:spPr>
          <a:xfrm>
            <a:off x="8858208" y="665192"/>
            <a:ext cx="2949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Concluded</a:t>
            </a:r>
          </a:p>
          <a:p>
            <a:pPr algn="ctr"/>
            <a:r>
              <a:rPr lang="en-US" sz="1200" b="1" dirty="0">
                <a:solidFill>
                  <a:srgbClr val="548235"/>
                </a:solidFill>
                <a:latin typeface="Consolas" panose="020B0609020204030204" pitchFamily="49" charset="0"/>
              </a:rPr>
              <a:t>1 PQ-KEM </a:t>
            </a:r>
          </a:p>
          <a:p>
            <a:pPr algn="ctr"/>
            <a:r>
              <a:rPr lang="en-US" sz="1200" b="1" dirty="0">
                <a:solidFill>
                  <a:srgbClr val="548235"/>
                </a:solidFill>
                <a:latin typeface="Consolas" panose="020B0609020204030204" pitchFamily="49" charset="0"/>
              </a:rPr>
              <a:t>(Hamming Quasi-Cyclic)</a:t>
            </a:r>
          </a:p>
          <a:p>
            <a:pPr algn="ctr"/>
            <a:r>
              <a:rPr lang="en-US" sz="1200" dirty="0">
                <a:solidFill>
                  <a:srgbClr val="548235"/>
                </a:solidFill>
                <a:latin typeface="Consolas" panose="020B0609020204030204" pitchFamily="49" charset="0"/>
              </a:rPr>
              <a:t>candidate selected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66DB769-9E89-B510-29CA-F02A2E2C43F1}"/>
              </a:ext>
            </a:extLst>
          </p:cNvPr>
          <p:cNvSpPr txBox="1"/>
          <p:nvPr/>
        </p:nvSpPr>
        <p:spPr>
          <a:xfrm>
            <a:off x="6190730" y="3309368"/>
            <a:ext cx="1806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Call for proposals</a:t>
            </a:r>
          </a:p>
          <a:p>
            <a:pPr algn="ctr"/>
            <a:r>
              <a:rPr lang="en-US" sz="1200" dirty="0">
                <a:latin typeface="Consolas" panose="020B0609020204030204" pitchFamily="49" charset="0"/>
              </a:rPr>
              <a:t>Additional PQ-DSS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98E8415-C593-D5B1-18E8-D9776701D264}"/>
              </a:ext>
            </a:extLst>
          </p:cNvPr>
          <p:cNvSpPr txBox="1"/>
          <p:nvPr/>
        </p:nvSpPr>
        <p:spPr>
          <a:xfrm>
            <a:off x="7603422" y="3415648"/>
            <a:ext cx="1806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Round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D507060-459C-1043-4C55-9EF899621B3C}"/>
              </a:ext>
            </a:extLst>
          </p:cNvPr>
          <p:cNvSpPr txBox="1"/>
          <p:nvPr/>
        </p:nvSpPr>
        <p:spPr>
          <a:xfrm>
            <a:off x="1736069" y="1525669"/>
            <a:ext cx="409086" cy="338554"/>
          </a:xfrm>
          <a:prstGeom prst="rect">
            <a:avLst/>
          </a:prstGeom>
          <a:solidFill>
            <a:srgbClr val="CADFF2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onsolas" panose="020B0609020204030204" pitchFamily="49" charset="0"/>
              </a:rPr>
              <a:t>69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BA58223-29AB-EE13-FA47-1DF24F1BD5D5}"/>
              </a:ext>
            </a:extLst>
          </p:cNvPr>
          <p:cNvSpPr txBox="1"/>
          <p:nvPr/>
        </p:nvSpPr>
        <p:spPr>
          <a:xfrm>
            <a:off x="6973926" y="1531512"/>
            <a:ext cx="296876" cy="338554"/>
          </a:xfrm>
          <a:prstGeom prst="rect">
            <a:avLst/>
          </a:prstGeom>
          <a:solidFill>
            <a:srgbClr val="2C74B6"/>
          </a:solidFill>
          <a:ln>
            <a:solidFill>
              <a:srgbClr val="2C74B6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onsolas" panose="020B0609020204030204" pitchFamily="49" charset="0"/>
              </a:rPr>
              <a:t>8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5EE2DC2-E19B-1C7B-EFD0-4717159D515A}"/>
              </a:ext>
            </a:extLst>
          </p:cNvPr>
          <p:cNvSpPr txBox="1"/>
          <p:nvPr/>
        </p:nvSpPr>
        <p:spPr>
          <a:xfrm>
            <a:off x="8289421" y="3090446"/>
            <a:ext cx="409086" cy="338554"/>
          </a:xfrm>
          <a:prstGeom prst="rect">
            <a:avLst/>
          </a:prstGeom>
          <a:solidFill>
            <a:srgbClr val="2C74B6"/>
          </a:solidFill>
          <a:ln>
            <a:solidFill>
              <a:srgbClr val="2C74B6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onsolas" panose="020B0609020204030204" pitchFamily="49" charset="0"/>
              </a:rPr>
              <a:t>40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247E30F-64CA-27CC-6F5D-1C9D4B86C29C}"/>
              </a:ext>
            </a:extLst>
          </p:cNvPr>
          <p:cNvSpPr txBox="1"/>
          <p:nvPr/>
        </p:nvSpPr>
        <p:spPr>
          <a:xfrm>
            <a:off x="9532478" y="3090446"/>
            <a:ext cx="409086" cy="338554"/>
          </a:xfrm>
          <a:prstGeom prst="rect">
            <a:avLst/>
          </a:prstGeom>
          <a:solidFill>
            <a:srgbClr val="13304C"/>
          </a:solidFill>
          <a:ln>
            <a:solidFill>
              <a:srgbClr val="13304C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onsolas" panose="020B0609020204030204" pitchFamily="49" charset="0"/>
              </a:rPr>
              <a:t>14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EA81929-2CD4-44A7-3820-A41894F9ABD0}"/>
              </a:ext>
            </a:extLst>
          </p:cNvPr>
          <p:cNvSpPr txBox="1"/>
          <p:nvPr/>
        </p:nvSpPr>
        <p:spPr>
          <a:xfrm>
            <a:off x="10972800" y="3090446"/>
            <a:ext cx="1806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ongoing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86CE813-420D-E6BC-B9E7-C39B5BF349CF}"/>
              </a:ext>
            </a:extLst>
          </p:cNvPr>
          <p:cNvCxnSpPr>
            <a:cxnSpLocks/>
          </p:cNvCxnSpPr>
          <p:nvPr/>
        </p:nvCxnSpPr>
        <p:spPr>
          <a:xfrm flipV="1">
            <a:off x="10308955" y="1742296"/>
            <a:ext cx="0" cy="734813"/>
          </a:xfrm>
          <a:prstGeom prst="line">
            <a:avLst/>
          </a:prstGeom>
          <a:ln w="12700">
            <a:solidFill>
              <a:srgbClr val="09182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35AF497-BA67-D312-E8CF-FB32AECB679F}"/>
              </a:ext>
            </a:extLst>
          </p:cNvPr>
          <p:cNvSpPr txBox="1"/>
          <p:nvPr/>
        </p:nvSpPr>
        <p:spPr>
          <a:xfrm>
            <a:off x="10163141" y="1499888"/>
            <a:ext cx="296876" cy="338554"/>
          </a:xfrm>
          <a:prstGeom prst="rect">
            <a:avLst/>
          </a:prstGeom>
          <a:solidFill>
            <a:srgbClr val="091825"/>
          </a:solidFill>
          <a:ln>
            <a:solidFill>
              <a:srgbClr val="091825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3EDDA-14EB-005C-7DED-5BD64CEC8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771C3-E583-E439-A6DF-AC92F3E36682}"/>
              </a:ext>
            </a:extLst>
          </p:cNvPr>
          <p:cNvSpPr txBox="1"/>
          <p:nvPr/>
        </p:nvSpPr>
        <p:spPr>
          <a:xfrm>
            <a:off x="8274431" y="276100"/>
            <a:ext cx="1806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779B5E"/>
                </a:solidFill>
                <a:latin typeface="Consolas" panose="020B0609020204030204" pitchFamily="49" charset="0"/>
              </a:rPr>
              <a:t>ML-KEM </a:t>
            </a:r>
            <a:r>
              <a:rPr lang="en-US" sz="1200" dirty="0">
                <a:solidFill>
                  <a:srgbClr val="779B5E"/>
                </a:solidFill>
                <a:latin typeface="Consolas" panose="020B0609020204030204" pitchFamily="49" charset="0"/>
              </a:rPr>
              <a:t>standard</a:t>
            </a:r>
          </a:p>
          <a:p>
            <a:pPr algn="ctr"/>
            <a:r>
              <a:rPr lang="en-US" sz="1200" dirty="0">
                <a:solidFill>
                  <a:srgbClr val="779B5E"/>
                </a:solidFill>
                <a:latin typeface="Consolas" panose="020B0609020204030204" pitchFamily="49" charset="0"/>
              </a:rPr>
              <a:t>published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7CEFBA-440D-AFD9-9733-13814385C292}"/>
              </a:ext>
            </a:extLst>
          </p:cNvPr>
          <p:cNvCxnSpPr>
            <a:cxnSpLocks/>
          </p:cNvCxnSpPr>
          <p:nvPr/>
        </p:nvCxnSpPr>
        <p:spPr>
          <a:xfrm flipH="1" flipV="1">
            <a:off x="9096115" y="750018"/>
            <a:ext cx="31307" cy="1811437"/>
          </a:xfrm>
          <a:prstGeom prst="line">
            <a:avLst/>
          </a:prstGeom>
          <a:ln w="12700">
            <a:solidFill>
              <a:srgbClr val="13314D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rrow: Notched Right 6">
            <a:extLst>
              <a:ext uri="{FF2B5EF4-FFF2-40B4-BE49-F238E27FC236}">
                <a16:creationId xmlns:a16="http://schemas.microsoft.com/office/drawing/2014/main" id="{035CCE51-C6AE-1FEC-D493-8A7F98FD106E}"/>
              </a:ext>
            </a:extLst>
          </p:cNvPr>
          <p:cNvSpPr/>
          <p:nvPr/>
        </p:nvSpPr>
        <p:spPr>
          <a:xfrm>
            <a:off x="11128738" y="2209448"/>
            <a:ext cx="1063260" cy="615059"/>
          </a:xfrm>
          <a:prstGeom prst="notchedRightArrow">
            <a:avLst/>
          </a:prstGeom>
          <a:solidFill>
            <a:schemeClr val="tx1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atin typeface="Consolas" panose="020B0609020204030204" pitchFamily="49" charset="0"/>
                <a:ea typeface="Roboto" panose="02000000000000000000" pitchFamily="2" charset="0"/>
                <a:cs typeface="Roboto" panose="02000000000000000000" pitchFamily="2" charset="0"/>
              </a:rPr>
              <a:t>2026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46D74C-832C-785C-0E03-5F903E170E98}"/>
              </a:ext>
            </a:extLst>
          </p:cNvPr>
          <p:cNvCxnSpPr>
            <a:cxnSpLocks/>
          </p:cNvCxnSpPr>
          <p:nvPr/>
        </p:nvCxnSpPr>
        <p:spPr>
          <a:xfrm flipV="1">
            <a:off x="11304466" y="2563882"/>
            <a:ext cx="0" cy="734813"/>
          </a:xfrm>
          <a:prstGeom prst="line">
            <a:avLst/>
          </a:prstGeom>
          <a:ln w="12700">
            <a:solidFill>
              <a:srgbClr val="0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135A879-A956-79C2-F87C-D34CEA128E00}"/>
              </a:ext>
            </a:extLst>
          </p:cNvPr>
          <p:cNvSpPr txBox="1"/>
          <p:nvPr/>
        </p:nvSpPr>
        <p:spPr>
          <a:xfrm>
            <a:off x="10385769" y="3419347"/>
            <a:ext cx="1806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onsolas" panose="020B0609020204030204" pitchFamily="49" charset="0"/>
              </a:rPr>
              <a:t>Round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D1451E-6854-119F-619C-03C988CFBB06}"/>
              </a:ext>
            </a:extLst>
          </p:cNvPr>
          <p:cNvSpPr txBox="1"/>
          <p:nvPr/>
        </p:nvSpPr>
        <p:spPr>
          <a:xfrm>
            <a:off x="11123780" y="3088154"/>
            <a:ext cx="296876" cy="338554"/>
          </a:xfrm>
          <a:prstGeom prst="rect">
            <a:avLst/>
          </a:prstGeom>
          <a:solidFill>
            <a:srgbClr val="000000"/>
          </a:solidFill>
          <a:ln>
            <a:solidFill>
              <a:srgbClr val="13304C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onsolas" panose="020B0609020204030204" pitchFamily="49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93563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66" grpId="0"/>
      <p:bldP spid="44" grpId="0"/>
      <p:bldP spid="57" grpId="0"/>
      <p:bldP spid="58" grpId="0"/>
      <p:bldP spid="60" grpId="0"/>
      <p:bldP spid="62" grpId="0"/>
      <p:bldP spid="64" grpId="0"/>
      <p:bldP spid="68" grpId="0" animBg="1"/>
      <p:bldP spid="75" grpId="0" animBg="1"/>
      <p:bldP spid="80" grpId="0" animBg="1"/>
      <p:bldP spid="81" grpId="0" animBg="1"/>
      <p:bldP spid="85" grpId="0"/>
      <p:bldP spid="6" grpId="0" animBg="1"/>
      <p:bldP spid="5" grpId="0"/>
      <p:bldP spid="11" grpId="0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B1CE9-D291-D6AC-F412-DCA45C589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Comparison HQC vs CRYSTALS-Kyber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3B5C6-EB2E-B9E9-1FA8-4FC414763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30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A60AD38-220B-2AAD-51CD-B890469058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289368"/>
              </p:ext>
            </p:extLst>
          </p:nvPr>
        </p:nvGraphicFramePr>
        <p:xfrm>
          <a:off x="609600" y="1566018"/>
          <a:ext cx="3047999" cy="1253524"/>
        </p:xfrm>
        <a:graphic>
          <a:graphicData uri="http://schemas.openxmlformats.org/drawingml/2006/table">
            <a:tbl>
              <a:tblPr/>
              <a:tblGrid>
                <a:gridCol w="1128383">
                  <a:extLst>
                    <a:ext uri="{9D8B030D-6E8A-4147-A177-3AD203B41FA5}">
                      <a16:colId xmlns:a16="http://schemas.microsoft.com/office/drawing/2014/main" val="2207043865"/>
                    </a:ext>
                  </a:extLst>
                </a:gridCol>
                <a:gridCol w="639872">
                  <a:extLst>
                    <a:ext uri="{9D8B030D-6E8A-4147-A177-3AD203B41FA5}">
                      <a16:colId xmlns:a16="http://schemas.microsoft.com/office/drawing/2014/main" val="2074785082"/>
                    </a:ext>
                  </a:extLst>
                </a:gridCol>
                <a:gridCol w="639872">
                  <a:extLst>
                    <a:ext uri="{9D8B030D-6E8A-4147-A177-3AD203B41FA5}">
                      <a16:colId xmlns:a16="http://schemas.microsoft.com/office/drawing/2014/main" val="2845341340"/>
                    </a:ext>
                  </a:extLst>
                </a:gridCol>
                <a:gridCol w="639872">
                  <a:extLst>
                    <a:ext uri="{9D8B030D-6E8A-4147-A177-3AD203B41FA5}">
                      <a16:colId xmlns:a16="http://schemas.microsoft.com/office/drawing/2014/main" val="2707995673"/>
                    </a:ext>
                  </a:extLst>
                </a:gridCol>
              </a:tblGrid>
              <a:tr h="313381">
                <a:tc row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b="1" dirty="0">
                          <a:effectLst/>
                        </a:rPr>
                        <a:t>Scheme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b="1" dirty="0">
                          <a:effectLst/>
                        </a:rPr>
                        <a:t>Sizes (Bytes)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248056"/>
                  </a:ext>
                </a:extLst>
              </a:tr>
              <a:tr h="313381">
                <a:tc vMerge="1">
                  <a:txBody>
                    <a:bodyPr/>
                    <a:lstStyle/>
                    <a:p>
                      <a:pPr rtl="0" fontAlgn="b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b="1" dirty="0">
                          <a:effectLst/>
                        </a:rPr>
                        <a:t>ek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b="1" dirty="0">
                          <a:effectLst/>
                        </a:rPr>
                        <a:t>dk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b="1">
                          <a:effectLst/>
                        </a:rPr>
                        <a:t>ct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6570340"/>
                  </a:ext>
                </a:extLst>
              </a:tr>
              <a:tr h="313381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dirty="0">
                          <a:effectLst/>
                        </a:rPr>
                        <a:t>HQC128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dirty="0">
                          <a:effectLst/>
                        </a:rPr>
                        <a:t>2,241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dirty="0">
                          <a:effectLst/>
                        </a:rPr>
                        <a:t>4,602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dirty="0">
                          <a:effectLst/>
                        </a:rPr>
                        <a:t>7,333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543471"/>
                  </a:ext>
                </a:extLst>
              </a:tr>
              <a:tr h="313381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dirty="0">
                          <a:effectLst/>
                        </a:rPr>
                        <a:t>Kyber512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dirty="0">
                          <a:effectLst/>
                        </a:rPr>
                        <a:t>800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dirty="0">
                          <a:effectLst/>
                        </a:rPr>
                        <a:t>1,632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dirty="0">
                          <a:effectLst/>
                        </a:rPr>
                        <a:t>768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97525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7A0F242-7638-80DA-1849-A1DD175AB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916975"/>
              </p:ext>
            </p:extLst>
          </p:nvPr>
        </p:nvGraphicFramePr>
        <p:xfrm>
          <a:off x="369531" y="4173548"/>
          <a:ext cx="11636809" cy="1217111"/>
        </p:xfrm>
        <a:graphic>
          <a:graphicData uri="http://schemas.openxmlformats.org/drawingml/2006/table">
            <a:tbl>
              <a:tblPr/>
              <a:tblGrid>
                <a:gridCol w="1916469">
                  <a:extLst>
                    <a:ext uri="{9D8B030D-6E8A-4147-A177-3AD203B41FA5}">
                      <a16:colId xmlns:a16="http://schemas.microsoft.com/office/drawing/2014/main" val="2400415906"/>
                    </a:ext>
                  </a:extLst>
                </a:gridCol>
                <a:gridCol w="1729907">
                  <a:extLst>
                    <a:ext uri="{9D8B030D-6E8A-4147-A177-3AD203B41FA5}">
                      <a16:colId xmlns:a16="http://schemas.microsoft.com/office/drawing/2014/main" val="2967293495"/>
                    </a:ext>
                  </a:extLst>
                </a:gridCol>
                <a:gridCol w="1049783">
                  <a:extLst>
                    <a:ext uri="{9D8B030D-6E8A-4147-A177-3AD203B41FA5}">
                      <a16:colId xmlns:a16="http://schemas.microsoft.com/office/drawing/2014/main" val="797853474"/>
                    </a:ext>
                  </a:extLst>
                </a:gridCol>
                <a:gridCol w="1049783">
                  <a:extLst>
                    <a:ext uri="{9D8B030D-6E8A-4147-A177-3AD203B41FA5}">
                      <a16:colId xmlns:a16="http://schemas.microsoft.com/office/drawing/2014/main" val="93142936"/>
                    </a:ext>
                  </a:extLst>
                </a:gridCol>
                <a:gridCol w="1049783">
                  <a:extLst>
                    <a:ext uri="{9D8B030D-6E8A-4147-A177-3AD203B41FA5}">
                      <a16:colId xmlns:a16="http://schemas.microsoft.com/office/drawing/2014/main" val="3911433295"/>
                    </a:ext>
                  </a:extLst>
                </a:gridCol>
                <a:gridCol w="1049783">
                  <a:extLst>
                    <a:ext uri="{9D8B030D-6E8A-4147-A177-3AD203B41FA5}">
                      <a16:colId xmlns:a16="http://schemas.microsoft.com/office/drawing/2014/main" val="3472526527"/>
                    </a:ext>
                  </a:extLst>
                </a:gridCol>
                <a:gridCol w="773351">
                  <a:extLst>
                    <a:ext uri="{9D8B030D-6E8A-4147-A177-3AD203B41FA5}">
                      <a16:colId xmlns:a16="http://schemas.microsoft.com/office/drawing/2014/main" val="1287015515"/>
                    </a:ext>
                  </a:extLst>
                </a:gridCol>
                <a:gridCol w="815662">
                  <a:extLst>
                    <a:ext uri="{9D8B030D-6E8A-4147-A177-3AD203B41FA5}">
                      <a16:colId xmlns:a16="http://schemas.microsoft.com/office/drawing/2014/main" val="3935320127"/>
                    </a:ext>
                  </a:extLst>
                </a:gridCol>
                <a:gridCol w="1060361">
                  <a:extLst>
                    <a:ext uri="{9D8B030D-6E8A-4147-A177-3AD203B41FA5}">
                      <a16:colId xmlns:a16="http://schemas.microsoft.com/office/drawing/2014/main" val="1017041817"/>
                    </a:ext>
                  </a:extLst>
                </a:gridCol>
                <a:gridCol w="1141927">
                  <a:extLst>
                    <a:ext uri="{9D8B030D-6E8A-4147-A177-3AD203B41FA5}">
                      <a16:colId xmlns:a16="http://schemas.microsoft.com/office/drawing/2014/main" val="2386114663"/>
                    </a:ext>
                  </a:extLst>
                </a:gridCol>
              </a:tblGrid>
              <a:tr h="210131">
                <a:tc row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Scheme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Device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Keygen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Encap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Decap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Freq.</a:t>
                      </a:r>
                    </a:p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(MHz)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Area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22956005"/>
                  </a:ext>
                </a:extLst>
              </a:tr>
              <a:tr h="210131">
                <a:tc vMerge="1">
                  <a:txBody>
                    <a:bodyPr/>
                    <a:lstStyle/>
                    <a:p>
                      <a:pPr rtl="0" fontAlgn="b">
                        <a:buNone/>
                      </a:pPr>
                      <a:endParaRPr lang="en-US" sz="1700" dirty="0">
                        <a:effectLst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rtl="0" fontAlgn="b">
                        <a:buNone/>
                      </a:pPr>
                      <a:endParaRPr lang="en-US" sz="1700" dirty="0">
                        <a:effectLst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Kcycles</a:t>
                      </a:r>
                      <a:endParaRPr lang="en-US" sz="16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KLUT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KFF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DSP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BRAM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469618"/>
                  </a:ext>
                </a:extLst>
              </a:tr>
              <a:tr h="35533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HQC-1 </a:t>
                      </a: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[our]</a:t>
                      </a:r>
                    </a:p>
                  </a:txBody>
                  <a:tcPr marL="15645" marR="15645" marT="10430" marB="104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Artix-7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5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16</a:t>
                      </a:r>
                    </a:p>
                  </a:txBody>
                  <a:tcPr marL="15645" marR="15645" marT="10430" marB="1043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162</a:t>
                      </a:r>
                    </a:p>
                  </a:txBody>
                  <a:tcPr marL="15645" marR="15645" marT="10430" marB="1043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26</a:t>
                      </a:r>
                    </a:p>
                  </a:txBody>
                  <a:tcPr marL="16329" marR="16329" marT="10886" marB="10886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27</a:t>
                      </a:r>
                    </a:p>
                  </a:txBody>
                  <a:tcPr marL="16329" marR="16329" marT="10886" marB="10886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</a:t>
                      </a:r>
                    </a:p>
                  </a:txBody>
                  <a:tcPr marL="16329" marR="16329" marT="10886" marB="10886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32.5</a:t>
                      </a:r>
                    </a:p>
                  </a:txBody>
                  <a:tcPr marL="16329" marR="16329" marT="10886" marB="10886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84448"/>
                  </a:ext>
                </a:extLst>
              </a:tr>
              <a:tr h="33237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Kyber-512 [BMG+21]</a:t>
                      </a:r>
                    </a:p>
                  </a:txBody>
                  <a:tcPr marL="15645" marR="15645" marT="10430" marB="104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Artix-7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220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10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9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4.5</a:t>
                      </a:r>
                    </a:p>
                  </a:txBody>
                  <a:tcPr marL="16329" marR="16329" marT="10886" marB="10886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16469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4A1C417-FC3F-97E9-1729-2A28249C4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425553"/>
              </p:ext>
            </p:extLst>
          </p:nvPr>
        </p:nvGraphicFramePr>
        <p:xfrm>
          <a:off x="4927337" y="1564870"/>
          <a:ext cx="7041694" cy="1253525"/>
        </p:xfrm>
        <a:graphic>
          <a:graphicData uri="http://schemas.openxmlformats.org/drawingml/2006/table">
            <a:tbl>
              <a:tblPr/>
              <a:tblGrid>
                <a:gridCol w="1958515">
                  <a:extLst>
                    <a:ext uri="{9D8B030D-6E8A-4147-A177-3AD203B41FA5}">
                      <a16:colId xmlns:a16="http://schemas.microsoft.com/office/drawing/2014/main" val="2400415906"/>
                    </a:ext>
                  </a:extLst>
                </a:gridCol>
                <a:gridCol w="2061703">
                  <a:extLst>
                    <a:ext uri="{9D8B030D-6E8A-4147-A177-3AD203B41FA5}">
                      <a16:colId xmlns:a16="http://schemas.microsoft.com/office/drawing/2014/main" val="2967293495"/>
                    </a:ext>
                  </a:extLst>
                </a:gridCol>
                <a:gridCol w="722615">
                  <a:extLst>
                    <a:ext uri="{9D8B030D-6E8A-4147-A177-3AD203B41FA5}">
                      <a16:colId xmlns:a16="http://schemas.microsoft.com/office/drawing/2014/main" val="797853474"/>
                    </a:ext>
                  </a:extLst>
                </a:gridCol>
                <a:gridCol w="612633">
                  <a:extLst>
                    <a:ext uri="{9D8B030D-6E8A-4147-A177-3AD203B41FA5}">
                      <a16:colId xmlns:a16="http://schemas.microsoft.com/office/drawing/2014/main" val="93142936"/>
                    </a:ext>
                  </a:extLst>
                </a:gridCol>
                <a:gridCol w="636445">
                  <a:extLst>
                    <a:ext uri="{9D8B030D-6E8A-4147-A177-3AD203B41FA5}">
                      <a16:colId xmlns:a16="http://schemas.microsoft.com/office/drawing/2014/main" val="3911433295"/>
                    </a:ext>
                  </a:extLst>
                </a:gridCol>
                <a:gridCol w="1049783">
                  <a:extLst>
                    <a:ext uri="{9D8B030D-6E8A-4147-A177-3AD203B41FA5}">
                      <a16:colId xmlns:a16="http://schemas.microsoft.com/office/drawing/2014/main" val="3472526527"/>
                    </a:ext>
                  </a:extLst>
                </a:gridCol>
              </a:tblGrid>
              <a:tr h="210131">
                <a:tc row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700" b="1" dirty="0">
                          <a:effectLst/>
                        </a:rPr>
                        <a:t>Scheme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700" b="1" dirty="0">
                          <a:effectLst/>
                        </a:rPr>
                        <a:t>Device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700" b="1">
                          <a:effectLst/>
                        </a:rPr>
                        <a:t>Keygen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700" b="1">
                          <a:effectLst/>
                        </a:rPr>
                        <a:t>Encap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700" b="1" dirty="0" err="1">
                          <a:effectLst/>
                        </a:rPr>
                        <a:t>Decap</a:t>
                      </a:r>
                      <a:endParaRPr lang="en-US" sz="1700" b="1" dirty="0">
                        <a:effectLst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700" b="1" dirty="0">
                          <a:effectLst/>
                        </a:rPr>
                        <a:t>Freq.</a:t>
                      </a:r>
                    </a:p>
                    <a:p>
                      <a:pPr algn="ctr" rtl="0" fontAlgn="b">
                        <a:buNone/>
                      </a:pPr>
                      <a:r>
                        <a:rPr lang="en-US" sz="1700" b="1" dirty="0">
                          <a:effectLst/>
                        </a:rPr>
                        <a:t>(MHz)</a:t>
                      </a: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956005"/>
                  </a:ext>
                </a:extLst>
              </a:tr>
              <a:tr h="210131">
                <a:tc vMerge="1">
                  <a:txBody>
                    <a:bodyPr/>
                    <a:lstStyle/>
                    <a:p>
                      <a:pPr rtl="0" fontAlgn="b">
                        <a:buNone/>
                      </a:pPr>
                      <a:endParaRPr lang="en-US" sz="1700" dirty="0">
                        <a:effectLst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rtl="0" fontAlgn="b">
                        <a:buNone/>
                      </a:pPr>
                      <a:endParaRPr lang="en-US" sz="1700" dirty="0">
                        <a:effectLst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700" b="1" dirty="0" err="1">
                          <a:effectLst/>
                        </a:rPr>
                        <a:t>Kcycles</a:t>
                      </a:r>
                      <a:endParaRPr lang="en-US" sz="1700" b="1" dirty="0">
                        <a:effectLst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469618"/>
                  </a:ext>
                </a:extLst>
              </a:tr>
              <a:tr h="35533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HQC-1 [GAA+25]</a:t>
                      </a:r>
                    </a:p>
                  </a:txBody>
                  <a:tcPr marL="15645" marR="15645" marT="10430" marB="104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Intel Core i7-11850H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76</a:t>
                      </a:r>
                      <a:endParaRPr lang="en-US" sz="160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150</a:t>
                      </a:r>
                      <a:endParaRPr lang="en-US" sz="160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353</a:t>
                      </a:r>
                      <a:endParaRPr lang="en-US" sz="160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2,500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930440"/>
                  </a:ext>
                </a:extLst>
              </a:tr>
              <a:tr h="338312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Kyber-512 [ABD+21] </a:t>
                      </a:r>
                    </a:p>
                  </a:txBody>
                  <a:tcPr marL="15645" marR="15645" marT="10430" marB="104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Intel Core i7-4770K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34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45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35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3,492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645" marR="15645" marT="10430" marB="1043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56996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85EA5E1-34A1-C524-9A07-531EE88A3980}"/>
              </a:ext>
            </a:extLst>
          </p:cNvPr>
          <p:cNvSpPr txBox="1"/>
          <p:nvPr/>
        </p:nvSpPr>
        <p:spPr>
          <a:xfrm>
            <a:off x="1534717" y="2809615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Key Sizes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9CAB62-9C3F-879A-FCE6-602F16148C05}"/>
              </a:ext>
            </a:extLst>
          </p:cNvPr>
          <p:cNvSpPr txBox="1"/>
          <p:nvPr/>
        </p:nvSpPr>
        <p:spPr>
          <a:xfrm>
            <a:off x="7315200" y="2830240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CPU Cycle Comparison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1F2818-E24C-57E2-F5E1-CD6BA2CAF351}"/>
              </a:ext>
            </a:extLst>
          </p:cNvPr>
          <p:cNvSpPr txBox="1"/>
          <p:nvPr/>
        </p:nvSpPr>
        <p:spPr>
          <a:xfrm>
            <a:off x="4301842" y="5447091"/>
            <a:ext cx="3772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FPGA Implementation Comparison</a:t>
            </a:r>
          </a:p>
        </p:txBody>
      </p:sp>
    </p:spTree>
    <p:extLst>
      <p:ext uri="{BB962C8B-B14F-4D97-AF65-F5344CB8AC3E}">
        <p14:creationId xmlns:p14="http://schemas.microsoft.com/office/powerpoint/2010/main" val="2711142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CA610-E368-0375-A50C-2D75B7985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12844-EED0-EE1B-791E-F41D92047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Syndrome Decoding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CD8C5-30D5-5EE4-4496-682DDAD96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9A65EE6-C4F1-F9F0-D956-CFD31EB5C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067" y="1114759"/>
            <a:ext cx="11352835" cy="1665083"/>
          </a:xfrm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h, </a:t>
            </a:r>
            <a:r>
              <a:rPr lang="en-US" sz="1800" dirty="0">
                <a:solidFill>
                  <a:srgbClr val="FF0000"/>
                </a:solidFill>
                <a:latin typeface="Roboto" panose="02000000000000000000" pitchFamily="2" charset="0"/>
              </a:rPr>
              <a:t>𝑥, 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Source Sans Pro" panose="020B0503030403020204" pitchFamily="34" charset="0"/>
              </a:rPr>
              <a:t>𝑦 </a:t>
            </a:r>
            <a:r>
              <a:rPr lang="en-US" sz="1800" b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are ‘</a:t>
            </a:r>
            <a:r>
              <a:rPr lang="en-US" sz="18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</a:t>
            </a:r>
            <a:r>
              <a:rPr lang="en-US" sz="1800" b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 degree polynomials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Setup: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h </a:t>
            </a:r>
            <a:r>
              <a:rPr lang="en-US" sz="16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sampled from a pseudo-random number generator (PRNG)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  <a:latin typeface="Roboto" panose="02000000000000000000" pitchFamily="2" charset="0"/>
              </a:rPr>
              <a:t>𝑥, </a:t>
            </a:r>
            <a:r>
              <a:rPr lang="en-US" sz="1600" b="0" i="0" dirty="0">
                <a:solidFill>
                  <a:srgbClr val="0000FF"/>
                </a:solidFill>
                <a:effectLst/>
                <a:latin typeface="Source Sans Pro" panose="020B0503030403020204" pitchFamily="34" charset="0"/>
              </a:rPr>
              <a:t>𝑦 </a:t>
            </a:r>
            <a:r>
              <a:rPr lang="en-US" sz="1600" b="0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non-zero location of the sparse polynomial sampled from a PRNG  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800" b="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F9FEBE-3036-C6F0-C4F3-478AA10E2DB8}"/>
              </a:ext>
            </a:extLst>
          </p:cNvPr>
          <p:cNvSpPr/>
          <p:nvPr/>
        </p:nvSpPr>
        <p:spPr>
          <a:xfrm>
            <a:off x="2115463" y="3254488"/>
            <a:ext cx="131884" cy="1230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CED1E8-0C1D-1D08-6C6F-7E85864F725C}"/>
              </a:ext>
            </a:extLst>
          </p:cNvPr>
          <p:cNvSpPr/>
          <p:nvPr/>
        </p:nvSpPr>
        <p:spPr>
          <a:xfrm>
            <a:off x="2325013" y="3254488"/>
            <a:ext cx="131884" cy="1230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D0158E-899A-E9D4-7878-CD296F4F4D3E}"/>
              </a:ext>
            </a:extLst>
          </p:cNvPr>
          <p:cNvSpPr/>
          <p:nvPr/>
        </p:nvSpPr>
        <p:spPr>
          <a:xfrm>
            <a:off x="2534563" y="3254488"/>
            <a:ext cx="131884" cy="1230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C089C6-325D-99AD-834A-C2AF5256C2E1}"/>
              </a:ext>
            </a:extLst>
          </p:cNvPr>
          <p:cNvSpPr/>
          <p:nvPr/>
        </p:nvSpPr>
        <p:spPr>
          <a:xfrm>
            <a:off x="2744113" y="3254488"/>
            <a:ext cx="131884" cy="1230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1455B0-050F-F375-430C-1D5483DBDDE0}"/>
              </a:ext>
            </a:extLst>
          </p:cNvPr>
          <p:cNvSpPr/>
          <p:nvPr/>
        </p:nvSpPr>
        <p:spPr>
          <a:xfrm>
            <a:off x="2933558" y="3254488"/>
            <a:ext cx="131884" cy="1230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545734-AA41-E580-620F-C6F3D69A33EA}"/>
              </a:ext>
            </a:extLst>
          </p:cNvPr>
          <p:cNvSpPr/>
          <p:nvPr/>
        </p:nvSpPr>
        <p:spPr>
          <a:xfrm>
            <a:off x="3143108" y="3254488"/>
            <a:ext cx="131884" cy="1230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45F536-9CEE-09F7-90E3-5FF5014DF6CF}"/>
              </a:ext>
            </a:extLst>
          </p:cNvPr>
          <p:cNvSpPr/>
          <p:nvPr/>
        </p:nvSpPr>
        <p:spPr>
          <a:xfrm>
            <a:off x="3352658" y="3254488"/>
            <a:ext cx="131884" cy="1230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6807FF-902F-2810-D48F-6265D2FE885E}"/>
              </a:ext>
            </a:extLst>
          </p:cNvPr>
          <p:cNvSpPr/>
          <p:nvPr/>
        </p:nvSpPr>
        <p:spPr>
          <a:xfrm>
            <a:off x="3562208" y="3254488"/>
            <a:ext cx="131884" cy="1230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14FD7DD-1317-1D08-CA2B-61F136F3EB2D}"/>
              </a:ext>
            </a:extLst>
          </p:cNvPr>
          <p:cNvSpPr/>
          <p:nvPr/>
        </p:nvSpPr>
        <p:spPr>
          <a:xfrm>
            <a:off x="4268818" y="3254488"/>
            <a:ext cx="131884" cy="123092"/>
          </a:xfrm>
          <a:prstGeom prst="rect">
            <a:avLst/>
          </a:prstGeom>
          <a:solidFill>
            <a:srgbClr val="FFD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9BE96AE-C3E5-7EFC-3F9F-09FB4D06CEB8}"/>
              </a:ext>
            </a:extLst>
          </p:cNvPr>
          <p:cNvSpPr/>
          <p:nvPr/>
        </p:nvSpPr>
        <p:spPr>
          <a:xfrm>
            <a:off x="4478368" y="3254488"/>
            <a:ext cx="131884" cy="123092"/>
          </a:xfrm>
          <a:prstGeom prst="rect">
            <a:avLst/>
          </a:prstGeom>
          <a:solidFill>
            <a:srgbClr val="FFD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03C7BF9-47D0-7661-0218-B6874B2F181A}"/>
              </a:ext>
            </a:extLst>
          </p:cNvPr>
          <p:cNvSpPr/>
          <p:nvPr/>
        </p:nvSpPr>
        <p:spPr>
          <a:xfrm>
            <a:off x="4687918" y="3254488"/>
            <a:ext cx="131884" cy="123092"/>
          </a:xfrm>
          <a:prstGeom prst="rect">
            <a:avLst/>
          </a:prstGeom>
          <a:solidFill>
            <a:srgbClr val="FFD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094E460-D46B-5A95-58A0-0CDBCC4B3A47}"/>
              </a:ext>
            </a:extLst>
          </p:cNvPr>
          <p:cNvSpPr/>
          <p:nvPr/>
        </p:nvSpPr>
        <p:spPr>
          <a:xfrm>
            <a:off x="4897468" y="3254488"/>
            <a:ext cx="131884" cy="123092"/>
          </a:xfrm>
          <a:prstGeom prst="rect">
            <a:avLst/>
          </a:prstGeom>
          <a:solidFill>
            <a:srgbClr val="FFD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62FEA68-EC10-160C-B4EE-DF2A8CAFC75D}"/>
              </a:ext>
            </a:extLst>
          </p:cNvPr>
          <p:cNvSpPr txBox="1"/>
          <p:nvPr/>
        </p:nvSpPr>
        <p:spPr>
          <a:xfrm>
            <a:off x="5973522" y="309219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E961AD9-F074-AF66-CA76-ADA405FB1313}"/>
              </a:ext>
            </a:extLst>
          </p:cNvPr>
          <p:cNvSpPr txBox="1"/>
          <p:nvPr/>
        </p:nvSpPr>
        <p:spPr>
          <a:xfrm>
            <a:off x="3815467" y="311620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45C07AB2-3ABC-ACBA-BCEA-615FBE6DB4D1}"/>
              </a:ext>
            </a:extLst>
          </p:cNvPr>
          <p:cNvSpPr txBox="1"/>
          <p:nvPr/>
        </p:nvSpPr>
        <p:spPr>
          <a:xfrm>
            <a:off x="8107193" y="309900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=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59A37142-6AA3-BF19-3FE1-B3A02739F9C7}"/>
              </a:ext>
            </a:extLst>
          </p:cNvPr>
          <p:cNvSpPr/>
          <p:nvPr/>
        </p:nvSpPr>
        <p:spPr>
          <a:xfrm>
            <a:off x="5118285" y="3250207"/>
            <a:ext cx="131884" cy="123092"/>
          </a:xfrm>
          <a:prstGeom prst="rect">
            <a:avLst/>
          </a:prstGeom>
          <a:solidFill>
            <a:srgbClr val="FFD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4AF6AF3C-1EAE-8E05-D526-68B095050954}"/>
              </a:ext>
            </a:extLst>
          </p:cNvPr>
          <p:cNvSpPr/>
          <p:nvPr/>
        </p:nvSpPr>
        <p:spPr>
          <a:xfrm>
            <a:off x="5327835" y="3250207"/>
            <a:ext cx="131884" cy="123092"/>
          </a:xfrm>
          <a:prstGeom prst="rect">
            <a:avLst/>
          </a:prstGeom>
          <a:solidFill>
            <a:srgbClr val="FFD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14CBFDB6-B622-3F24-7758-817CE26B0E3E}"/>
              </a:ext>
            </a:extLst>
          </p:cNvPr>
          <p:cNvSpPr/>
          <p:nvPr/>
        </p:nvSpPr>
        <p:spPr>
          <a:xfrm>
            <a:off x="5537385" y="3250207"/>
            <a:ext cx="131884" cy="123092"/>
          </a:xfrm>
          <a:prstGeom prst="rect">
            <a:avLst/>
          </a:prstGeom>
          <a:solidFill>
            <a:srgbClr val="FFD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2FBFE2B9-05AA-ED24-F995-D02E45F70AE8}"/>
              </a:ext>
            </a:extLst>
          </p:cNvPr>
          <p:cNvSpPr/>
          <p:nvPr/>
        </p:nvSpPr>
        <p:spPr>
          <a:xfrm>
            <a:off x="5746935" y="3250207"/>
            <a:ext cx="131884" cy="123092"/>
          </a:xfrm>
          <a:prstGeom prst="rect">
            <a:avLst/>
          </a:prstGeom>
          <a:solidFill>
            <a:srgbClr val="FFD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554FEC61-8D7C-B05A-8103-A923BCB77DD4}"/>
              </a:ext>
            </a:extLst>
          </p:cNvPr>
          <p:cNvSpPr/>
          <p:nvPr/>
        </p:nvSpPr>
        <p:spPr>
          <a:xfrm>
            <a:off x="6345542" y="3243601"/>
            <a:ext cx="131884" cy="12309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DD7EE"/>
              </a:solidFill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1BBECC0-01A5-B50E-CC4C-ECBB0638545A}"/>
              </a:ext>
            </a:extLst>
          </p:cNvPr>
          <p:cNvSpPr/>
          <p:nvPr/>
        </p:nvSpPr>
        <p:spPr>
          <a:xfrm>
            <a:off x="6555092" y="3243601"/>
            <a:ext cx="131884" cy="12309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DD7EE"/>
              </a:solidFill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D0B949AD-E42E-8C5D-B98F-AA94A73B6E63}"/>
              </a:ext>
            </a:extLst>
          </p:cNvPr>
          <p:cNvSpPr/>
          <p:nvPr/>
        </p:nvSpPr>
        <p:spPr>
          <a:xfrm>
            <a:off x="6764642" y="3243601"/>
            <a:ext cx="131884" cy="12309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DD7EE"/>
              </a:solidFill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C4443BDC-D2DE-3C82-9DBA-AD414E0EEE66}"/>
              </a:ext>
            </a:extLst>
          </p:cNvPr>
          <p:cNvSpPr/>
          <p:nvPr/>
        </p:nvSpPr>
        <p:spPr>
          <a:xfrm>
            <a:off x="6974192" y="3243601"/>
            <a:ext cx="131884" cy="12309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DD7EE"/>
              </a:solidFill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41FA2F03-DF8C-A625-4716-73F8E69781B7}"/>
              </a:ext>
            </a:extLst>
          </p:cNvPr>
          <p:cNvSpPr/>
          <p:nvPr/>
        </p:nvSpPr>
        <p:spPr>
          <a:xfrm>
            <a:off x="7195009" y="3239320"/>
            <a:ext cx="131884" cy="12309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DD7EE"/>
              </a:solidFill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FB96CC6A-32FF-7541-25CF-2D6A2B397450}"/>
              </a:ext>
            </a:extLst>
          </p:cNvPr>
          <p:cNvSpPr/>
          <p:nvPr/>
        </p:nvSpPr>
        <p:spPr>
          <a:xfrm>
            <a:off x="7404559" y="3239320"/>
            <a:ext cx="131884" cy="12309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DD7EE"/>
              </a:solidFill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2968050E-78D2-93AB-A569-7640FE1DD02E}"/>
              </a:ext>
            </a:extLst>
          </p:cNvPr>
          <p:cNvSpPr/>
          <p:nvPr/>
        </p:nvSpPr>
        <p:spPr>
          <a:xfrm>
            <a:off x="7614109" y="3239320"/>
            <a:ext cx="131884" cy="12309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DD7EE"/>
              </a:solidFill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89A24C62-97AB-8B58-5B21-412EA8E69282}"/>
              </a:ext>
            </a:extLst>
          </p:cNvPr>
          <p:cNvSpPr/>
          <p:nvPr/>
        </p:nvSpPr>
        <p:spPr>
          <a:xfrm>
            <a:off x="7823659" y="3239320"/>
            <a:ext cx="131884" cy="12309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DD7EE"/>
              </a:solidFill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A857ACBE-2FF2-7836-A4F6-F3992CD98E8C}"/>
              </a:ext>
            </a:extLst>
          </p:cNvPr>
          <p:cNvSpPr/>
          <p:nvPr/>
        </p:nvSpPr>
        <p:spPr>
          <a:xfrm>
            <a:off x="8580283" y="3226404"/>
            <a:ext cx="131884" cy="1230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C77FB8AC-CCC0-7886-2E15-5793B8A4C6D2}"/>
              </a:ext>
            </a:extLst>
          </p:cNvPr>
          <p:cNvSpPr/>
          <p:nvPr/>
        </p:nvSpPr>
        <p:spPr>
          <a:xfrm>
            <a:off x="8789833" y="3226404"/>
            <a:ext cx="131884" cy="1230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9234440A-1ED7-82BD-1A75-71D693113BFB}"/>
              </a:ext>
            </a:extLst>
          </p:cNvPr>
          <p:cNvSpPr/>
          <p:nvPr/>
        </p:nvSpPr>
        <p:spPr>
          <a:xfrm>
            <a:off x="8999383" y="3226404"/>
            <a:ext cx="131884" cy="1230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CF8284E8-3739-655B-1C57-9222737B97E9}"/>
              </a:ext>
            </a:extLst>
          </p:cNvPr>
          <p:cNvSpPr/>
          <p:nvPr/>
        </p:nvSpPr>
        <p:spPr>
          <a:xfrm>
            <a:off x="9208933" y="3226404"/>
            <a:ext cx="131884" cy="1230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143B8DAC-FFE4-1304-E4AF-7C59FD762696}"/>
              </a:ext>
            </a:extLst>
          </p:cNvPr>
          <p:cNvSpPr/>
          <p:nvPr/>
        </p:nvSpPr>
        <p:spPr>
          <a:xfrm>
            <a:off x="9429750" y="3222123"/>
            <a:ext cx="131884" cy="1230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D6284A5-38CB-5F25-27A2-A42AF3929B31}"/>
              </a:ext>
            </a:extLst>
          </p:cNvPr>
          <p:cNvSpPr/>
          <p:nvPr/>
        </p:nvSpPr>
        <p:spPr>
          <a:xfrm>
            <a:off x="9639300" y="3222123"/>
            <a:ext cx="131884" cy="1230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1DC466A8-E1B8-C796-D911-A35E9D00DDB7}"/>
              </a:ext>
            </a:extLst>
          </p:cNvPr>
          <p:cNvSpPr/>
          <p:nvPr/>
        </p:nvSpPr>
        <p:spPr>
          <a:xfrm>
            <a:off x="9848850" y="3222123"/>
            <a:ext cx="131884" cy="1230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3BB1FE1F-2C0D-449C-AAC8-6C4F1FD928D6}"/>
              </a:ext>
            </a:extLst>
          </p:cNvPr>
          <p:cNvSpPr/>
          <p:nvPr/>
        </p:nvSpPr>
        <p:spPr>
          <a:xfrm>
            <a:off x="10058400" y="3222123"/>
            <a:ext cx="131884" cy="1230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7BCEE5DF-7449-4EE1-D805-0FCA773DAAA2}"/>
              </a:ext>
            </a:extLst>
          </p:cNvPr>
          <p:cNvSpPr txBox="1"/>
          <p:nvPr/>
        </p:nvSpPr>
        <p:spPr>
          <a:xfrm>
            <a:off x="2734513" y="2789696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Roboto" panose="02000000000000000000" pitchFamily="2" charset="0"/>
              </a:rPr>
              <a:t>𝑥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0A3B16F3-499F-CBF4-66C9-5A391C66DC64}"/>
              </a:ext>
            </a:extLst>
          </p:cNvPr>
          <p:cNvSpPr txBox="1"/>
          <p:nvPr/>
        </p:nvSpPr>
        <p:spPr>
          <a:xfrm>
            <a:off x="4886485" y="279539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b="1" dirty="0">
              <a:solidFill>
                <a:srgbClr val="657D9D"/>
              </a:solidFill>
              <a:latin typeface="Roboto" panose="02000000000000000000" pitchFamily="2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A444DB33-AF1E-03CE-DCE8-8DEB13FF43CD}"/>
              </a:ext>
            </a:extLst>
          </p:cNvPr>
          <p:cNvSpPr txBox="1"/>
          <p:nvPr/>
        </p:nvSpPr>
        <p:spPr>
          <a:xfrm>
            <a:off x="6997826" y="273465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/>
            <a:r>
              <a:rPr lang="en-US" sz="2400" b="0" i="0" dirty="0">
                <a:solidFill>
                  <a:srgbClr val="0000FF"/>
                </a:solidFill>
                <a:effectLst/>
                <a:latin typeface="Source Sans Pro" panose="020B0503030403020204" pitchFamily="34" charset="0"/>
              </a:rPr>
              <a:t>𝑦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AC01BD82-C095-ABE6-D69E-00ED04C4F224}"/>
              </a:ext>
            </a:extLst>
          </p:cNvPr>
          <p:cNvSpPr txBox="1"/>
          <p:nvPr/>
        </p:nvSpPr>
        <p:spPr>
          <a:xfrm>
            <a:off x="4876744" y="2795399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h</a:t>
            </a: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DD62B649-4008-5E31-07D1-A9F0E3026C74}"/>
              </a:ext>
            </a:extLst>
          </p:cNvPr>
          <p:cNvSpPr/>
          <p:nvPr/>
        </p:nvSpPr>
        <p:spPr>
          <a:xfrm>
            <a:off x="5045591" y="3884266"/>
            <a:ext cx="131884" cy="123092"/>
          </a:xfrm>
          <a:prstGeom prst="rect">
            <a:avLst/>
          </a:prstGeom>
          <a:solidFill>
            <a:srgbClr val="FFD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2CFB1B5D-827B-5F38-6DEE-3743A1D10A9E}"/>
              </a:ext>
            </a:extLst>
          </p:cNvPr>
          <p:cNvSpPr txBox="1"/>
          <p:nvPr/>
        </p:nvSpPr>
        <p:spPr>
          <a:xfrm>
            <a:off x="5177475" y="3807312"/>
            <a:ext cx="18639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pseudorandom polynomial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CBCB05D0-79B9-8B90-1F12-2FB136C22B19}"/>
              </a:ext>
            </a:extLst>
          </p:cNvPr>
          <p:cNvSpPr txBox="1"/>
          <p:nvPr/>
        </p:nvSpPr>
        <p:spPr>
          <a:xfrm>
            <a:off x="5185053" y="4094165"/>
            <a:ext cx="2135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Sparse fixed-weight polynomial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DBA7179F-9BBD-F69B-1C87-7117AD94BA57}"/>
              </a:ext>
            </a:extLst>
          </p:cNvPr>
          <p:cNvSpPr txBox="1"/>
          <p:nvPr/>
        </p:nvSpPr>
        <p:spPr>
          <a:xfrm>
            <a:off x="8557349" y="2798198"/>
            <a:ext cx="1625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843C0C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 </a:t>
            </a:r>
            <a:r>
              <a:rPr lang="en-US" sz="24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= </a:t>
            </a:r>
            <a:r>
              <a:rPr lang="en-US" sz="2400" dirty="0">
                <a:solidFill>
                  <a:srgbClr val="FF0000"/>
                </a:solidFill>
                <a:latin typeface="Roboto" panose="02000000000000000000" pitchFamily="2" charset="0"/>
              </a:rPr>
              <a:t>𝑥 </a:t>
            </a:r>
            <a:r>
              <a:rPr lang="en-US" sz="2400" dirty="0">
                <a:latin typeface="Roboto" panose="02000000000000000000" pitchFamily="2" charset="0"/>
              </a:rPr>
              <a:t>+</a:t>
            </a:r>
            <a:r>
              <a:rPr lang="en-US" sz="24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sz="24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h .</a:t>
            </a:r>
            <a:r>
              <a:rPr lang="en-US" sz="2400" b="0" i="0" dirty="0">
                <a:solidFill>
                  <a:srgbClr val="0000FF"/>
                </a:solidFill>
                <a:effectLst/>
                <a:latin typeface="Source Sans Pro" panose="020B0503030403020204" pitchFamily="34" charset="0"/>
              </a:rPr>
              <a:t>𝑦 </a:t>
            </a: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D3977DFD-EA90-D18F-70A0-D254AD9E0EB6}"/>
              </a:ext>
            </a:extLst>
          </p:cNvPr>
          <p:cNvSpPr/>
          <p:nvPr/>
        </p:nvSpPr>
        <p:spPr>
          <a:xfrm>
            <a:off x="5045591" y="4171118"/>
            <a:ext cx="131884" cy="12309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104CCAA9-0C49-334A-79C2-4F080298459B}"/>
              </a:ext>
            </a:extLst>
          </p:cNvPr>
          <p:cNvSpPr/>
          <p:nvPr/>
        </p:nvSpPr>
        <p:spPr>
          <a:xfrm>
            <a:off x="5045591" y="4446125"/>
            <a:ext cx="131884" cy="12309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DD7EE"/>
              </a:solidFill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C7D033E4-20B3-016D-6050-958AEAE65AF1}"/>
              </a:ext>
            </a:extLst>
          </p:cNvPr>
          <p:cNvSpPr txBox="1"/>
          <p:nvPr/>
        </p:nvSpPr>
        <p:spPr>
          <a:xfrm>
            <a:off x="5168199" y="4375625"/>
            <a:ext cx="2135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Sparse fixed-weight polynomial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2771C0A4-C9B5-1540-3796-9B0A913AACE3}"/>
              </a:ext>
            </a:extLst>
          </p:cNvPr>
          <p:cNvSpPr txBox="1"/>
          <p:nvPr/>
        </p:nvSpPr>
        <p:spPr>
          <a:xfrm>
            <a:off x="4172139" y="5114279"/>
            <a:ext cx="39700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h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en-US" dirty="0"/>
              <a:t> </a:t>
            </a:r>
            <a:r>
              <a:rPr lang="en-US" sz="1800" i="1" dirty="0">
                <a:solidFill>
                  <a:srgbClr val="843C0C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</a:t>
            </a:r>
            <a:r>
              <a:rPr lang="en-US" dirty="0">
                <a:solidFill>
                  <a:srgbClr val="3B7D23"/>
                </a:solidFill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are public</a:t>
            </a:r>
          </a:p>
          <a:p>
            <a:pPr algn="ctr"/>
            <a:r>
              <a:rPr lang="en-US" sz="1800" dirty="0">
                <a:solidFill>
                  <a:srgbClr val="FF0000"/>
                </a:solidFill>
                <a:latin typeface="Roboto" panose="02000000000000000000" pitchFamily="2" charset="0"/>
              </a:rPr>
              <a:t>𝑥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en-US" dirty="0"/>
              <a:t> 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Source Sans Pro" panose="020B0503030403020204" pitchFamily="34" charset="0"/>
              </a:rPr>
              <a:t>𝑦</a:t>
            </a:r>
            <a:r>
              <a:rPr lang="en-US" dirty="0">
                <a:solidFill>
                  <a:srgbClr val="3B7D23"/>
                </a:solidFill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are secret</a:t>
            </a:r>
          </a:p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Given</a:t>
            </a:r>
            <a:r>
              <a:rPr lang="en-US" dirty="0"/>
              <a:t> </a:t>
            </a:r>
            <a:r>
              <a:rPr lang="en-US" sz="18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h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en-US" dirty="0"/>
              <a:t> </a:t>
            </a:r>
            <a:r>
              <a:rPr lang="en-US" sz="1800" i="1" dirty="0">
                <a:solidFill>
                  <a:srgbClr val="843C0C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S,</a:t>
            </a:r>
            <a:r>
              <a:rPr lang="en-US" dirty="0">
                <a:solidFill>
                  <a:srgbClr val="3B7D23"/>
                </a:solidFill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finding</a:t>
            </a:r>
            <a:r>
              <a:rPr lang="en-US" dirty="0"/>
              <a:t> </a:t>
            </a:r>
            <a:r>
              <a:rPr lang="en-US" sz="1800" dirty="0">
                <a:solidFill>
                  <a:srgbClr val="FF0000"/>
                </a:solidFill>
                <a:latin typeface="Roboto" panose="02000000000000000000" pitchFamily="2" charset="0"/>
              </a:rPr>
              <a:t>𝑥 </a:t>
            </a:r>
            <a:r>
              <a:rPr lang="en-US" sz="1800" dirty="0">
                <a:latin typeface="Roboto" panose="02000000000000000000" pitchFamily="2" charset="0"/>
              </a:rPr>
              <a:t>and</a:t>
            </a:r>
            <a:r>
              <a:rPr lang="en-US" sz="1800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sz="1800" b="0" i="0" dirty="0">
                <a:solidFill>
                  <a:srgbClr val="0000FF"/>
                </a:solidFill>
                <a:effectLst/>
                <a:latin typeface="Source Sans Pro" panose="020B0503030403020204" pitchFamily="34" charset="0"/>
              </a:rPr>
              <a:t>𝑦</a:t>
            </a:r>
            <a:r>
              <a:rPr lang="en-US" dirty="0"/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 hard! 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825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4134E-5C78-F33F-48E8-F809D64C0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F5BAA-67E9-4C28-0F64-650BA47B0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Secure and Efficient Implementations of Cryptographic Algorithms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957CC-F24E-EE72-E918-1DF5C7909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4" y="1308746"/>
            <a:ext cx="5942635" cy="4868217"/>
          </a:xfrm>
        </p:spPr>
        <p:txBody>
          <a:bodyPr/>
          <a:lstStyle/>
          <a:p>
            <a:r>
              <a:rPr lang="en-US" dirty="0"/>
              <a:t>Target platforms:</a:t>
            </a:r>
          </a:p>
          <a:p>
            <a:pPr lvl="1"/>
            <a:r>
              <a:rPr lang="en-US" dirty="0"/>
              <a:t>CPU</a:t>
            </a:r>
          </a:p>
          <a:p>
            <a:pPr lvl="1"/>
            <a:r>
              <a:rPr lang="en-US" dirty="0"/>
              <a:t>Microcontrollers</a:t>
            </a:r>
          </a:p>
          <a:p>
            <a:pPr lvl="1"/>
            <a:r>
              <a:rPr lang="en-US" b="1" dirty="0"/>
              <a:t>Field-Programmable Gate Array (FPGA) : Artix 7</a:t>
            </a:r>
          </a:p>
          <a:p>
            <a:pPr lvl="1"/>
            <a:r>
              <a:rPr lang="en-US" dirty="0"/>
              <a:t>Application Specific Integrated Circuit (ASIC)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9CA8D-9463-3744-912F-E159F27E6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36192C-9283-D518-F72E-71C2D768F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937" y="2283532"/>
            <a:ext cx="895172" cy="1166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3D1E3D-B72C-3FD0-A125-425272D9E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3524" y="2271469"/>
            <a:ext cx="1000797" cy="11602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E1780B-78F4-B092-81D9-77C6C69F1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7168" y="2271470"/>
            <a:ext cx="2228354" cy="11575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168267-4B28-9173-99AD-9A234D9440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0764" y="3428808"/>
            <a:ext cx="1838986" cy="11553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B33B56-82F1-E0F1-6CCE-D34D6D147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5521" y="3437905"/>
            <a:ext cx="1828800" cy="114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8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EEB35-8BFA-40A5-D695-94F6D56A1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4EA992-E961-EAB4-0675-0C264A7A844A}"/>
              </a:ext>
            </a:extLst>
          </p:cNvPr>
          <p:cNvSpPr txBox="1"/>
          <p:nvPr/>
        </p:nvSpPr>
        <p:spPr>
          <a:xfrm>
            <a:off x="277300" y="2723364"/>
            <a:ext cx="1002073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ea typeface="Roboto" charset="0"/>
                <a:cs typeface="Roboto" charset="0"/>
              </a:rPr>
              <a:t>Hamming Quasi-Cyclic </a:t>
            </a:r>
          </a:p>
          <a:p>
            <a:r>
              <a:rPr lang="en-US" sz="4400" b="1" dirty="0">
                <a:latin typeface="Arial Black" panose="020B0A04020102020204" pitchFamily="34" charset="0"/>
                <a:ea typeface="Roboto" charset="0"/>
                <a:cs typeface="Roboto" charset="0"/>
              </a:rPr>
              <a:t>(HQC)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9748EA-1CC9-0104-5ADA-90E33A780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575" y="2726447"/>
            <a:ext cx="1595899" cy="154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99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AF1BBA-E270-4D5C-9245-3B0CA2C03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0" y="762000"/>
            <a:ext cx="951481" cy="144019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20CC3C-42AF-4A88-B0C1-5A2F1DCB9D9C}"/>
              </a:ext>
            </a:extLst>
          </p:cNvPr>
          <p:cNvSpPr/>
          <p:nvPr/>
        </p:nvSpPr>
        <p:spPr>
          <a:xfrm>
            <a:off x="1082957" y="2211253"/>
            <a:ext cx="3017595" cy="547756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(</a:t>
            </a:r>
            <a:r>
              <a:rPr lang="en-US" dirty="0">
                <a:solidFill>
                  <a:srgbClr val="286DC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A</a:t>
            </a:r>
            <a:r>
              <a:rPr lang="en-US" baseline="-25000" dirty="0">
                <a:solidFill>
                  <a:srgbClr val="286DC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PK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A</a:t>
            </a:r>
            <a:r>
              <a:rPr lang="en-US" baseline="-25000" dirty="0">
                <a:solidFill>
                  <a:srgbClr val="FF000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SK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)←KeyGen(</a:t>
            </a:r>
            <a:r>
              <a:rPr lang="en-US" dirty="0">
                <a:solidFill>
                  <a:schemeClr val="accent2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seed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A84855-D997-4313-B21D-5DF2B1E9EBC3}"/>
              </a:ext>
            </a:extLst>
          </p:cNvPr>
          <p:cNvSpPr/>
          <p:nvPr/>
        </p:nvSpPr>
        <p:spPr>
          <a:xfrm>
            <a:off x="1502994" y="3824977"/>
            <a:ext cx="2607686" cy="547756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K’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←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Decap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A</a:t>
            </a:r>
            <a:r>
              <a:rPr lang="en-US" baseline="-25000" dirty="0">
                <a:solidFill>
                  <a:srgbClr val="FF000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SK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, </a:t>
            </a:r>
            <a:r>
              <a:rPr lang="en-US" dirty="0">
                <a:solidFill>
                  <a:srgbClr val="00356B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C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1D2995-5689-4B49-ADFB-D60839661FD1}"/>
              </a:ext>
            </a:extLst>
          </p:cNvPr>
          <p:cNvSpPr/>
          <p:nvPr/>
        </p:nvSpPr>
        <p:spPr>
          <a:xfrm>
            <a:off x="9034239" y="2992143"/>
            <a:ext cx="2562339" cy="547756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(</a:t>
            </a:r>
            <a:r>
              <a:rPr lang="en-US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K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, </a:t>
            </a:r>
            <a:r>
              <a:rPr lang="en-US" dirty="0">
                <a:solidFill>
                  <a:srgbClr val="00356B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C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)←</a:t>
            </a:r>
            <a:r>
              <a:rPr lang="en-US" dirty="0" err="1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Encap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(</a:t>
            </a:r>
            <a:r>
              <a:rPr lang="en-US" dirty="0">
                <a:solidFill>
                  <a:srgbClr val="286DC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A</a:t>
            </a:r>
            <a:r>
              <a:rPr lang="en-US" baseline="-25000" dirty="0">
                <a:solidFill>
                  <a:srgbClr val="286DC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PK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)</a:t>
            </a:r>
          </a:p>
        </p:txBody>
      </p:sp>
      <p:sp>
        <p:nvSpPr>
          <p:cNvPr id="16" name="Callout: Bent Line 15">
            <a:extLst>
              <a:ext uri="{FF2B5EF4-FFF2-40B4-BE49-F238E27FC236}">
                <a16:creationId xmlns:a16="http://schemas.microsoft.com/office/drawing/2014/main" id="{715D8E23-77C9-4E09-A845-D63EDA3ADAFA}"/>
              </a:ext>
            </a:extLst>
          </p:cNvPr>
          <p:cNvSpPr/>
          <p:nvPr/>
        </p:nvSpPr>
        <p:spPr>
          <a:xfrm flipH="1">
            <a:off x="204216" y="1228794"/>
            <a:ext cx="947042" cy="71602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9025"/>
              <a:gd name="adj6" fmla="val -41154"/>
            </a:avLst>
          </a:prstGeom>
          <a:noFill/>
          <a:ln>
            <a:solidFill>
              <a:srgbClr val="0035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286DC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Alice’s</a:t>
            </a:r>
          </a:p>
          <a:p>
            <a:pPr algn="ctr"/>
            <a:r>
              <a:rPr lang="en-US" sz="1400" dirty="0">
                <a:solidFill>
                  <a:srgbClr val="286DC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Public Key</a:t>
            </a:r>
          </a:p>
        </p:txBody>
      </p:sp>
      <p:sp>
        <p:nvSpPr>
          <p:cNvPr id="17" name="Callout: Bent Line 16">
            <a:extLst>
              <a:ext uri="{FF2B5EF4-FFF2-40B4-BE49-F238E27FC236}">
                <a16:creationId xmlns:a16="http://schemas.microsoft.com/office/drawing/2014/main" id="{D0A00F32-D464-4378-AD4B-6D31C9BC4EF7}"/>
              </a:ext>
            </a:extLst>
          </p:cNvPr>
          <p:cNvSpPr/>
          <p:nvPr/>
        </p:nvSpPr>
        <p:spPr>
          <a:xfrm flipH="1">
            <a:off x="228600" y="3061828"/>
            <a:ext cx="947042" cy="71602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9428"/>
              <a:gd name="adj6" fmla="val -85366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Alice’s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Secret Key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16F132-FC4A-4DA4-BA9D-DF3A544796A7}"/>
              </a:ext>
            </a:extLst>
          </p:cNvPr>
          <p:cNvSpPr txBox="1"/>
          <p:nvPr/>
        </p:nvSpPr>
        <p:spPr>
          <a:xfrm>
            <a:off x="5832365" y="2047971"/>
            <a:ext cx="518375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86DC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A</a:t>
            </a:r>
            <a:r>
              <a:rPr lang="en-US" baseline="-25000" dirty="0">
                <a:solidFill>
                  <a:srgbClr val="286DC0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PK</a:t>
            </a:r>
            <a:endParaRPr lang="en-US" dirty="0">
              <a:solidFill>
                <a:srgbClr val="286DC0"/>
              </a:solidFill>
              <a:latin typeface="Consolas" panose="020B0609020204030204" pitchFamily="49" charset="0"/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496638-9AD5-4593-8CF6-29FEB1EAABFB}"/>
              </a:ext>
            </a:extLst>
          </p:cNvPr>
          <p:cNvSpPr txBox="1"/>
          <p:nvPr/>
        </p:nvSpPr>
        <p:spPr>
          <a:xfrm>
            <a:off x="5921817" y="3031735"/>
            <a:ext cx="369295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356B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C</a:t>
            </a:r>
          </a:p>
        </p:txBody>
      </p:sp>
      <p:sp>
        <p:nvSpPr>
          <p:cNvPr id="24" name="Callout: Bent Line 23">
            <a:extLst>
              <a:ext uri="{FF2B5EF4-FFF2-40B4-BE49-F238E27FC236}">
                <a16:creationId xmlns:a16="http://schemas.microsoft.com/office/drawing/2014/main" id="{5B515606-5F13-41BC-A598-CDC467EE31CE}"/>
              </a:ext>
            </a:extLst>
          </p:cNvPr>
          <p:cNvSpPr/>
          <p:nvPr/>
        </p:nvSpPr>
        <p:spPr>
          <a:xfrm>
            <a:off x="10258332" y="2243194"/>
            <a:ext cx="1400268" cy="50871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79496"/>
              <a:gd name="adj6" fmla="val -57537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Encapsulated Key</a:t>
            </a:r>
          </a:p>
        </p:txBody>
      </p:sp>
      <p:sp>
        <p:nvSpPr>
          <p:cNvPr id="26" name="Callout: Bent Line 25">
            <a:extLst>
              <a:ext uri="{FF2B5EF4-FFF2-40B4-BE49-F238E27FC236}">
                <a16:creationId xmlns:a16="http://schemas.microsoft.com/office/drawing/2014/main" id="{01C7655C-6D11-4A66-9BA5-484F550791DF}"/>
              </a:ext>
            </a:extLst>
          </p:cNvPr>
          <p:cNvSpPr/>
          <p:nvPr/>
        </p:nvSpPr>
        <p:spPr>
          <a:xfrm>
            <a:off x="10315408" y="4108505"/>
            <a:ext cx="1190403" cy="50871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38550"/>
              <a:gd name="adj6" fmla="val -33518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Ciphertext</a:t>
            </a:r>
          </a:p>
        </p:txBody>
      </p:sp>
      <p:sp>
        <p:nvSpPr>
          <p:cNvPr id="32" name="Callout: Bent Line 31">
            <a:extLst>
              <a:ext uri="{FF2B5EF4-FFF2-40B4-BE49-F238E27FC236}">
                <a16:creationId xmlns:a16="http://schemas.microsoft.com/office/drawing/2014/main" id="{CE987A4D-8609-4797-9A72-6A59C8DA8C9C}"/>
              </a:ext>
            </a:extLst>
          </p:cNvPr>
          <p:cNvSpPr/>
          <p:nvPr/>
        </p:nvSpPr>
        <p:spPr>
          <a:xfrm flipH="1">
            <a:off x="27708" y="4740448"/>
            <a:ext cx="1438882" cy="50871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1084"/>
              <a:gd name="adj6" fmla="val -49574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Decapsulated Key</a:t>
            </a:r>
          </a:p>
        </p:txBody>
      </p:sp>
      <p:pic>
        <p:nvPicPr>
          <p:cNvPr id="1026" name="Picture 2" descr="Adamjk Stickers Sticker - Adamjk Stickers Emoji Stickers">
            <a:extLst>
              <a:ext uri="{FF2B5EF4-FFF2-40B4-BE49-F238E27FC236}">
                <a16:creationId xmlns:a16="http://schemas.microsoft.com/office/drawing/2014/main" id="{138544D6-A76C-4C32-BC24-CAD26397C9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566" y="2421169"/>
            <a:ext cx="328077" cy="33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Adamjk Stickers Sticker - Adamjk Stickers Emoji Stickers">
            <a:extLst>
              <a:ext uri="{FF2B5EF4-FFF2-40B4-BE49-F238E27FC236}">
                <a16:creationId xmlns:a16="http://schemas.microsoft.com/office/drawing/2014/main" id="{99C24FC1-57A8-4217-AF63-D59062603B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085" y="4915280"/>
            <a:ext cx="328077" cy="33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damjk Stickers Sticker - Adamjk Stickers Emoji Stickers">
            <a:extLst>
              <a:ext uri="{FF2B5EF4-FFF2-40B4-BE49-F238E27FC236}">
                <a16:creationId xmlns:a16="http://schemas.microsoft.com/office/drawing/2014/main" id="{6E8658E1-5116-47BF-AB75-D88981E6BD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67" y="5263724"/>
            <a:ext cx="667509" cy="67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damjk Stickers Sticker - Adamjk Stickers Emoji Stickers">
            <a:extLst>
              <a:ext uri="{FF2B5EF4-FFF2-40B4-BE49-F238E27FC236}">
                <a16:creationId xmlns:a16="http://schemas.microsoft.com/office/drawing/2014/main" id="{91CF6202-273F-4D44-BBE2-DE28D6C76B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666" y="5266840"/>
            <a:ext cx="667509" cy="67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F094193-BD13-4AEB-BE45-989285A643DD}"/>
              </a:ext>
            </a:extLst>
          </p:cNvPr>
          <p:cNvSpPr txBox="1"/>
          <p:nvPr/>
        </p:nvSpPr>
        <p:spPr>
          <a:xfrm>
            <a:off x="5247100" y="5286677"/>
            <a:ext cx="206810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Secure Channel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903FEE-2D76-46D1-805D-22002384984E}"/>
              </a:ext>
            </a:extLst>
          </p:cNvPr>
          <p:cNvSpPr txBox="1"/>
          <p:nvPr/>
        </p:nvSpPr>
        <p:spPr>
          <a:xfrm>
            <a:off x="5009300" y="5665838"/>
            <a:ext cx="284662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anose="020B0609020204030204" pitchFamily="49" charset="0"/>
                <a:ea typeface="CMU Serif" panose="02000603000000000000" pitchFamily="2" charset="0"/>
                <a:cs typeface="CMU Serif" panose="02000603000000000000" pitchFamily="2" charset="0"/>
              </a:rPr>
              <a:t>Symmetric Encryption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9EC09C-35C0-495E-9683-3AAB35DC8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2362" y="6110239"/>
            <a:ext cx="328208" cy="348915"/>
          </a:xfrm>
          <a:prstGeom prst="rect">
            <a:avLst/>
          </a:prstGeom>
        </p:spPr>
      </p:pic>
      <p:pic>
        <p:nvPicPr>
          <p:cNvPr id="11" name="Picture 2" descr="Tango X office document vector image">
            <a:extLst>
              <a:ext uri="{FF2B5EF4-FFF2-40B4-BE49-F238E27FC236}">
                <a16:creationId xmlns:a16="http://schemas.microsoft.com/office/drawing/2014/main" id="{45A95717-9416-4C95-A56E-A0085DE36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225" y="5421663"/>
            <a:ext cx="545849" cy="54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Tango X office document vector image">
            <a:extLst>
              <a:ext uri="{FF2B5EF4-FFF2-40B4-BE49-F238E27FC236}">
                <a16:creationId xmlns:a16="http://schemas.microsoft.com/office/drawing/2014/main" id="{BF32B459-D46B-4DC7-B802-BCA54CD4E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861" y="5392914"/>
            <a:ext cx="545849" cy="54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Left-Right 2">
            <a:extLst>
              <a:ext uri="{FF2B5EF4-FFF2-40B4-BE49-F238E27FC236}">
                <a16:creationId xmlns:a16="http://schemas.microsoft.com/office/drawing/2014/main" id="{F9826A10-F4A7-E7DB-631A-8A10D0FA0F2E}"/>
              </a:ext>
            </a:extLst>
          </p:cNvPr>
          <p:cNvSpPr/>
          <p:nvPr/>
        </p:nvSpPr>
        <p:spPr>
          <a:xfrm>
            <a:off x="4898614" y="5575802"/>
            <a:ext cx="2684192" cy="190546"/>
          </a:xfrm>
          <a:prstGeom prst="left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28381AD7-E2D4-8191-D4F8-DC87F66AE2F7}"/>
              </a:ext>
            </a:extLst>
          </p:cNvPr>
          <p:cNvSpPr/>
          <p:nvPr/>
        </p:nvSpPr>
        <p:spPr>
          <a:xfrm>
            <a:off x="4753904" y="2349788"/>
            <a:ext cx="2684192" cy="190504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6314D3A-6511-F449-6A6C-DA25D724DFBA}"/>
              </a:ext>
            </a:extLst>
          </p:cNvPr>
          <p:cNvSpPr/>
          <p:nvPr/>
        </p:nvSpPr>
        <p:spPr>
          <a:xfrm flipH="1">
            <a:off x="4749457" y="3306091"/>
            <a:ext cx="2684192" cy="190504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01522D-D759-7AFF-9AF0-7D5A4FF12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964" y="310916"/>
            <a:ext cx="11214613" cy="615059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Key Encapsulation Mechanism</a:t>
            </a:r>
          </a:p>
        </p:txBody>
      </p:sp>
      <p:pic>
        <p:nvPicPr>
          <p:cNvPr id="18" name="Picture 17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3212B1EE-0ED3-714C-F598-8029B8CC6C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3637" y="716005"/>
            <a:ext cx="725694" cy="144019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28702-12A3-8086-0EDB-33207894C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40080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35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6" grpId="0" animBg="1"/>
      <p:bldP spid="17" grpId="0" animBg="1"/>
      <p:bldP spid="20" grpId="0"/>
      <p:bldP spid="21" grpId="0"/>
      <p:bldP spid="24" grpId="0" animBg="1"/>
      <p:bldP spid="26" grpId="0" animBg="1"/>
      <p:bldP spid="32" grpId="0" animBg="1"/>
      <p:bldP spid="29" grpId="0"/>
      <p:bldP spid="30" grpId="0"/>
      <p:bldP spid="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EBF51-B9B1-79B1-DFEF-5EDB5D849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Hamming Quasi Cyclic (HQC)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DC0915-08EA-29BB-653D-9CFC7280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7CD1E-CEB3-164D-B340-6CD046ED2103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0DBF5BB-E2CA-BB5F-0615-86B55C35EA1C}"/>
              </a:ext>
            </a:extLst>
          </p:cNvPr>
          <p:cNvGraphicFramePr>
            <a:graphicFrameLocks noGrp="1"/>
          </p:cNvGraphicFramePr>
          <p:nvPr/>
        </p:nvGraphicFramePr>
        <p:xfrm>
          <a:off x="6122450" y="1905000"/>
          <a:ext cx="6039111" cy="1554480"/>
        </p:xfrm>
        <a:graphic>
          <a:graphicData uri="http://schemas.openxmlformats.org/drawingml/2006/table">
            <a:tbl>
              <a:tblPr/>
              <a:tblGrid>
                <a:gridCol w="1200213">
                  <a:extLst>
                    <a:ext uri="{9D8B030D-6E8A-4147-A177-3AD203B41FA5}">
                      <a16:colId xmlns:a16="http://schemas.microsoft.com/office/drawing/2014/main" val="1413614050"/>
                    </a:ext>
                  </a:extLst>
                </a:gridCol>
                <a:gridCol w="1151045">
                  <a:extLst>
                    <a:ext uri="{9D8B030D-6E8A-4147-A177-3AD203B41FA5}">
                      <a16:colId xmlns:a16="http://schemas.microsoft.com/office/drawing/2014/main" val="2471770895"/>
                    </a:ext>
                  </a:extLst>
                </a:gridCol>
                <a:gridCol w="772477">
                  <a:extLst>
                    <a:ext uri="{9D8B030D-6E8A-4147-A177-3AD203B41FA5}">
                      <a16:colId xmlns:a16="http://schemas.microsoft.com/office/drawing/2014/main" val="2155156952"/>
                    </a:ext>
                  </a:extLst>
                </a:gridCol>
                <a:gridCol w="448627">
                  <a:extLst>
                    <a:ext uri="{9D8B030D-6E8A-4147-A177-3AD203B41FA5}">
                      <a16:colId xmlns:a16="http://schemas.microsoft.com/office/drawing/2014/main" val="984258574"/>
                    </a:ext>
                  </a:extLst>
                </a:gridCol>
                <a:gridCol w="783590">
                  <a:extLst>
                    <a:ext uri="{9D8B030D-6E8A-4147-A177-3AD203B41FA5}">
                      <a16:colId xmlns:a16="http://schemas.microsoft.com/office/drawing/2014/main" val="274068083"/>
                    </a:ext>
                  </a:extLst>
                </a:gridCol>
                <a:gridCol w="783590">
                  <a:extLst>
                    <a:ext uri="{9D8B030D-6E8A-4147-A177-3AD203B41FA5}">
                      <a16:colId xmlns:a16="http://schemas.microsoft.com/office/drawing/2014/main" val="4231861423"/>
                    </a:ext>
                  </a:extLst>
                </a:gridCol>
                <a:gridCol w="899569">
                  <a:extLst>
                    <a:ext uri="{9D8B030D-6E8A-4147-A177-3AD203B41FA5}">
                      <a16:colId xmlns:a16="http://schemas.microsoft.com/office/drawing/2014/main" val="160740235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Parameter </a:t>
                      </a:r>
                    </a:p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Security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|ek|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|dk|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|</a:t>
                      </a:r>
                      <a:r>
                        <a:rPr lang="en-US" sz="20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ct</a:t>
                      </a:r>
                      <a:r>
                        <a:rPr lang="en-US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|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53727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HQC-1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17,669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2,241B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2,321B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4,433B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4707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HQC-3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35,851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4,514B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4,602B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8,978B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0149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HQC-5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57,637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7,237B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7,333B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14,421B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855714"/>
                  </a:ext>
                </a:extLst>
              </a:tr>
            </a:tbl>
          </a:graphicData>
        </a:graphic>
      </p:graphicFrame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118D587-2FAF-A3C1-EF3C-97B5B2187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5" y="1308746"/>
            <a:ext cx="5714036" cy="4253853"/>
          </a:xfrm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A code-based KEM scheme based on the syndrome decoding hard problem.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Construction is based on concatenated codes: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Shortened Reed Solomon code and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Duplicated Reed-Muller code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70B779-8757-29F7-4E50-F53213CBF93A}"/>
              </a:ext>
            </a:extLst>
          </p:cNvPr>
          <p:cNvSpPr txBox="1"/>
          <p:nvPr/>
        </p:nvSpPr>
        <p:spPr>
          <a:xfrm>
            <a:off x="7886151" y="3858008"/>
            <a:ext cx="28442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n </a:t>
            </a:r>
            <a:r>
              <a:rPr lang="en-US" dirty="0"/>
              <a:t>- degree of the polynomial</a:t>
            </a:r>
          </a:p>
          <a:p>
            <a:r>
              <a:rPr lang="en-US" i="1" dirty="0"/>
              <a:t>w </a:t>
            </a:r>
            <a:r>
              <a:rPr lang="en-US" dirty="0"/>
              <a:t>- weight</a:t>
            </a:r>
          </a:p>
          <a:p>
            <a:r>
              <a:rPr lang="en-US" dirty="0"/>
              <a:t>keypair – (</a:t>
            </a:r>
            <a:r>
              <a:rPr lang="en-US" dirty="0" err="1"/>
              <a:t>ek,dk</a:t>
            </a:r>
            <a:r>
              <a:rPr lang="en-US" dirty="0"/>
              <a:t>)</a:t>
            </a:r>
          </a:p>
          <a:p>
            <a:r>
              <a:rPr lang="en-US" dirty="0" err="1"/>
              <a:t>ct</a:t>
            </a:r>
            <a:r>
              <a:rPr lang="en-US" dirty="0"/>
              <a:t> - ciphertext  </a:t>
            </a:r>
          </a:p>
        </p:txBody>
      </p:sp>
    </p:spTree>
    <p:extLst>
      <p:ext uri="{BB962C8B-B14F-4D97-AF65-F5344CB8AC3E}">
        <p14:creationId xmlns:p14="http://schemas.microsoft.com/office/powerpoint/2010/main" val="3575348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42">
            <a:extLst>
              <a:ext uri="{FF2B5EF4-FFF2-40B4-BE49-F238E27FC236}">
                <a16:creationId xmlns:a16="http://schemas.microsoft.com/office/drawing/2014/main" id="{B7E101AC-6941-9DA2-4330-E8797A42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Generation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2C9DB8D-4A1C-40FD-B41D-6DB75B873E7A}"/>
              </a:ext>
            </a:extLst>
          </p:cNvPr>
          <p:cNvSpPr txBox="1">
            <a:spLocks/>
          </p:cNvSpPr>
          <p:nvPr/>
        </p:nvSpPr>
        <p:spPr>
          <a:xfrm>
            <a:off x="816603" y="1339760"/>
            <a:ext cx="10702857" cy="489999"/>
          </a:xfrm>
          <a:prstGeom prst="rect">
            <a:avLst/>
          </a:prstGeom>
        </p:spPr>
        <p:txBody>
          <a:bodyPr vert="horz" wrap="square">
            <a:noAutofit/>
          </a:bodyPr>
          <a:lstStyle>
            <a:lvl1pPr marL="228594" indent="-219451" algn="l" defTabSz="457189" rtl="0" eaLnBrk="1" latinLnBrk="0" hangingPunct="1">
              <a:lnSpc>
                <a:spcPct val="140000"/>
              </a:lnSpc>
              <a:spcBef>
                <a:spcPts val="0"/>
              </a:spcBef>
              <a:buSzPct val="90000"/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YaleNew" panose="02000602050000020003" pitchFamily="50" charset="0"/>
                <a:ea typeface="+mn-ea"/>
                <a:cs typeface="+mn-cs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YaleNew" panose="02000602050000020003" pitchFamily="50" charset="0"/>
                <a:ea typeface="+mn-ea"/>
                <a:cs typeface="+mn-cs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" indent="0">
              <a:buFont typeface="Arial"/>
              <a:buNone/>
            </a:pPr>
            <a:endParaRPr lang="en-US" sz="18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F560CC6-5E5A-1C55-81FF-FA5A53A62408}"/>
              </a:ext>
            </a:extLst>
          </p:cNvPr>
          <p:cNvSpPr/>
          <p:nvPr/>
        </p:nvSpPr>
        <p:spPr>
          <a:xfrm>
            <a:off x="3210560" y="3359163"/>
            <a:ext cx="980440" cy="14965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Sample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274D02-BF5C-A257-1B2C-337819F225AD}"/>
              </a:ext>
            </a:extLst>
          </p:cNvPr>
          <p:cNvSpPr/>
          <p:nvPr/>
        </p:nvSpPr>
        <p:spPr>
          <a:xfrm>
            <a:off x="3210560" y="5071123"/>
            <a:ext cx="980440" cy="14965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Sample</a:t>
            </a:r>
          </a:p>
          <a:p>
            <a:pPr algn="ctr"/>
            <a:r>
              <a:rPr lang="en-US" sz="1600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Fixed </a:t>
            </a:r>
          </a:p>
          <a:p>
            <a:pPr algn="ctr"/>
            <a:r>
              <a:rPr lang="en-US" sz="1600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Weight</a:t>
            </a:r>
          </a:p>
          <a:p>
            <a:pPr algn="ctr"/>
            <a:r>
              <a:rPr lang="en-US" sz="1600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Vectors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375B288-313A-A0E1-45E4-0895E9306A81}"/>
              </a:ext>
            </a:extLst>
          </p:cNvPr>
          <p:cNvCxnSpPr>
            <a:cxnSpLocks/>
            <a:stCxn id="14" idx="3"/>
            <a:endCxn id="15" idx="1"/>
          </p:cNvCxnSpPr>
          <p:nvPr/>
        </p:nvCxnSpPr>
        <p:spPr>
          <a:xfrm>
            <a:off x="7024689" y="4797636"/>
            <a:ext cx="8239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AEAD4E2-1E5D-8B05-AA9C-8C52A3D57771}"/>
              </a:ext>
            </a:extLst>
          </p:cNvPr>
          <p:cNvSpPr/>
          <p:nvPr/>
        </p:nvSpPr>
        <p:spPr>
          <a:xfrm>
            <a:off x="5309551" y="4245689"/>
            <a:ext cx="1715138" cy="11038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Polynomial Multiplication</a:t>
            </a:r>
          </a:p>
          <a:p>
            <a:pPr algn="ctr"/>
            <a:r>
              <a:rPr lang="en-US" sz="1600" b="1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(</a:t>
            </a:r>
            <a:r>
              <a:rPr lang="en-US" sz="1600" b="1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h.y</a:t>
            </a:r>
            <a:r>
              <a:rPr lang="en-US" sz="1600" b="1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B0E3EFB-BCC3-E2BC-633D-3FE01717A21C}"/>
              </a:ext>
            </a:extLst>
          </p:cNvPr>
          <p:cNvSpPr/>
          <p:nvPr/>
        </p:nvSpPr>
        <p:spPr>
          <a:xfrm>
            <a:off x="7848600" y="4245689"/>
            <a:ext cx="1762760" cy="11038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Polynomial Addition</a:t>
            </a:r>
          </a:p>
          <a:p>
            <a:pPr algn="ctr"/>
            <a:r>
              <a:rPr lang="en-US" sz="1600" b="1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x+h.y</a:t>
            </a:r>
            <a:endParaRPr lang="en-US" sz="1600" b="1" dirty="0">
              <a:latin typeface="CMU Bright" panose="02000603000000000000" pitchFamily="2" charset="0"/>
              <a:ea typeface="CMU Bright" panose="02000603000000000000" pitchFamily="2" charset="0"/>
              <a:cs typeface="CMU Bright" panose="02000603000000000000" pitchFamily="2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100D9DA-831C-6975-78DA-8DF24F8FECF8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2885440" y="4107457"/>
            <a:ext cx="32512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3FF6346-5498-6DB3-1AE9-1C392EE63667}"/>
              </a:ext>
            </a:extLst>
          </p:cNvPr>
          <p:cNvCxnSpPr>
            <a:cxnSpLocks/>
          </p:cNvCxnSpPr>
          <p:nvPr/>
        </p:nvCxnSpPr>
        <p:spPr>
          <a:xfrm flipV="1">
            <a:off x="2885440" y="5819417"/>
            <a:ext cx="32512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BC5663B-DBA8-6393-AEFE-979982D33430}"/>
              </a:ext>
            </a:extLst>
          </p:cNvPr>
          <p:cNvSpPr txBox="1"/>
          <p:nvPr/>
        </p:nvSpPr>
        <p:spPr>
          <a:xfrm>
            <a:off x="4300152" y="3863326"/>
            <a:ext cx="300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840D45-D191-871E-8A6A-B68963613B3D}"/>
              </a:ext>
            </a:extLst>
          </p:cNvPr>
          <p:cNvSpPr txBox="1"/>
          <p:nvPr/>
        </p:nvSpPr>
        <p:spPr>
          <a:xfrm>
            <a:off x="4296034" y="5931932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x</a:t>
            </a:r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A1FED3A1-0783-2657-8242-4425A8C22021}"/>
              </a:ext>
            </a:extLst>
          </p:cNvPr>
          <p:cNvCxnSpPr>
            <a:cxnSpLocks/>
          </p:cNvCxnSpPr>
          <p:nvPr/>
        </p:nvCxnSpPr>
        <p:spPr>
          <a:xfrm flipV="1">
            <a:off x="4191000" y="5020283"/>
            <a:ext cx="1118551" cy="4845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9A15DEB-2C18-0E53-220A-8E197ACB2370}"/>
              </a:ext>
            </a:extLst>
          </p:cNvPr>
          <p:cNvSpPr txBox="1"/>
          <p:nvPr/>
        </p:nvSpPr>
        <p:spPr>
          <a:xfrm>
            <a:off x="4284542" y="5219262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y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8EBE243-20C6-9805-185C-1B79C0CBEE53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9611360" y="4797636"/>
            <a:ext cx="3657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C8925A62-71D7-C546-E130-3C05A3C94399}"/>
              </a:ext>
            </a:extLst>
          </p:cNvPr>
          <p:cNvSpPr txBox="1"/>
          <p:nvPr/>
        </p:nvSpPr>
        <p:spPr>
          <a:xfrm>
            <a:off x="9977120" y="4612970"/>
            <a:ext cx="287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C4CDD1B-C697-EDC2-7F32-7F18E90BD5A9}"/>
              </a:ext>
            </a:extLst>
          </p:cNvPr>
          <p:cNvSpPr txBox="1"/>
          <p:nvPr/>
        </p:nvSpPr>
        <p:spPr>
          <a:xfrm>
            <a:off x="1054992" y="3849111"/>
            <a:ext cx="2050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public key seed</a:t>
            </a:r>
          </a:p>
          <a:p>
            <a:pPr algn="ctr"/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(</a:t>
            </a:r>
            <a:r>
              <a:rPr lang="en-US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Seed</a:t>
            </a:r>
            <a:r>
              <a:rPr lang="en-US" baseline="-25000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PKE.ek</a:t>
            </a:r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2FDA02-6E8B-540E-5407-D7BC32E8FDD9}"/>
              </a:ext>
            </a:extLst>
          </p:cNvPr>
          <p:cNvSpPr txBox="1"/>
          <p:nvPr/>
        </p:nvSpPr>
        <p:spPr>
          <a:xfrm>
            <a:off x="1054991" y="5624155"/>
            <a:ext cx="2050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secret key seed</a:t>
            </a:r>
          </a:p>
          <a:p>
            <a:pPr algn="ctr"/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(Seed</a:t>
            </a:r>
            <a:r>
              <a:rPr lang="en-US" baseline="-25000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PKE.dk</a:t>
            </a:r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)</a:t>
            </a:r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CD726BAC-8305-D614-8DE0-09A079AA30AB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4191000" y="5349583"/>
            <a:ext cx="4538980" cy="86668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C9D6FF68-194B-6F4A-70E9-7134EFF91553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191000" y="4107457"/>
            <a:ext cx="1118551" cy="45642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1714B0D7-AA1E-4DF0-62F2-8A41F06CD083}"/>
              </a:ext>
            </a:extLst>
          </p:cNvPr>
          <p:cNvSpPr txBox="1"/>
          <p:nvPr/>
        </p:nvSpPr>
        <p:spPr>
          <a:xfrm>
            <a:off x="9525000" y="5624155"/>
            <a:ext cx="2280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ek</a:t>
            </a:r>
            <a:r>
              <a:rPr lang="en-US" baseline="-25000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PKE</a:t>
            </a:r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 = (</a:t>
            </a:r>
            <a:r>
              <a:rPr lang="en-US" b="1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h,s</a:t>
            </a:r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)</a:t>
            </a:r>
          </a:p>
          <a:p>
            <a:pPr algn="ctr"/>
            <a:r>
              <a:rPr lang="en-US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dk</a:t>
            </a:r>
            <a:r>
              <a:rPr lang="en-US" baseline="-25000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PKE</a:t>
            </a:r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 = (</a:t>
            </a:r>
            <a:r>
              <a:rPr lang="en-US" b="1" dirty="0" err="1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x,y</a:t>
            </a:r>
            <a:r>
              <a:rPr lang="en-US" dirty="0"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B2E22-9B51-A65B-A09A-1DFBED0AD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B04145-05A2-3705-2ABE-7515334E71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84542" y="702439"/>
            <a:ext cx="3668834" cy="267107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4285078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5DC21-3831-4501-7D83-2798285C1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216ABA2-3E7A-16AA-9E84-B6F151E1E4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498989" y="1752600"/>
            <a:ext cx="3227968" cy="1123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F11514-5904-7D52-854F-65339AEBB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964" y="310916"/>
            <a:ext cx="11529619" cy="615059"/>
          </a:xfrm>
        </p:spPr>
        <p:txBody>
          <a:bodyPr>
            <a:normAutofit/>
          </a:bodyPr>
          <a:lstStyle/>
          <a:p>
            <a:r>
              <a:rPr lang="en-US" dirty="0"/>
              <a:t>HQC Primitives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6AC1D26-521D-BCF1-EA44-7B5FD685FC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553200" y="1676400"/>
            <a:ext cx="3419966" cy="134969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B7FAFAE-B507-CD01-CBE6-F801755B74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467705" y="4044901"/>
            <a:ext cx="3716490" cy="1763757"/>
          </a:xfrm>
          <a:prstGeom prst="rect">
            <a:avLst/>
          </a:prstGeom>
        </p:spPr>
      </p:pic>
      <p:sp>
        <p:nvSpPr>
          <p:cNvPr id="131" name="Slide Number Placeholder 3">
            <a:extLst>
              <a:ext uri="{FF2B5EF4-FFF2-40B4-BE49-F238E27FC236}">
                <a16:creationId xmlns:a16="http://schemas.microsoft.com/office/drawing/2014/main" id="{6EA1AEE4-CFFA-732B-D6EB-275A2253F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584" y="6356350"/>
            <a:ext cx="2743200" cy="365125"/>
          </a:xfrm>
        </p:spPr>
        <p:txBody>
          <a:bodyPr/>
          <a:lstStyle/>
          <a:p>
            <a:fld id="{8897CD1E-CEB3-164D-B340-6CD046ED210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5615869-1BC7-AB0D-D64F-98BD368F4224}"/>
              </a:ext>
            </a:extLst>
          </p:cNvPr>
          <p:cNvSpPr/>
          <p:nvPr/>
        </p:nvSpPr>
        <p:spPr>
          <a:xfrm>
            <a:off x="7315200" y="4844267"/>
            <a:ext cx="285173" cy="213537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65BA9E-5BD0-FEF9-B80F-9EF64BA2A485}"/>
              </a:ext>
            </a:extLst>
          </p:cNvPr>
          <p:cNvSpPr txBox="1"/>
          <p:nvPr/>
        </p:nvSpPr>
        <p:spPr>
          <a:xfrm>
            <a:off x="7601639" y="4627869"/>
            <a:ext cx="4259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Performance Bottleneck.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95-96% across different parameter sets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5A8759-04A0-2506-68C2-10108ECE28FB}"/>
              </a:ext>
            </a:extLst>
          </p:cNvPr>
          <p:cNvSpPr txBox="1"/>
          <p:nvPr/>
        </p:nvSpPr>
        <p:spPr>
          <a:xfrm>
            <a:off x="2246395" y="3196301"/>
            <a:ext cx="1733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Key Generation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A74F8AF-A316-1E84-08E8-54A0D8F45B14}"/>
              </a:ext>
            </a:extLst>
          </p:cNvPr>
          <p:cNvSpPr txBox="1"/>
          <p:nvPr/>
        </p:nvSpPr>
        <p:spPr>
          <a:xfrm>
            <a:off x="7274283" y="3196301"/>
            <a:ext cx="1636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Encapsulation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5D0C81C-B2DE-0860-E9D0-2A1C8EC584A7}"/>
              </a:ext>
            </a:extLst>
          </p:cNvPr>
          <p:cNvSpPr txBox="1"/>
          <p:nvPr/>
        </p:nvSpPr>
        <p:spPr>
          <a:xfrm>
            <a:off x="2451898" y="5869678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Decapsulation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8DC3824-4F24-5A51-5185-0E02532168A7}"/>
              </a:ext>
            </a:extLst>
          </p:cNvPr>
          <p:cNvSpPr/>
          <p:nvPr/>
        </p:nvSpPr>
        <p:spPr>
          <a:xfrm>
            <a:off x="1785467" y="4222933"/>
            <a:ext cx="460928" cy="355601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0AE167E-796A-05FC-CF30-22218654E437}"/>
              </a:ext>
            </a:extLst>
          </p:cNvPr>
          <p:cNvSpPr/>
          <p:nvPr/>
        </p:nvSpPr>
        <p:spPr>
          <a:xfrm>
            <a:off x="1987425" y="4880002"/>
            <a:ext cx="460928" cy="355601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72BE631-8B8C-9C8C-41B3-5280ECF15971}"/>
              </a:ext>
            </a:extLst>
          </p:cNvPr>
          <p:cNvSpPr/>
          <p:nvPr/>
        </p:nvSpPr>
        <p:spPr>
          <a:xfrm>
            <a:off x="3429000" y="4880003"/>
            <a:ext cx="460928" cy="355601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034A888-916D-E260-F09E-72FA8700758D}"/>
              </a:ext>
            </a:extLst>
          </p:cNvPr>
          <p:cNvSpPr/>
          <p:nvPr/>
        </p:nvSpPr>
        <p:spPr>
          <a:xfrm>
            <a:off x="2982310" y="2066246"/>
            <a:ext cx="599090" cy="380772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E868E3C-8CCA-0397-9785-0326721939C3}"/>
              </a:ext>
            </a:extLst>
          </p:cNvPr>
          <p:cNvSpPr/>
          <p:nvPr/>
        </p:nvSpPr>
        <p:spPr>
          <a:xfrm>
            <a:off x="7031573" y="2169616"/>
            <a:ext cx="460928" cy="32764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D6700CE-C67B-F02D-7910-8109F932B74E}"/>
              </a:ext>
            </a:extLst>
          </p:cNvPr>
          <p:cNvSpPr/>
          <p:nvPr/>
        </p:nvSpPr>
        <p:spPr>
          <a:xfrm>
            <a:off x="8378272" y="2169583"/>
            <a:ext cx="460928" cy="32764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FA93FF2-4E5F-6CA9-E053-7B8E91259F54}"/>
              </a:ext>
            </a:extLst>
          </p:cNvPr>
          <p:cNvSpPr/>
          <p:nvPr/>
        </p:nvSpPr>
        <p:spPr>
          <a:xfrm>
            <a:off x="2239880" y="2353769"/>
            <a:ext cx="350920" cy="52247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B6F2C82-157B-3456-B9A5-78087814063B}"/>
              </a:ext>
            </a:extLst>
          </p:cNvPr>
          <p:cNvSpPr/>
          <p:nvPr/>
        </p:nvSpPr>
        <p:spPr>
          <a:xfrm>
            <a:off x="1676399" y="5286188"/>
            <a:ext cx="311025" cy="52247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AA040BD-AA4A-C3CB-1815-2BB8B631CB6A}"/>
              </a:ext>
            </a:extLst>
          </p:cNvPr>
          <p:cNvSpPr/>
          <p:nvPr/>
        </p:nvSpPr>
        <p:spPr>
          <a:xfrm>
            <a:off x="6720548" y="2514599"/>
            <a:ext cx="311025" cy="511495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/>
      <p:bldP spid="13" grpId="0" animBg="1"/>
      <p:bldP spid="14" grpId="0" animBg="1"/>
      <p:bldP spid="15" grpId="0" animBg="1"/>
      <p:bldP spid="16" grpId="0" animBg="1"/>
      <p:bldP spid="19" grpId="0" animBg="1"/>
      <p:bldP spid="25" grpId="0" animBg="1"/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134984</TotalTime>
  <Words>1607</Words>
  <Application>Microsoft Office PowerPoint</Application>
  <PresentationFormat>Widescreen</PresentationFormat>
  <Paragraphs>552</Paragraphs>
  <Slides>31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Aptos Narrow</vt:lpstr>
      <vt:lpstr>Arial</vt:lpstr>
      <vt:lpstr>Arial Black</vt:lpstr>
      <vt:lpstr>Calibri</vt:lpstr>
      <vt:lpstr>Cambria Math</vt:lpstr>
      <vt:lpstr>CMU Bright</vt:lpstr>
      <vt:lpstr>Consolas</vt:lpstr>
      <vt:lpstr>Roboto</vt:lpstr>
      <vt:lpstr>Source Sans Pro</vt:lpstr>
      <vt:lpstr>Office Theme</vt:lpstr>
      <vt:lpstr>PowerPoint Presentation</vt:lpstr>
      <vt:lpstr>Quantum Threat and Post-Quantum Cryptography</vt:lpstr>
      <vt:lpstr>NIST Post-Quantum Cryptography Standardization </vt:lpstr>
      <vt:lpstr>Secure and Efficient Implementations of Cryptographic Algorithms</vt:lpstr>
      <vt:lpstr>PowerPoint Presentation</vt:lpstr>
      <vt:lpstr>Key Encapsulation Mechanism</vt:lpstr>
      <vt:lpstr>Hamming Quasi Cyclic (HQC)</vt:lpstr>
      <vt:lpstr>Key Generation</vt:lpstr>
      <vt:lpstr>HQC Primitives</vt:lpstr>
      <vt:lpstr>Limitations of Existing Work</vt:lpstr>
      <vt:lpstr>FPGA Implementation Performance and Evaluation Metrics</vt:lpstr>
      <vt:lpstr>Limitations of Existing Work</vt:lpstr>
      <vt:lpstr>PowerPoint Presentation</vt:lpstr>
      <vt:lpstr>Fixed Weight Vector – Constant Weight Word  Method</vt:lpstr>
      <vt:lpstr>Fixed Weight Vector Generation - Evaluation</vt:lpstr>
      <vt:lpstr>PowerPoint Presentation</vt:lpstr>
      <vt:lpstr>Polynomial Multiplication</vt:lpstr>
      <vt:lpstr>Polynomial Multiplication involving Sparse Polynomials</vt:lpstr>
      <vt:lpstr>Sparse F2 Polynomial Multiplication with Interleaved Reduction</vt:lpstr>
      <vt:lpstr>Sparse F2 Polynomial Multiplication Hardware Design</vt:lpstr>
      <vt:lpstr>PowerPoint Presentation</vt:lpstr>
      <vt:lpstr>Joint Design – Sweep</vt:lpstr>
      <vt:lpstr>Joint Design – Comparison with other HQC Hardware Designs </vt:lpstr>
      <vt:lpstr>Summary</vt:lpstr>
      <vt:lpstr>PowerPoint Presentation</vt:lpstr>
      <vt:lpstr>PowerPoint Presentation</vt:lpstr>
      <vt:lpstr>What about NTT/FFT type multiplication for HQC?</vt:lpstr>
      <vt:lpstr>Frobenius Additive FFT (FAFFT)</vt:lpstr>
      <vt:lpstr>Performance FAFFT vs Sparse Multiplication</vt:lpstr>
      <vt:lpstr>Comparison HQC vs CRYSTALS-Kyber</vt:lpstr>
      <vt:lpstr>Syndrome Decoding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Sanjay Deshpande</cp:lastModifiedBy>
  <cp:revision>1997</cp:revision>
  <cp:lastPrinted>2025-11-21T04:16:25Z</cp:lastPrinted>
  <dcterms:created xsi:type="dcterms:W3CDTF">2018-04-17T17:18:07Z</dcterms:created>
  <dcterms:modified xsi:type="dcterms:W3CDTF">2026-08-27T13:42:08Z</dcterms:modified>
</cp:coreProperties>
</file>